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0"/>
  </p:notesMasterIdLst>
  <p:sldIdLst>
    <p:sldId id="302" r:id="rId5"/>
    <p:sldId id="279" r:id="rId6"/>
    <p:sldId id="282" r:id="rId7"/>
    <p:sldId id="283" r:id="rId8"/>
    <p:sldId id="284" r:id="rId9"/>
    <p:sldId id="285" r:id="rId10"/>
    <p:sldId id="286" r:id="rId11"/>
    <p:sldId id="287" r:id="rId12"/>
    <p:sldId id="288" r:id="rId13"/>
    <p:sldId id="256" r:id="rId14"/>
    <p:sldId id="262" r:id="rId15"/>
    <p:sldId id="258" r:id="rId16"/>
    <p:sldId id="272" r:id="rId17"/>
    <p:sldId id="303" r:id="rId18"/>
    <p:sldId id="289" r:id="rId19"/>
    <p:sldId id="304" r:id="rId20"/>
    <p:sldId id="290" r:id="rId21"/>
    <p:sldId id="305" r:id="rId22"/>
    <p:sldId id="306" r:id="rId23"/>
    <p:sldId id="291" r:id="rId24"/>
    <p:sldId id="307" r:id="rId25"/>
    <p:sldId id="308" r:id="rId26"/>
    <p:sldId id="309" r:id="rId27"/>
    <p:sldId id="310" r:id="rId28"/>
    <p:sldId id="311" r:id="rId29"/>
    <p:sldId id="312" r:id="rId30"/>
    <p:sldId id="294" r:id="rId31"/>
    <p:sldId id="313" r:id="rId32"/>
    <p:sldId id="295" r:id="rId33"/>
    <p:sldId id="314" r:id="rId34"/>
    <p:sldId id="315" r:id="rId35"/>
    <p:sldId id="316" r:id="rId36"/>
    <p:sldId id="300" r:id="rId37"/>
    <p:sldId id="299" r:id="rId38"/>
    <p:sldId id="301" r:id="rId3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8F00"/>
    <a:srgbClr val="0000FF"/>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4" autoAdjust="0"/>
    <p:restoredTop sz="81533" autoAdjust="0"/>
  </p:normalViewPr>
  <p:slideViewPr>
    <p:cSldViewPr>
      <p:cViewPr varScale="1">
        <p:scale>
          <a:sx n="60" d="100"/>
          <a:sy n="60" d="100"/>
        </p:scale>
        <p:origin x="18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01/02/2021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83453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16</a:t>
            </a:fld>
            <a:endParaRPr lang="en-GB"/>
          </a:p>
        </p:txBody>
      </p:sp>
    </p:spTree>
    <p:extLst>
      <p:ext uri="{BB962C8B-B14F-4D97-AF65-F5344CB8AC3E}">
        <p14:creationId xmlns:p14="http://schemas.microsoft.com/office/powerpoint/2010/main" val="318872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19</a:t>
            </a:fld>
            <a:endParaRPr lang="en-GB"/>
          </a:p>
        </p:txBody>
      </p:sp>
    </p:spTree>
    <p:extLst>
      <p:ext uri="{BB962C8B-B14F-4D97-AF65-F5344CB8AC3E}">
        <p14:creationId xmlns:p14="http://schemas.microsoft.com/office/powerpoint/2010/main" val="296087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32</a:t>
            </a:fld>
            <a:endParaRPr lang="en-GB"/>
          </a:p>
        </p:txBody>
      </p:sp>
    </p:spTree>
    <p:extLst>
      <p:ext uri="{BB962C8B-B14F-4D97-AF65-F5344CB8AC3E}">
        <p14:creationId xmlns:p14="http://schemas.microsoft.com/office/powerpoint/2010/main" val="356367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26690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154456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6</a:t>
            </a:fld>
            <a:endParaRPr lang="en-GB"/>
          </a:p>
        </p:txBody>
      </p:sp>
    </p:spTree>
    <p:extLst>
      <p:ext uri="{BB962C8B-B14F-4D97-AF65-F5344CB8AC3E}">
        <p14:creationId xmlns:p14="http://schemas.microsoft.com/office/powerpoint/2010/main" val="276763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7</a:t>
            </a:fld>
            <a:endParaRPr lang="en-GB"/>
          </a:p>
        </p:txBody>
      </p:sp>
    </p:spTree>
    <p:extLst>
      <p:ext uri="{BB962C8B-B14F-4D97-AF65-F5344CB8AC3E}">
        <p14:creationId xmlns:p14="http://schemas.microsoft.com/office/powerpoint/2010/main" val="290415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8</a:t>
            </a:fld>
            <a:endParaRPr lang="en-GB"/>
          </a:p>
        </p:txBody>
      </p:sp>
    </p:spTree>
    <p:extLst>
      <p:ext uri="{BB962C8B-B14F-4D97-AF65-F5344CB8AC3E}">
        <p14:creationId xmlns:p14="http://schemas.microsoft.com/office/powerpoint/2010/main" val="1107843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429367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1313176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01/02/2021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01/02/2021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01/02/2021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s://www.literacyshed.com/the-egyptian-pyramids.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hyperlink" Target="https://www.literacyshed.com/the-egyptian-pyramids.html"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hyperlink" Target="https://www.literacyshed.com/the-egyptian-pyramids.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www.literacyshed.com/the-egyptian-pyramids.html"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2F65-D25B-44C9-B98B-8A9E1B1D9A61}"/>
              </a:ext>
            </a:extLst>
          </p:cNvPr>
          <p:cNvSpPr>
            <a:spLocks noGrp="1"/>
          </p:cNvSpPr>
          <p:nvPr>
            <p:ph type="ctrTitle"/>
          </p:nvPr>
        </p:nvSpPr>
        <p:spPr>
          <a:xfrm>
            <a:off x="1727200" y="1268760"/>
            <a:ext cx="5723468" cy="913985"/>
          </a:xfrm>
        </p:spPr>
        <p:txBody>
          <a:bodyPr/>
          <a:lstStyle/>
          <a:p>
            <a:r>
              <a:rPr lang="en-US" dirty="0">
                <a:latin typeface="Letter-join 36" panose="02000805000000020003" pitchFamily="50" charset="0"/>
              </a:rPr>
              <a:t>Year 3 </a:t>
            </a:r>
            <a:endParaRPr lang="en-GB" dirty="0">
              <a:latin typeface="Letter-join 36" panose="02000805000000020003" pitchFamily="50" charset="0"/>
            </a:endParaRPr>
          </a:p>
        </p:txBody>
      </p:sp>
      <p:sp>
        <p:nvSpPr>
          <p:cNvPr id="3" name="Subtitle 2">
            <a:extLst>
              <a:ext uri="{FF2B5EF4-FFF2-40B4-BE49-F238E27FC236}">
                <a16:creationId xmlns:a16="http://schemas.microsoft.com/office/drawing/2014/main" id="{5A48C534-4D78-4B9E-87DD-A88F86841A29}"/>
              </a:ext>
            </a:extLst>
          </p:cNvPr>
          <p:cNvSpPr>
            <a:spLocks noGrp="1"/>
          </p:cNvSpPr>
          <p:nvPr>
            <p:ph type="subTitle" idx="1"/>
          </p:nvPr>
        </p:nvSpPr>
        <p:spPr>
          <a:xfrm>
            <a:off x="1115616" y="4149080"/>
            <a:ext cx="6912767" cy="1524000"/>
          </a:xfrm>
        </p:spPr>
        <p:txBody>
          <a:bodyPr>
            <a:normAutofit/>
          </a:bodyPr>
          <a:lstStyle/>
          <a:p>
            <a:r>
              <a:rPr lang="en-US" dirty="0">
                <a:latin typeface="Letter-join 36" panose="02000805000000020003" pitchFamily="50" charset="0"/>
              </a:rPr>
              <a:t>Writing Unit 3</a:t>
            </a:r>
          </a:p>
          <a:p>
            <a:endParaRPr lang="en-US" dirty="0">
              <a:latin typeface="Letter-join 36" panose="02000805000000020003" pitchFamily="50" charset="0"/>
            </a:endParaRPr>
          </a:p>
          <a:p>
            <a:r>
              <a:rPr lang="en-US" dirty="0">
                <a:latin typeface="Letter-join 36" panose="02000805000000020003" pitchFamily="50" charset="0"/>
              </a:rPr>
              <a:t>Weeks Commencing 8.2.21 and 22.2.21</a:t>
            </a:r>
          </a:p>
        </p:txBody>
      </p:sp>
      <p:pic>
        <p:nvPicPr>
          <p:cNvPr id="4" name="Picture 2" descr="Tadeo Jones (2004)">
            <a:extLst>
              <a:ext uri="{FF2B5EF4-FFF2-40B4-BE49-F238E27FC236}">
                <a16:creationId xmlns:a16="http://schemas.microsoft.com/office/drawing/2014/main" id="{DD6B7DEB-742C-43B3-88FE-00302641B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937088"/>
            <a:ext cx="3635896" cy="204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11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654" y="1556792"/>
            <a:ext cx="6264696" cy="1015663"/>
          </a:xfrm>
          <a:prstGeom prst="rect">
            <a:avLst/>
          </a:prstGeom>
          <a:noFill/>
        </p:spPr>
        <p:txBody>
          <a:bodyPr wrap="square" rtlCol="0">
            <a:spAutoFit/>
          </a:bodyPr>
          <a:lstStyle/>
          <a:p>
            <a:pPr algn="ctr"/>
            <a:r>
              <a:rPr lang="en-GB" sz="3000" b="1" dirty="0">
                <a:latin typeface="Letter-join 36" panose="02000805000000020003" pitchFamily="50" charset="0"/>
              </a:rPr>
              <a:t>Year 3 Writing Unit </a:t>
            </a:r>
          </a:p>
          <a:p>
            <a:pPr algn="ctr"/>
            <a:r>
              <a:rPr lang="en-GB" sz="3000" b="1" dirty="0" err="1">
                <a:latin typeface="Letter-join 36" panose="02000805000000020003" pitchFamily="50" charset="0"/>
              </a:rPr>
              <a:t>Tadeo</a:t>
            </a:r>
            <a:r>
              <a:rPr lang="en-GB" sz="3000" b="1" dirty="0">
                <a:latin typeface="Letter-join 36" panose="02000805000000020003" pitchFamily="50" charset="0"/>
              </a:rPr>
              <a:t> Jones</a:t>
            </a:r>
          </a:p>
        </p:txBody>
      </p:sp>
      <p:sp>
        <p:nvSpPr>
          <p:cNvPr id="4" name="TextBox 3"/>
          <p:cNvSpPr txBox="1"/>
          <p:nvPr/>
        </p:nvSpPr>
        <p:spPr>
          <a:xfrm>
            <a:off x="779857" y="162509"/>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2</a:t>
            </a:r>
            <a:endParaRPr lang="en-GB" dirty="0">
              <a:solidFill>
                <a:schemeClr val="bg1"/>
              </a:solidFill>
              <a:latin typeface="Letter-join 36" panose="02000805000000020003" pitchFamily="50" charset="0"/>
            </a:endParaRPr>
          </a:p>
        </p:txBody>
      </p:sp>
      <p:sp>
        <p:nvSpPr>
          <p:cNvPr id="3" name="Rectangle 2"/>
          <p:cNvSpPr/>
          <p:nvPr/>
        </p:nvSpPr>
        <p:spPr>
          <a:xfrm>
            <a:off x="1643954" y="4653136"/>
            <a:ext cx="5808366" cy="923330"/>
          </a:xfrm>
          <a:prstGeom prst="rect">
            <a:avLst/>
          </a:prstGeom>
        </p:spPr>
        <p:txBody>
          <a:bodyPr wrap="square">
            <a:spAutoFit/>
          </a:bodyPr>
          <a:lstStyle/>
          <a:p>
            <a:pPr algn="ctr"/>
            <a:endParaRPr lang="en-GB" dirty="0">
              <a:latin typeface="Letter-join 36" panose="02000805000000020003" pitchFamily="50" charset="0"/>
            </a:endParaRPr>
          </a:p>
          <a:p>
            <a:pPr algn="ctr"/>
            <a:r>
              <a:rPr lang="en-GB" dirty="0">
                <a:latin typeface="Letter-join 36" panose="02000805000000020003" pitchFamily="50" charset="0"/>
              </a:rPr>
              <a:t>End Result: Write the opening of an adventure story.</a:t>
            </a:r>
          </a:p>
        </p:txBody>
      </p:sp>
      <p:pic>
        <p:nvPicPr>
          <p:cNvPr id="1026" name="Picture 2" descr="Tadeo Jones (2004)">
            <a:extLst>
              <a:ext uri="{FF2B5EF4-FFF2-40B4-BE49-F238E27FC236}">
                <a16:creationId xmlns:a16="http://schemas.microsoft.com/office/drawing/2014/main" id="{907AA64C-37B7-434B-9412-5F05754C95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4052" y="2581778"/>
            <a:ext cx="3635896" cy="204519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53291FA8-80FA-4D9E-9AE2-7C48E2B245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5124" y="4759416"/>
            <a:ext cx="487363" cy="487363"/>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GB" dirty="0">
              <a:latin typeface="Letter-join 36" panose="02000805000000020003" pitchFamily="50" charset="0"/>
            </a:endParaRPr>
          </a:p>
          <a:p>
            <a:pPr marL="0" indent="0" algn="ctr">
              <a:buNone/>
            </a:pP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sp>
        <p:nvSpPr>
          <p:cNvPr id="7" name="TextBox 6"/>
          <p:cNvSpPr txBox="1"/>
          <p:nvPr/>
        </p:nvSpPr>
        <p:spPr>
          <a:xfrm>
            <a:off x="755576" y="43219"/>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2</a:t>
            </a:r>
            <a:endParaRPr lang="en-GB" dirty="0">
              <a:solidFill>
                <a:schemeClr val="bg1"/>
              </a:solidFill>
              <a:latin typeface="Letter-join 36" panose="02000805000000020003" pitchFamily="50" charset="0"/>
            </a:endParaRPr>
          </a:p>
        </p:txBody>
      </p:sp>
      <p:sp>
        <p:nvSpPr>
          <p:cNvPr id="8" name="Rectangle 7"/>
          <p:cNvSpPr/>
          <p:nvPr/>
        </p:nvSpPr>
        <p:spPr>
          <a:xfrm>
            <a:off x="755576" y="3416676"/>
            <a:ext cx="7376369" cy="646331"/>
          </a:xfrm>
          <a:prstGeom prst="rect">
            <a:avLst/>
          </a:prstGeom>
        </p:spPr>
        <p:txBody>
          <a:bodyPr wrap="square">
            <a:spAutoFit/>
          </a:bodyPr>
          <a:lstStyle/>
          <a:p>
            <a:pPr algn="ctr"/>
            <a:r>
              <a:rPr lang="en-GB" dirty="0">
                <a:latin typeface="Letter-join 36" panose="02000805000000020003" pitchFamily="50" charset="0"/>
                <a:hlinkClick r:id="rId4"/>
              </a:rPr>
              <a:t>https://www.literacyshed.com/the-egyptian-pyramids.html#</a:t>
            </a:r>
            <a:endParaRPr lang="en-GB" dirty="0">
              <a:latin typeface="Letter-join 36" panose="02000805000000020003" pitchFamily="50" charset="0"/>
            </a:endParaRPr>
          </a:p>
          <a:p>
            <a:pPr algn="ctr"/>
            <a:endParaRPr lang="en-GB" dirty="0"/>
          </a:p>
        </p:txBody>
      </p:sp>
      <p:sp>
        <p:nvSpPr>
          <p:cNvPr id="9" name="Rectangle 8"/>
          <p:cNvSpPr/>
          <p:nvPr/>
        </p:nvSpPr>
        <p:spPr>
          <a:xfrm>
            <a:off x="1331640" y="1704653"/>
            <a:ext cx="6327805" cy="553998"/>
          </a:xfrm>
          <a:prstGeom prst="rect">
            <a:avLst/>
          </a:prstGeom>
        </p:spPr>
        <p:txBody>
          <a:bodyPr wrap="square">
            <a:spAutoFit/>
          </a:bodyPr>
          <a:lstStyle/>
          <a:p>
            <a:pPr algn="ctr"/>
            <a:r>
              <a:rPr lang="en-GB" sz="3000" b="1" dirty="0">
                <a:latin typeface="Letter-join 36" panose="02000805000000020003" pitchFamily="50" charset="0"/>
              </a:rPr>
              <a:t>Sit back, relax and enjoy…</a:t>
            </a:r>
            <a:endParaRPr lang="en-GB" sz="3000" dirty="0">
              <a:latin typeface="Letter-join 36" panose="02000805000000020003" pitchFamily="50" charset="0"/>
            </a:endParaRPr>
          </a:p>
        </p:txBody>
      </p:sp>
      <p:sp>
        <p:nvSpPr>
          <p:cNvPr id="10" name="TextBox 9"/>
          <p:cNvSpPr txBox="1"/>
          <p:nvPr/>
        </p:nvSpPr>
        <p:spPr>
          <a:xfrm>
            <a:off x="1759238" y="2402426"/>
            <a:ext cx="5472608" cy="769441"/>
          </a:xfrm>
          <a:prstGeom prst="rect">
            <a:avLst/>
          </a:prstGeom>
          <a:noFill/>
        </p:spPr>
        <p:txBody>
          <a:bodyPr wrap="square" rtlCol="0">
            <a:spAutoFit/>
          </a:bodyPr>
          <a:lstStyle/>
          <a:p>
            <a:pPr algn="ctr"/>
            <a:r>
              <a:rPr lang="en-GB" sz="2000" i="1" dirty="0">
                <a:latin typeface="Letter-join 36" panose="02000805000000020003" pitchFamily="50" charset="0"/>
              </a:rPr>
              <a:t>Use the following link to watch the animation ‘</a:t>
            </a:r>
            <a:r>
              <a:rPr lang="en-GB" sz="2000" i="1" dirty="0" err="1">
                <a:latin typeface="Letter-join 36" panose="02000805000000020003" pitchFamily="50" charset="0"/>
              </a:rPr>
              <a:t>Tadeo</a:t>
            </a:r>
            <a:r>
              <a:rPr lang="en-GB" sz="2000" i="1" dirty="0">
                <a:latin typeface="Letter-join 36" panose="02000805000000020003" pitchFamily="50" charset="0"/>
              </a:rPr>
              <a:t> Jones’ up to 2:45</a:t>
            </a:r>
            <a:r>
              <a:rPr lang="en-GB" sz="2400" i="1" dirty="0">
                <a:latin typeface="Letter-join Plus 36" panose="02000505000000020003" pitchFamily="50" charset="0"/>
              </a:rPr>
              <a:t>. </a:t>
            </a:r>
          </a:p>
        </p:txBody>
      </p:sp>
      <p:sp>
        <p:nvSpPr>
          <p:cNvPr id="11" name="Rectangle 10"/>
          <p:cNvSpPr/>
          <p:nvPr/>
        </p:nvSpPr>
        <p:spPr>
          <a:xfrm>
            <a:off x="611560" y="5399009"/>
            <a:ext cx="7776864" cy="769441"/>
          </a:xfrm>
          <a:prstGeom prst="rect">
            <a:avLst/>
          </a:prstGeom>
        </p:spPr>
        <p:txBody>
          <a:bodyPr wrap="square">
            <a:spAutoFit/>
          </a:bodyPr>
          <a:lstStyle/>
          <a:p>
            <a:pPr algn="ctr"/>
            <a:r>
              <a:rPr lang="en-GB" sz="2200" dirty="0">
                <a:latin typeface="Letter-join 36" panose="02000805000000020003" pitchFamily="50" charset="0"/>
              </a:rPr>
              <a:t>You must stop the video at 2 minutes and 45 seconds to be able to complete the first task. </a:t>
            </a:r>
          </a:p>
        </p:txBody>
      </p:sp>
      <p:sp>
        <p:nvSpPr>
          <p:cNvPr id="13" name="Rectangle 12"/>
          <p:cNvSpPr/>
          <p:nvPr/>
        </p:nvSpPr>
        <p:spPr>
          <a:xfrm>
            <a:off x="2114921" y="897258"/>
            <a:ext cx="4761240" cy="553998"/>
          </a:xfrm>
          <a:prstGeom prst="rect">
            <a:avLst/>
          </a:prstGeom>
        </p:spPr>
        <p:txBody>
          <a:bodyPr wrap="none">
            <a:spAutoFit/>
          </a:bodyPr>
          <a:lstStyle/>
          <a:p>
            <a:pPr algn="ctr"/>
            <a:r>
              <a:rPr lang="en-GB" sz="3000" b="1" u="sng" dirty="0">
                <a:latin typeface="Letter-join 36" panose="02000805000000020003" pitchFamily="50" charset="0"/>
              </a:rPr>
              <a:t>Tuesday 9</a:t>
            </a:r>
            <a:r>
              <a:rPr lang="en-GB" sz="3000" b="1" u="sng" baseline="30000" dirty="0">
                <a:latin typeface="Letter-join 36" panose="02000805000000020003" pitchFamily="50" charset="0"/>
              </a:rPr>
              <a:t>th</a:t>
            </a:r>
            <a:r>
              <a:rPr lang="en-GB" sz="3000" b="1" u="sng" dirty="0">
                <a:latin typeface="Letter-join 36" panose="02000805000000020003" pitchFamily="50" charset="0"/>
              </a:rPr>
              <a:t> February</a:t>
            </a:r>
          </a:p>
        </p:txBody>
      </p:sp>
      <p:pic>
        <p:nvPicPr>
          <p:cNvPr id="2050" name="Picture 2" descr="Tadeo Jones (2004)">
            <a:extLst>
              <a:ext uri="{FF2B5EF4-FFF2-40B4-BE49-F238E27FC236}">
                <a16:creationId xmlns:a16="http://schemas.microsoft.com/office/drawing/2014/main" id="{78650889-7FCB-46B9-A1D0-805E6E5A60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656" y="4033011"/>
            <a:ext cx="2483769" cy="1397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A46605-BA7F-4D8E-8286-AEE771EF5C48}"/>
              </a:ext>
            </a:extLst>
          </p:cNvPr>
          <p:cNvPicPr>
            <a:picLocks noChangeAspect="1"/>
          </p:cNvPicPr>
          <p:nvPr/>
        </p:nvPicPr>
        <p:blipFill>
          <a:blip r:embed="rId6"/>
          <a:stretch>
            <a:fillRect/>
          </a:stretch>
        </p:blipFill>
        <p:spPr>
          <a:xfrm>
            <a:off x="5737425" y="4033574"/>
            <a:ext cx="1266825" cy="1171575"/>
          </a:xfrm>
          <a:prstGeom prst="rect">
            <a:avLst/>
          </a:prstGeom>
        </p:spPr>
      </p:pic>
      <p:pic>
        <p:nvPicPr>
          <p:cNvPr id="5" name="Recorded Sound">
            <a:hlinkClick r:id="" action="ppaction://media"/>
            <a:extLst>
              <a:ext uri="{FF2B5EF4-FFF2-40B4-BE49-F238E27FC236}">
                <a16:creationId xmlns:a16="http://schemas.microsoft.com/office/drawing/2014/main" id="{317F478A-EE5C-43C8-B1C3-AE962A3349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045" y="2547473"/>
            <a:ext cx="609600" cy="609600"/>
          </a:xfrm>
          <a:prstGeom prst="rect">
            <a:avLst/>
          </a:prstGeom>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51" y="523937"/>
            <a:ext cx="6965245" cy="1202485"/>
          </a:xfrm>
        </p:spPr>
        <p:txBody>
          <a:bodyPr/>
          <a:lstStyle/>
          <a:p>
            <a:r>
              <a:rPr lang="en-GB" dirty="0">
                <a:latin typeface="Letter-join 36" panose="02000805000000020003" pitchFamily="50" charset="0"/>
              </a:rPr>
              <a:t>Initial Thoughts…</a:t>
            </a:r>
          </a:p>
        </p:txBody>
      </p:sp>
      <p:sp>
        <p:nvSpPr>
          <p:cNvPr id="3" name="Content Placeholder 2"/>
          <p:cNvSpPr>
            <a:spLocks noGrp="1"/>
          </p:cNvSpPr>
          <p:nvPr>
            <p:ph idx="1"/>
          </p:nvPr>
        </p:nvSpPr>
        <p:spPr>
          <a:xfrm>
            <a:off x="913344" y="5949280"/>
            <a:ext cx="7194452" cy="908720"/>
          </a:xfrm>
          <a:solidFill>
            <a:schemeClr val="bg2"/>
          </a:solidFill>
        </p:spPr>
        <p:txBody>
          <a:bodyPr>
            <a:normAutofit fontScale="92500"/>
          </a:bodyPr>
          <a:lstStyle/>
          <a:p>
            <a:pPr marL="0" indent="0" algn="ctr">
              <a:buNone/>
            </a:pPr>
            <a:r>
              <a:rPr lang="en-GB" sz="1800" dirty="0">
                <a:solidFill>
                  <a:schemeClr val="bg1"/>
                </a:solidFill>
                <a:latin typeface="Letter-join 36" panose="02000805000000020003" pitchFamily="50" charset="0"/>
              </a:rPr>
              <a:t>After watching the video up to 2:45, record your initial thoughts by answering the questions on both Day 2 sheets in full sentences explaining your answers fully.</a:t>
            </a:r>
            <a:endParaRPr lang="en-GB" dirty="0">
              <a:latin typeface="Letter-join 36" panose="02000805000000020003" pitchFamily="50" charset="0"/>
            </a:endParaRPr>
          </a:p>
        </p:txBody>
      </p:sp>
      <p:sp>
        <p:nvSpPr>
          <p:cNvPr id="12" name="TextBox 11"/>
          <p:cNvSpPr txBox="1"/>
          <p:nvPr/>
        </p:nvSpPr>
        <p:spPr>
          <a:xfrm>
            <a:off x="5596290" y="4755032"/>
            <a:ext cx="2460888" cy="369332"/>
          </a:xfrm>
          <a:prstGeom prst="rect">
            <a:avLst/>
          </a:prstGeom>
          <a:noFill/>
        </p:spPr>
        <p:txBody>
          <a:bodyPr wrap="square" rtlCol="0">
            <a:spAutoFit/>
          </a:bodyPr>
          <a:lstStyle/>
          <a:p>
            <a:pPr algn="ctr"/>
            <a:r>
              <a:rPr lang="en-GB" dirty="0">
                <a:solidFill>
                  <a:schemeClr val="bg1"/>
                </a:solidFill>
                <a:latin typeface="Comic Sans MS" panose="030F0702030302020204" pitchFamily="66" charset="0"/>
              </a:rPr>
              <a:t>?</a:t>
            </a:r>
          </a:p>
        </p:txBody>
      </p:sp>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2</a:t>
            </a:r>
            <a:endParaRPr lang="en-GB" dirty="0">
              <a:solidFill>
                <a:schemeClr val="bg1"/>
              </a:solidFill>
              <a:latin typeface="Letter-join 36" panose="02000805000000020003" pitchFamily="50" charset="0"/>
            </a:endParaRPr>
          </a:p>
        </p:txBody>
      </p:sp>
      <p:sp>
        <p:nvSpPr>
          <p:cNvPr id="18" name="Oval Callout 17"/>
          <p:cNvSpPr/>
          <p:nvPr/>
        </p:nvSpPr>
        <p:spPr>
          <a:xfrm>
            <a:off x="755577" y="3789651"/>
            <a:ext cx="3600400" cy="1966169"/>
          </a:xfrm>
          <a:prstGeom prst="wedgeEllipseCallout">
            <a:avLst>
              <a:gd name="adj1" fmla="val 60842"/>
              <a:gd name="adj2" fmla="val -32158"/>
            </a:avLst>
          </a:prstGeom>
          <a:solidFill>
            <a:schemeClr val="bg2"/>
          </a:solidFill>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sz="2200" b="1" dirty="0">
                <a:solidFill>
                  <a:srgbClr val="FFFF00"/>
                </a:solidFill>
                <a:latin typeface="Letter-join 36" panose="02000805000000020003" pitchFamily="50" charset="0"/>
              </a:rPr>
              <a:t>What do you think he is looking for?</a:t>
            </a:r>
          </a:p>
        </p:txBody>
      </p:sp>
      <p:sp>
        <p:nvSpPr>
          <p:cNvPr id="19" name="Oval Callout 18"/>
          <p:cNvSpPr/>
          <p:nvPr/>
        </p:nvSpPr>
        <p:spPr>
          <a:xfrm>
            <a:off x="4765824" y="2937554"/>
            <a:ext cx="3468775" cy="1972112"/>
          </a:xfrm>
          <a:prstGeom prst="wedgeEllipseCallout">
            <a:avLst>
              <a:gd name="adj1" fmla="val -73144"/>
              <a:gd name="adj2" fmla="val -10827"/>
            </a:avLst>
          </a:prstGeom>
          <a:solidFill>
            <a:schemeClr val="tx2">
              <a:lumMod val="75000"/>
            </a:schemeClr>
          </a:solidFill>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sz="2200" b="1" dirty="0">
                <a:solidFill>
                  <a:srgbClr val="FFFF00"/>
                </a:solidFill>
                <a:latin typeface="Letter-join 36" panose="02000805000000020003" pitchFamily="50" charset="0"/>
              </a:rPr>
              <a:t>How do you think </a:t>
            </a:r>
            <a:r>
              <a:rPr lang="en-GB" sz="2200" b="1" dirty="0" err="1">
                <a:solidFill>
                  <a:srgbClr val="FFFF00"/>
                </a:solidFill>
                <a:latin typeface="Letter-join 36" panose="02000805000000020003" pitchFamily="50" charset="0"/>
              </a:rPr>
              <a:t>Tadeo</a:t>
            </a:r>
            <a:r>
              <a:rPr lang="en-GB" sz="2200" b="1" dirty="0">
                <a:solidFill>
                  <a:srgbClr val="FFFF00"/>
                </a:solidFill>
                <a:latin typeface="Letter-join 36" panose="02000805000000020003" pitchFamily="50" charset="0"/>
              </a:rPr>
              <a:t> is feeling?</a:t>
            </a:r>
          </a:p>
        </p:txBody>
      </p:sp>
      <p:sp>
        <p:nvSpPr>
          <p:cNvPr id="20" name="TextBox 19"/>
          <p:cNvSpPr txBox="1"/>
          <p:nvPr/>
        </p:nvSpPr>
        <p:spPr>
          <a:xfrm>
            <a:off x="5292541" y="4755032"/>
            <a:ext cx="2460888" cy="369332"/>
          </a:xfrm>
          <a:prstGeom prst="rect">
            <a:avLst/>
          </a:prstGeom>
          <a:noFill/>
        </p:spPr>
        <p:txBody>
          <a:bodyPr wrap="square" rtlCol="0">
            <a:spAutoFit/>
          </a:bodyPr>
          <a:lstStyle/>
          <a:p>
            <a:pPr algn="ctr"/>
            <a:endParaRPr lang="en-GB" dirty="0">
              <a:solidFill>
                <a:schemeClr val="bg1"/>
              </a:solidFill>
              <a:latin typeface="Letter-join Plus 36" panose="02000505000000020003" pitchFamily="50" charset="0"/>
            </a:endParaRPr>
          </a:p>
        </p:txBody>
      </p:sp>
      <p:sp>
        <p:nvSpPr>
          <p:cNvPr id="21" name="Oval Callout 20"/>
          <p:cNvSpPr/>
          <p:nvPr/>
        </p:nvSpPr>
        <p:spPr>
          <a:xfrm>
            <a:off x="1120351" y="1521034"/>
            <a:ext cx="3645473" cy="1968887"/>
          </a:xfrm>
          <a:prstGeom prst="wedgeEllipseCallout">
            <a:avLst>
              <a:gd name="adj1" fmla="val 92396"/>
              <a:gd name="adj2" fmla="val 1164"/>
            </a:avLst>
          </a:prstGeom>
          <a:solidFill>
            <a:schemeClr val="tx2">
              <a:lumMod val="60000"/>
              <a:lumOff val="40000"/>
            </a:schemeClr>
          </a:solidFill>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sz="2200" b="1" dirty="0">
              <a:solidFill>
                <a:srgbClr val="FFFF00"/>
              </a:solidFill>
              <a:latin typeface="Letter-join Plus 36" panose="02000505000000020003" pitchFamily="50" charset="0"/>
            </a:endParaRPr>
          </a:p>
          <a:p>
            <a:pPr algn="ctr"/>
            <a:r>
              <a:rPr lang="en-GB" sz="2200" b="1" dirty="0">
                <a:solidFill>
                  <a:srgbClr val="FFFF00"/>
                </a:solidFill>
                <a:latin typeface="Letter-join 36" panose="02000805000000020003" pitchFamily="50" charset="0"/>
              </a:rPr>
              <a:t>What do you think </a:t>
            </a:r>
            <a:r>
              <a:rPr lang="en-GB" sz="2200" b="1" dirty="0" err="1">
                <a:solidFill>
                  <a:srgbClr val="FFFF00"/>
                </a:solidFill>
                <a:latin typeface="Letter-join 36" panose="02000805000000020003" pitchFamily="50" charset="0"/>
              </a:rPr>
              <a:t>Tadeo</a:t>
            </a:r>
            <a:r>
              <a:rPr lang="en-GB" sz="2200" b="1" dirty="0">
                <a:solidFill>
                  <a:srgbClr val="FFFF00"/>
                </a:solidFill>
                <a:latin typeface="Letter-join 36" panose="02000805000000020003" pitchFamily="50" charset="0"/>
              </a:rPr>
              <a:t> Jones’ job is?</a:t>
            </a:r>
          </a:p>
          <a:p>
            <a:pPr algn="ctr"/>
            <a:endParaRPr lang="en-GB" dirty="0"/>
          </a:p>
        </p:txBody>
      </p:sp>
    </p:spTree>
    <p:extLst>
      <p:ext uri="{BB962C8B-B14F-4D97-AF65-F5344CB8AC3E}">
        <p14:creationId xmlns:p14="http://schemas.microsoft.com/office/powerpoint/2010/main" val="3783693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9220" y="7812"/>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3</a:t>
            </a:r>
            <a:endParaRPr lang="en-GB" dirty="0">
              <a:solidFill>
                <a:schemeClr val="bg1"/>
              </a:solidFill>
              <a:latin typeface="Letter-join 36" panose="02000805000000020003" pitchFamily="50" charset="0"/>
            </a:endParaRPr>
          </a:p>
        </p:txBody>
      </p:sp>
      <p:sp>
        <p:nvSpPr>
          <p:cNvPr id="7" name="Title 6"/>
          <p:cNvSpPr>
            <a:spLocks noGrp="1"/>
          </p:cNvSpPr>
          <p:nvPr>
            <p:ph type="title"/>
          </p:nvPr>
        </p:nvSpPr>
        <p:spPr/>
        <p:txBody>
          <a:bodyPr>
            <a:normAutofit fontScale="90000"/>
          </a:bodyPr>
          <a:lstStyle/>
          <a:p>
            <a:r>
              <a:rPr lang="en-GB" sz="3300" b="1" u="sng" dirty="0">
                <a:latin typeface="Letter-join 36" panose="02000805000000020003" pitchFamily="50" charset="0"/>
              </a:rPr>
              <a:t>Wednesday 10</a:t>
            </a:r>
            <a:r>
              <a:rPr lang="en-GB" sz="3300" b="1" u="sng" baseline="30000" dirty="0">
                <a:latin typeface="Letter-join 36" panose="02000805000000020003" pitchFamily="50" charset="0"/>
              </a:rPr>
              <a:t>th</a:t>
            </a:r>
            <a:r>
              <a:rPr lang="en-GB" sz="3300" b="1" u="sng" dirty="0">
                <a:latin typeface="Letter-join 36" panose="02000805000000020003" pitchFamily="50" charset="0"/>
              </a:rPr>
              <a:t> January</a:t>
            </a:r>
            <a:r>
              <a:rPr lang="en-GB" b="1" u="sng" dirty="0">
                <a:latin typeface="Letter-join 36" panose="02000805000000020003" pitchFamily="50" charset="0"/>
              </a:rPr>
              <a:t/>
            </a:r>
            <a:br>
              <a:rPr lang="en-GB" b="1" u="sng" dirty="0">
                <a:latin typeface="Letter-join 36" panose="02000805000000020003" pitchFamily="50" charset="0"/>
              </a:rPr>
            </a:br>
            <a:endParaRPr lang="en-GB" dirty="0">
              <a:latin typeface="Letter-join 36" panose="02000805000000020003" pitchFamily="50" charset="0"/>
            </a:endParaRPr>
          </a:p>
        </p:txBody>
      </p:sp>
      <p:sp>
        <p:nvSpPr>
          <p:cNvPr id="4" name="TextBox 3">
            <a:extLst>
              <a:ext uri="{FF2B5EF4-FFF2-40B4-BE49-F238E27FC236}">
                <a16:creationId xmlns:a16="http://schemas.microsoft.com/office/drawing/2014/main" id="{5E87D5B8-7FD8-40E9-A72A-4B2C2D79C19D}"/>
              </a:ext>
            </a:extLst>
          </p:cNvPr>
          <p:cNvSpPr txBox="1"/>
          <p:nvPr/>
        </p:nvSpPr>
        <p:spPr>
          <a:xfrm>
            <a:off x="1331640" y="1495888"/>
            <a:ext cx="6264696" cy="4862870"/>
          </a:xfrm>
          <a:prstGeom prst="rect">
            <a:avLst/>
          </a:prstGeom>
          <a:noFill/>
        </p:spPr>
        <p:txBody>
          <a:bodyPr wrap="square" rtlCol="0">
            <a:spAutoFit/>
          </a:bodyPr>
          <a:lstStyle/>
          <a:p>
            <a:pPr algn="ctr"/>
            <a:r>
              <a:rPr lang="en-US" sz="2200" b="1" u="sng" dirty="0">
                <a:latin typeface="Letter-join 36" panose="02000805000000020003" pitchFamily="50" charset="0"/>
              </a:rPr>
              <a:t>Expanded Noun Phrases</a:t>
            </a:r>
          </a:p>
          <a:p>
            <a:endParaRPr lang="en-US" dirty="0">
              <a:latin typeface="Letter-join 36" panose="02000805000000020003" pitchFamily="50" charset="0"/>
            </a:endParaRPr>
          </a:p>
          <a:p>
            <a:r>
              <a:rPr lang="en-US" dirty="0">
                <a:latin typeface="Letter-join 36" panose="02000805000000020003" pitchFamily="50" charset="0"/>
              </a:rPr>
              <a:t>Today, we’re going to be constructing expanded noun phrases. We can use expanded noun phrases to add extra detail to our descriptive writing. They may sound complicated, but they can be very simple to create. </a:t>
            </a:r>
          </a:p>
          <a:p>
            <a:endParaRPr lang="en-US" dirty="0">
              <a:latin typeface="Letter-join 36" panose="02000805000000020003" pitchFamily="50" charset="0"/>
            </a:endParaRPr>
          </a:p>
          <a:p>
            <a:r>
              <a:rPr lang="en-US" dirty="0">
                <a:latin typeface="Letter-join 36" panose="02000805000000020003" pitchFamily="50" charset="0"/>
              </a:rPr>
              <a:t>You can take a simple noun phrase and expand it using adjectives.</a:t>
            </a:r>
          </a:p>
          <a:p>
            <a:endParaRPr lang="en-US" dirty="0">
              <a:latin typeface="Letter-join 36" panose="02000805000000020003" pitchFamily="50" charset="0"/>
            </a:endParaRPr>
          </a:p>
          <a:p>
            <a:r>
              <a:rPr lang="en-US" b="1" dirty="0">
                <a:solidFill>
                  <a:schemeClr val="bg2">
                    <a:lumMod val="60000"/>
                    <a:lumOff val="40000"/>
                  </a:schemeClr>
                </a:solidFill>
                <a:latin typeface="Letter-join 36" panose="02000805000000020003" pitchFamily="50" charset="0"/>
              </a:rPr>
              <a:t>the road – the long, winding road</a:t>
            </a:r>
          </a:p>
          <a:p>
            <a:endParaRPr lang="en-US" b="1" dirty="0">
              <a:solidFill>
                <a:schemeClr val="bg2">
                  <a:lumMod val="60000"/>
                  <a:lumOff val="40000"/>
                </a:schemeClr>
              </a:solidFill>
              <a:latin typeface="Letter-join 36" panose="02000805000000020003" pitchFamily="50" charset="0"/>
            </a:endParaRPr>
          </a:p>
          <a:p>
            <a:r>
              <a:rPr lang="en-US" b="1" dirty="0">
                <a:solidFill>
                  <a:schemeClr val="bg2">
                    <a:lumMod val="75000"/>
                  </a:schemeClr>
                </a:solidFill>
                <a:latin typeface="Letter-join 36" panose="02000805000000020003" pitchFamily="50" charset="0"/>
              </a:rPr>
              <a:t>the spider – the miniature, terrifying spider</a:t>
            </a:r>
          </a:p>
          <a:p>
            <a:endParaRPr lang="en-US" dirty="0">
              <a:latin typeface="Letter-join 36" panose="02000805000000020003" pitchFamily="50" charset="0"/>
            </a:endParaRPr>
          </a:p>
          <a:p>
            <a:endParaRPr lang="en-US" dirty="0">
              <a:latin typeface="Letter-join 36" panose="02000805000000020003" pitchFamily="50" charset="0"/>
            </a:endParaRPr>
          </a:p>
          <a:p>
            <a:endParaRPr lang="en-GB" dirty="0">
              <a:latin typeface="Letter-join 36" panose="02000805000000020003" pitchFamily="50" charset="0"/>
            </a:endParaRPr>
          </a:p>
        </p:txBody>
      </p:sp>
      <p:pic>
        <p:nvPicPr>
          <p:cNvPr id="8" name="Recorded Sound">
            <a:hlinkClick r:id="" action="ppaction://media"/>
            <a:extLst>
              <a:ext uri="{FF2B5EF4-FFF2-40B4-BE49-F238E27FC236}">
                <a16:creationId xmlns:a16="http://schemas.microsoft.com/office/drawing/2014/main" id="{269F389B-F6B6-4081-B438-34FF58635F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8678" y="4437112"/>
            <a:ext cx="487363" cy="487363"/>
          </a:xfrm>
          <a:prstGeom prst="rect">
            <a:avLst/>
          </a:prstGeom>
        </p:spPr>
      </p:pic>
    </p:spTree>
    <p:extLst>
      <p:ext uri="{BB962C8B-B14F-4D97-AF65-F5344CB8AC3E}">
        <p14:creationId xmlns:p14="http://schemas.microsoft.com/office/powerpoint/2010/main" val="22599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69020" y="5886916"/>
            <a:ext cx="7632847" cy="778735"/>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dirty="0">
                <a:solidFill>
                  <a:schemeClr val="bg1"/>
                </a:solidFill>
                <a:latin typeface="Letter-join 36" panose="02000805000000020003" pitchFamily="50" charset="0"/>
              </a:rPr>
              <a:t>On your Day 3 sheets, you will find the bronze, silver and gold tasks. Follow the instructions and write the expanded noun phrases or sentences on the lined paper provided. </a:t>
            </a:r>
          </a:p>
        </p:txBody>
      </p:sp>
      <p:sp>
        <p:nvSpPr>
          <p:cNvPr id="12" name="TextBox 11"/>
          <p:cNvSpPr txBox="1"/>
          <p:nvPr/>
        </p:nvSpPr>
        <p:spPr>
          <a:xfrm>
            <a:off x="749220" y="7812"/>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3</a:t>
            </a:r>
            <a:endParaRPr lang="en-GB" dirty="0">
              <a:solidFill>
                <a:schemeClr val="bg1"/>
              </a:solidFill>
              <a:latin typeface="Letter-join 36" panose="02000805000000020003" pitchFamily="50" charset="0"/>
            </a:endParaRPr>
          </a:p>
        </p:txBody>
      </p:sp>
      <p:sp>
        <p:nvSpPr>
          <p:cNvPr id="4" name="TextBox 3">
            <a:extLst>
              <a:ext uri="{FF2B5EF4-FFF2-40B4-BE49-F238E27FC236}">
                <a16:creationId xmlns:a16="http://schemas.microsoft.com/office/drawing/2014/main" id="{5E87D5B8-7FD8-40E9-A72A-4B2C2D79C19D}"/>
              </a:ext>
            </a:extLst>
          </p:cNvPr>
          <p:cNvSpPr txBox="1"/>
          <p:nvPr/>
        </p:nvSpPr>
        <p:spPr>
          <a:xfrm>
            <a:off x="1453095" y="836712"/>
            <a:ext cx="6264696" cy="5970865"/>
          </a:xfrm>
          <a:prstGeom prst="rect">
            <a:avLst/>
          </a:prstGeom>
          <a:noFill/>
        </p:spPr>
        <p:txBody>
          <a:bodyPr wrap="square" rtlCol="0">
            <a:spAutoFit/>
          </a:bodyPr>
          <a:lstStyle/>
          <a:p>
            <a:pPr algn="ctr"/>
            <a:r>
              <a:rPr lang="en-US" sz="2200" b="1" u="sng" dirty="0">
                <a:latin typeface="Letter-join 36" panose="02000805000000020003" pitchFamily="50" charset="0"/>
              </a:rPr>
              <a:t>Expanded Noun Phrases</a:t>
            </a:r>
          </a:p>
          <a:p>
            <a:pPr algn="ctr"/>
            <a:endParaRPr lang="en-US" dirty="0">
              <a:latin typeface="Letter-join 36" panose="02000805000000020003" pitchFamily="50" charset="0"/>
            </a:endParaRPr>
          </a:p>
          <a:p>
            <a:pPr algn="ctr"/>
            <a:r>
              <a:rPr lang="en-US" dirty="0">
                <a:latin typeface="Letter-join 36" panose="02000805000000020003" pitchFamily="50" charset="0"/>
              </a:rPr>
              <a:t>You can also add prepositional phrases noun phrases to give even more detail. </a:t>
            </a:r>
            <a:r>
              <a:rPr lang="en-GB" dirty="0">
                <a:latin typeface="Letter-join 36" panose="02000805000000020003" pitchFamily="50" charset="0"/>
              </a:rPr>
              <a:t>A prepositional phrase usually includes a preposition, a noun and may include an adjective. It does not include a verb!</a:t>
            </a:r>
          </a:p>
          <a:p>
            <a:pPr algn="ctr"/>
            <a:endParaRPr lang="en-GB" dirty="0">
              <a:latin typeface="Letter-join 36" panose="02000805000000020003" pitchFamily="50" charset="0"/>
            </a:endParaRPr>
          </a:p>
          <a:p>
            <a:pPr algn="ctr" rtl="0"/>
            <a:r>
              <a:rPr lang="en-US" b="0" i="0" dirty="0">
                <a:solidFill>
                  <a:schemeClr val="tx2">
                    <a:lumMod val="40000"/>
                    <a:lumOff val="60000"/>
                  </a:schemeClr>
                </a:solidFill>
                <a:effectLst/>
                <a:latin typeface="Letter-join 36" panose="02000805000000020003" pitchFamily="50" charset="0"/>
              </a:rPr>
              <a:t>Noun phrase: A house</a:t>
            </a:r>
          </a:p>
          <a:p>
            <a:pPr algn="ctr" rtl="0"/>
            <a:endParaRPr lang="en-US" b="0" i="0" dirty="0">
              <a:solidFill>
                <a:schemeClr val="tx2">
                  <a:lumMod val="60000"/>
                  <a:lumOff val="40000"/>
                </a:schemeClr>
              </a:solidFill>
              <a:effectLst/>
              <a:latin typeface="Letter-join 36" panose="02000805000000020003" pitchFamily="50" charset="0"/>
            </a:endParaRPr>
          </a:p>
          <a:p>
            <a:pPr algn="ctr" rtl="0"/>
            <a:r>
              <a:rPr lang="en-US" dirty="0">
                <a:solidFill>
                  <a:schemeClr val="tx2">
                    <a:lumMod val="60000"/>
                    <a:lumOff val="40000"/>
                  </a:schemeClr>
                </a:solidFill>
                <a:latin typeface="Letter-join 36" panose="02000805000000020003" pitchFamily="50" charset="0"/>
              </a:rPr>
              <a:t>Expanded noun phrase: </a:t>
            </a:r>
            <a:r>
              <a:rPr lang="en-US" b="0" i="0" dirty="0">
                <a:solidFill>
                  <a:schemeClr val="tx2">
                    <a:lumMod val="60000"/>
                    <a:lumOff val="40000"/>
                  </a:schemeClr>
                </a:solidFill>
                <a:effectLst/>
                <a:latin typeface="Letter-join 36" panose="02000805000000020003" pitchFamily="50" charset="0"/>
              </a:rPr>
              <a:t>A </a:t>
            </a:r>
            <a:r>
              <a:rPr lang="en-US" b="1" i="0" dirty="0">
                <a:solidFill>
                  <a:schemeClr val="tx2">
                    <a:lumMod val="60000"/>
                    <a:lumOff val="40000"/>
                  </a:schemeClr>
                </a:solidFill>
                <a:effectLst/>
                <a:latin typeface="Letter-join 36" panose="02000805000000020003" pitchFamily="50" charset="0"/>
              </a:rPr>
              <a:t>derelict, haunted </a:t>
            </a:r>
            <a:r>
              <a:rPr lang="en-US" b="0" i="0" dirty="0">
                <a:solidFill>
                  <a:schemeClr val="tx2">
                    <a:lumMod val="60000"/>
                    <a:lumOff val="40000"/>
                  </a:schemeClr>
                </a:solidFill>
                <a:effectLst/>
                <a:latin typeface="Letter-join 36" panose="02000805000000020003" pitchFamily="50" charset="0"/>
              </a:rPr>
              <a:t>house</a:t>
            </a:r>
          </a:p>
          <a:p>
            <a:pPr algn="ctr" rtl="0"/>
            <a:endParaRPr lang="en-US" b="0" i="0" dirty="0">
              <a:solidFill>
                <a:srgbClr val="333333"/>
              </a:solidFill>
              <a:effectLst/>
              <a:latin typeface="Letter-join 36" panose="02000805000000020003" pitchFamily="50" charset="0"/>
            </a:endParaRPr>
          </a:p>
          <a:p>
            <a:pPr algn="ctr" rtl="0"/>
            <a:r>
              <a:rPr lang="en-US" dirty="0">
                <a:solidFill>
                  <a:schemeClr val="tx2">
                    <a:lumMod val="75000"/>
                  </a:schemeClr>
                </a:solidFill>
                <a:latin typeface="Letter-join 36" panose="02000805000000020003" pitchFamily="50" charset="0"/>
              </a:rPr>
              <a:t>Expanded noun phrase with prepositional phrase:</a:t>
            </a:r>
            <a:endParaRPr lang="en-US" b="0" i="0" dirty="0">
              <a:solidFill>
                <a:schemeClr val="tx2">
                  <a:lumMod val="75000"/>
                </a:schemeClr>
              </a:solidFill>
              <a:effectLst/>
              <a:latin typeface="Letter-join 36" panose="02000805000000020003" pitchFamily="50" charset="0"/>
            </a:endParaRPr>
          </a:p>
          <a:p>
            <a:pPr algn="ctr" rtl="0"/>
            <a:r>
              <a:rPr lang="en-US" b="0" i="0" dirty="0">
                <a:solidFill>
                  <a:schemeClr val="tx2">
                    <a:lumMod val="75000"/>
                  </a:schemeClr>
                </a:solidFill>
                <a:effectLst/>
                <a:latin typeface="Letter-join 36" panose="02000805000000020003" pitchFamily="50" charset="0"/>
              </a:rPr>
              <a:t>A </a:t>
            </a:r>
            <a:r>
              <a:rPr lang="en-US" b="1" i="0" dirty="0">
                <a:solidFill>
                  <a:schemeClr val="tx2">
                    <a:lumMod val="75000"/>
                  </a:schemeClr>
                </a:solidFill>
                <a:effectLst/>
                <a:latin typeface="Letter-join 36" panose="02000805000000020003" pitchFamily="50" charset="0"/>
              </a:rPr>
              <a:t>derelict, haunted </a:t>
            </a:r>
            <a:r>
              <a:rPr lang="en-US" b="0" i="0" dirty="0">
                <a:solidFill>
                  <a:schemeClr val="tx2">
                    <a:lumMod val="75000"/>
                  </a:schemeClr>
                </a:solidFill>
                <a:effectLst/>
                <a:latin typeface="Letter-join 36" panose="02000805000000020003" pitchFamily="50" charset="0"/>
              </a:rPr>
              <a:t>house </a:t>
            </a:r>
            <a:r>
              <a:rPr lang="en-US" b="1" i="0" dirty="0">
                <a:solidFill>
                  <a:schemeClr val="tx2">
                    <a:lumMod val="75000"/>
                  </a:schemeClr>
                </a:solidFill>
                <a:effectLst/>
                <a:latin typeface="Letter-join 36" panose="02000805000000020003" pitchFamily="50" charset="0"/>
              </a:rPr>
              <a:t>with broken, jagged windows</a:t>
            </a:r>
            <a:endParaRPr lang="en-GB" b="1" dirty="0">
              <a:solidFill>
                <a:schemeClr val="tx2">
                  <a:lumMod val="75000"/>
                </a:schemeClr>
              </a:solidFill>
              <a:latin typeface="Letter-join 36" panose="02000805000000020003" pitchFamily="50" charset="0"/>
            </a:endParaRPr>
          </a:p>
          <a:p>
            <a:pPr algn="ctr"/>
            <a:endParaRPr lang="en-GB" dirty="0">
              <a:latin typeface="Letter-join 36" panose="02000805000000020003" pitchFamily="50" charset="0"/>
            </a:endParaRPr>
          </a:p>
          <a:p>
            <a:endParaRPr lang="en-GB" dirty="0">
              <a:latin typeface="Letter-join 36" panose="02000805000000020003" pitchFamily="50" charset="0"/>
            </a:endParaRPr>
          </a:p>
          <a:p>
            <a:endParaRPr lang="en-GB" dirty="0">
              <a:latin typeface="Letter-join 36" panose="02000805000000020003" pitchFamily="50" charset="0"/>
            </a:endParaRPr>
          </a:p>
          <a:p>
            <a:endParaRPr lang="en-US" dirty="0">
              <a:latin typeface="Letter-join 36" panose="02000805000000020003" pitchFamily="50" charset="0"/>
            </a:endParaRPr>
          </a:p>
          <a:p>
            <a:endParaRPr lang="en-US" dirty="0">
              <a:latin typeface="Letter-join 36" panose="02000805000000020003" pitchFamily="50" charset="0"/>
            </a:endParaRPr>
          </a:p>
          <a:p>
            <a:endParaRPr lang="en-GB" dirty="0">
              <a:latin typeface="Letter-join 36" panose="02000805000000020003" pitchFamily="50" charset="0"/>
            </a:endParaRPr>
          </a:p>
        </p:txBody>
      </p:sp>
      <p:pic>
        <p:nvPicPr>
          <p:cNvPr id="2" name="Recorded Sound">
            <a:hlinkClick r:id="" action="ppaction://media"/>
            <a:extLst>
              <a:ext uri="{FF2B5EF4-FFF2-40B4-BE49-F238E27FC236}">
                <a16:creationId xmlns:a16="http://schemas.microsoft.com/office/drawing/2014/main" id="{EF3CE71A-B7E7-404F-A847-56D69346D8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2465" y="4869160"/>
            <a:ext cx="487363" cy="487363"/>
          </a:xfrm>
          <a:prstGeom prst="rect">
            <a:avLst/>
          </a:prstGeom>
        </p:spPr>
      </p:pic>
    </p:spTree>
    <p:extLst>
      <p:ext uri="{BB962C8B-B14F-4D97-AF65-F5344CB8AC3E}">
        <p14:creationId xmlns:p14="http://schemas.microsoft.com/office/powerpoint/2010/main" val="291016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605055"/>
            <a:ext cx="6965245" cy="595194"/>
          </a:xfrm>
        </p:spPr>
        <p:txBody>
          <a:bodyPr>
            <a:normAutofit/>
          </a:bodyPr>
          <a:lstStyle/>
          <a:p>
            <a:r>
              <a:rPr lang="en-GB" sz="3000" b="1" u="sng" dirty="0">
                <a:latin typeface="Letter-join 36" panose="02000805000000020003" pitchFamily="50" charset="0"/>
              </a:rPr>
              <a:t>Thursday 11</a:t>
            </a:r>
            <a:r>
              <a:rPr lang="en-GB" sz="3000" b="1" u="sng" baseline="30000" dirty="0">
                <a:latin typeface="Letter-join 36" panose="02000805000000020003" pitchFamily="50" charset="0"/>
              </a:rPr>
              <a:t>th</a:t>
            </a:r>
            <a:r>
              <a:rPr lang="en-GB" sz="3000" b="1" u="sng" dirty="0">
                <a:latin typeface="Letter-join 36" panose="02000805000000020003" pitchFamily="50" charset="0"/>
              </a:rPr>
              <a:t> January</a:t>
            </a:r>
            <a:endParaRPr lang="en-GB" sz="3000" dirty="0">
              <a:latin typeface="Letter-join 36" panose="02000805000000020003" pitchFamily="50" charset="0"/>
            </a:endParaRPr>
          </a:p>
        </p:txBody>
      </p:sp>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4</a:t>
            </a:r>
            <a:endParaRPr lang="en-GB" dirty="0">
              <a:solidFill>
                <a:schemeClr val="bg1"/>
              </a:solidFill>
              <a:latin typeface="Letter-join 36" panose="02000805000000020003" pitchFamily="50" charset="0"/>
            </a:endParaRPr>
          </a:p>
        </p:txBody>
      </p:sp>
      <p:pic>
        <p:nvPicPr>
          <p:cNvPr id="1026" name="Picture 2" descr="tadeo+jones2">
            <a:extLst>
              <a:ext uri="{FF2B5EF4-FFF2-40B4-BE49-F238E27FC236}">
                <a16:creationId xmlns:a16="http://schemas.microsoft.com/office/drawing/2014/main" id="{FA36AB4F-C129-4C89-B205-E6E809BE7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78" y="1802741"/>
            <a:ext cx="2999234" cy="1567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A3F2DC-7F85-45D1-B3D2-F015274DE17D}"/>
              </a:ext>
            </a:extLst>
          </p:cNvPr>
          <p:cNvSpPr txBox="1"/>
          <p:nvPr/>
        </p:nvSpPr>
        <p:spPr>
          <a:xfrm>
            <a:off x="1753922" y="1215152"/>
            <a:ext cx="5688632" cy="461665"/>
          </a:xfrm>
          <a:prstGeom prst="rect">
            <a:avLst/>
          </a:prstGeom>
          <a:noFill/>
        </p:spPr>
        <p:txBody>
          <a:bodyPr wrap="square" rtlCol="0">
            <a:spAutoFit/>
          </a:bodyPr>
          <a:lstStyle/>
          <a:p>
            <a:pPr algn="ctr"/>
            <a:r>
              <a:rPr lang="en-GB" sz="2400" b="1" u="sng" dirty="0">
                <a:latin typeface="Letter-join 36" panose="02000805000000020003" pitchFamily="50" charset="0"/>
              </a:rPr>
              <a:t>Describing </a:t>
            </a:r>
            <a:r>
              <a:rPr lang="en-GB" sz="2400" b="1" u="sng" dirty="0" err="1">
                <a:latin typeface="Letter-join 36" panose="02000805000000020003" pitchFamily="50" charset="0"/>
              </a:rPr>
              <a:t>Tadeo</a:t>
            </a:r>
            <a:r>
              <a:rPr lang="en-GB" sz="2400" b="1" u="sng" dirty="0">
                <a:latin typeface="Letter-join 36" panose="02000805000000020003" pitchFamily="50" charset="0"/>
              </a:rPr>
              <a:t> Jones</a:t>
            </a:r>
          </a:p>
        </p:txBody>
      </p:sp>
      <p:sp>
        <p:nvSpPr>
          <p:cNvPr id="5" name="TextBox 4">
            <a:extLst>
              <a:ext uri="{FF2B5EF4-FFF2-40B4-BE49-F238E27FC236}">
                <a16:creationId xmlns:a16="http://schemas.microsoft.com/office/drawing/2014/main" id="{034400CB-90D2-4C29-BA2E-CDDDE3424716}"/>
              </a:ext>
            </a:extLst>
          </p:cNvPr>
          <p:cNvSpPr txBox="1"/>
          <p:nvPr/>
        </p:nvSpPr>
        <p:spPr>
          <a:xfrm>
            <a:off x="3766317" y="1939361"/>
            <a:ext cx="4570968" cy="2862322"/>
          </a:xfrm>
          <a:prstGeom prst="rect">
            <a:avLst/>
          </a:prstGeom>
          <a:noFill/>
        </p:spPr>
        <p:txBody>
          <a:bodyPr wrap="square" rtlCol="0">
            <a:spAutoFit/>
          </a:bodyPr>
          <a:lstStyle/>
          <a:p>
            <a:pPr algn="ctr"/>
            <a:r>
              <a:rPr lang="en-GB" dirty="0">
                <a:latin typeface="Letter-join 36" panose="02000805000000020003" pitchFamily="50" charset="0"/>
              </a:rPr>
              <a:t>Watch the </a:t>
            </a:r>
            <a:r>
              <a:rPr lang="en-GB" dirty="0" err="1">
                <a:latin typeface="Letter-join 36" panose="02000805000000020003" pitchFamily="50" charset="0"/>
              </a:rPr>
              <a:t>Tadeo</a:t>
            </a:r>
            <a:r>
              <a:rPr lang="en-GB" dirty="0">
                <a:latin typeface="Letter-join 36" panose="02000805000000020003" pitchFamily="50" charset="0"/>
              </a:rPr>
              <a:t> Jones video clip again from the beginning, this time stopping at </a:t>
            </a:r>
            <a:r>
              <a:rPr lang="en-GB" dirty="0">
                <a:solidFill>
                  <a:srgbClr val="FF0000"/>
                </a:solidFill>
                <a:latin typeface="Letter-join 36" panose="02000805000000020003" pitchFamily="50" charset="0"/>
              </a:rPr>
              <a:t>3 minutes and 30 seconds</a:t>
            </a:r>
            <a:r>
              <a:rPr lang="en-GB" dirty="0">
                <a:latin typeface="Letter-join 36" panose="02000805000000020003" pitchFamily="50" charset="0"/>
              </a:rPr>
              <a:t>. Please make sure you do not watch past this point. </a:t>
            </a:r>
            <a:r>
              <a:rPr lang="en-GB" dirty="0">
                <a:latin typeface="Letter-join 36" panose="02000805000000020003" pitchFamily="50" charset="0"/>
                <a:hlinkClick r:id="rId5"/>
              </a:rPr>
              <a:t>https://www.literacyshed.com/the-egyptian-pyramids.html#</a:t>
            </a: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p:txBody>
      </p:sp>
      <p:pic>
        <p:nvPicPr>
          <p:cNvPr id="9" name="Picture 8">
            <a:extLst>
              <a:ext uri="{FF2B5EF4-FFF2-40B4-BE49-F238E27FC236}">
                <a16:creationId xmlns:a16="http://schemas.microsoft.com/office/drawing/2014/main" id="{22DA70A2-ED3D-42A9-9411-E88B43568C56}"/>
              </a:ext>
            </a:extLst>
          </p:cNvPr>
          <p:cNvPicPr>
            <a:picLocks noChangeAspect="1"/>
          </p:cNvPicPr>
          <p:nvPr/>
        </p:nvPicPr>
        <p:blipFill>
          <a:blip r:embed="rId6"/>
          <a:stretch>
            <a:fillRect/>
          </a:stretch>
        </p:blipFill>
        <p:spPr>
          <a:xfrm>
            <a:off x="2565132" y="3175455"/>
            <a:ext cx="1266825" cy="1171575"/>
          </a:xfrm>
          <a:prstGeom prst="rect">
            <a:avLst/>
          </a:prstGeom>
        </p:spPr>
      </p:pic>
      <p:sp>
        <p:nvSpPr>
          <p:cNvPr id="6" name="TextBox 5">
            <a:extLst>
              <a:ext uri="{FF2B5EF4-FFF2-40B4-BE49-F238E27FC236}">
                <a16:creationId xmlns:a16="http://schemas.microsoft.com/office/drawing/2014/main" id="{90AF5B39-FABD-4B6D-B8F5-AEEC84484124}"/>
              </a:ext>
            </a:extLst>
          </p:cNvPr>
          <p:cNvSpPr txBox="1"/>
          <p:nvPr/>
        </p:nvSpPr>
        <p:spPr>
          <a:xfrm>
            <a:off x="1089376" y="4560449"/>
            <a:ext cx="6965245" cy="1477328"/>
          </a:xfrm>
          <a:prstGeom prst="rect">
            <a:avLst/>
          </a:prstGeom>
          <a:noFill/>
        </p:spPr>
        <p:txBody>
          <a:bodyPr wrap="square" rtlCol="0">
            <a:spAutoFit/>
          </a:bodyPr>
          <a:lstStyle/>
          <a:p>
            <a:pPr algn="ctr"/>
            <a:r>
              <a:rPr lang="en-GB" dirty="0">
                <a:latin typeface="Letter-join 36" panose="02000805000000020003" pitchFamily="50" charset="0"/>
              </a:rPr>
              <a:t>Today, we’re going to be describing the character of </a:t>
            </a:r>
            <a:r>
              <a:rPr lang="en-GB" dirty="0" err="1">
                <a:latin typeface="Letter-join 36" panose="02000805000000020003" pitchFamily="50" charset="0"/>
              </a:rPr>
              <a:t>Tadeo</a:t>
            </a:r>
            <a:r>
              <a:rPr lang="en-GB" dirty="0">
                <a:latin typeface="Letter-join 36" panose="02000805000000020003" pitchFamily="50" charset="0"/>
              </a:rPr>
              <a:t> Jones. Whilst you’re watching the clip, pay close attention to his appearance, movements and what kind of person he is.  </a:t>
            </a:r>
          </a:p>
          <a:p>
            <a:endParaRPr lang="en-GB" dirty="0"/>
          </a:p>
        </p:txBody>
      </p:sp>
      <p:pic>
        <p:nvPicPr>
          <p:cNvPr id="11" name="Recorded Sound">
            <a:hlinkClick r:id="" action="ppaction://media"/>
            <a:extLst>
              <a:ext uri="{FF2B5EF4-FFF2-40B4-BE49-F238E27FC236}">
                <a16:creationId xmlns:a16="http://schemas.microsoft.com/office/drawing/2014/main" id="{9A5CA782-44B2-4FC5-A85E-A06EE242DB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939" y="4105078"/>
            <a:ext cx="487363" cy="487363"/>
          </a:xfrm>
          <a:prstGeom prst="rect">
            <a:avLst/>
          </a:prstGeom>
        </p:spPr>
      </p:pic>
    </p:spTree>
    <p:extLst>
      <p:ext uri="{BB962C8B-B14F-4D97-AF65-F5344CB8AC3E}">
        <p14:creationId xmlns:p14="http://schemas.microsoft.com/office/powerpoint/2010/main" val="27010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908720"/>
            <a:ext cx="6965245" cy="595194"/>
          </a:xfrm>
        </p:spPr>
        <p:txBody>
          <a:bodyPr>
            <a:normAutofit/>
          </a:bodyPr>
          <a:lstStyle/>
          <a:p>
            <a:r>
              <a:rPr lang="en-GB" sz="3000" b="1" u="sng" dirty="0">
                <a:latin typeface="Letter-join 36" panose="02000805000000020003" pitchFamily="50" charset="0"/>
              </a:rPr>
              <a:t>Thursday 11</a:t>
            </a:r>
            <a:r>
              <a:rPr lang="en-GB" sz="3000" b="1" u="sng" baseline="30000" dirty="0">
                <a:latin typeface="Letter-join 36" panose="02000805000000020003" pitchFamily="50" charset="0"/>
              </a:rPr>
              <a:t>th</a:t>
            </a:r>
            <a:r>
              <a:rPr lang="en-GB" sz="3000" b="1" u="sng" dirty="0">
                <a:latin typeface="Letter-join 36" panose="02000805000000020003" pitchFamily="50" charset="0"/>
              </a:rPr>
              <a:t> January</a:t>
            </a:r>
            <a:endParaRPr lang="en-GB" sz="3000" dirty="0">
              <a:latin typeface="Letter-join 36" panose="02000805000000020003" pitchFamily="50" charset="0"/>
            </a:endParaRPr>
          </a:p>
        </p:txBody>
      </p:sp>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4</a:t>
            </a:r>
            <a:endParaRPr lang="en-GB" dirty="0">
              <a:solidFill>
                <a:schemeClr val="bg1"/>
              </a:solidFill>
              <a:latin typeface="Letter-join 36" panose="02000805000000020003" pitchFamily="50" charset="0"/>
            </a:endParaRPr>
          </a:p>
        </p:txBody>
      </p:sp>
      <p:pic>
        <p:nvPicPr>
          <p:cNvPr id="1026" name="Picture 2" descr="tadeo+jones2">
            <a:extLst>
              <a:ext uri="{FF2B5EF4-FFF2-40B4-BE49-F238E27FC236}">
                <a16:creationId xmlns:a16="http://schemas.microsoft.com/office/drawing/2014/main" id="{FA36AB4F-C129-4C89-B205-E6E809BE7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149" y="2199168"/>
            <a:ext cx="2999234" cy="1567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A3F2DC-7F85-45D1-B3D2-F015274DE17D}"/>
              </a:ext>
            </a:extLst>
          </p:cNvPr>
          <p:cNvSpPr txBox="1"/>
          <p:nvPr/>
        </p:nvSpPr>
        <p:spPr>
          <a:xfrm>
            <a:off x="1835696" y="1700808"/>
            <a:ext cx="5688632" cy="461665"/>
          </a:xfrm>
          <a:prstGeom prst="rect">
            <a:avLst/>
          </a:prstGeom>
          <a:noFill/>
        </p:spPr>
        <p:txBody>
          <a:bodyPr wrap="square" rtlCol="0">
            <a:spAutoFit/>
          </a:bodyPr>
          <a:lstStyle/>
          <a:p>
            <a:pPr algn="ctr"/>
            <a:r>
              <a:rPr lang="en-GB" sz="2400" b="1" u="sng" dirty="0">
                <a:latin typeface="Letter-join 36" panose="02000805000000020003" pitchFamily="50" charset="0"/>
              </a:rPr>
              <a:t>Describing </a:t>
            </a:r>
            <a:r>
              <a:rPr lang="en-GB" sz="2400" b="1" u="sng" dirty="0" err="1">
                <a:latin typeface="Letter-join 36" panose="02000805000000020003" pitchFamily="50" charset="0"/>
              </a:rPr>
              <a:t>Tadeo</a:t>
            </a:r>
            <a:r>
              <a:rPr lang="en-GB" sz="2400" b="1" u="sng" dirty="0">
                <a:latin typeface="Letter-join 36" panose="02000805000000020003" pitchFamily="50" charset="0"/>
              </a:rPr>
              <a:t> Jones</a:t>
            </a:r>
          </a:p>
        </p:txBody>
      </p:sp>
      <p:sp>
        <p:nvSpPr>
          <p:cNvPr id="5" name="TextBox 4">
            <a:extLst>
              <a:ext uri="{FF2B5EF4-FFF2-40B4-BE49-F238E27FC236}">
                <a16:creationId xmlns:a16="http://schemas.microsoft.com/office/drawing/2014/main" id="{034400CB-90D2-4C29-BA2E-CDDDE3424716}"/>
              </a:ext>
            </a:extLst>
          </p:cNvPr>
          <p:cNvSpPr txBox="1"/>
          <p:nvPr/>
        </p:nvSpPr>
        <p:spPr>
          <a:xfrm>
            <a:off x="3784899" y="2521394"/>
            <a:ext cx="4570968" cy="923330"/>
          </a:xfrm>
          <a:prstGeom prst="rect">
            <a:avLst/>
          </a:prstGeom>
          <a:noFill/>
        </p:spPr>
        <p:txBody>
          <a:bodyPr wrap="square" rtlCol="0">
            <a:spAutoFit/>
          </a:bodyPr>
          <a:lstStyle/>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p:txBody>
      </p:sp>
      <p:sp>
        <p:nvSpPr>
          <p:cNvPr id="3" name="TextBox 2">
            <a:extLst>
              <a:ext uri="{FF2B5EF4-FFF2-40B4-BE49-F238E27FC236}">
                <a16:creationId xmlns:a16="http://schemas.microsoft.com/office/drawing/2014/main" id="{5E1A341A-035E-4A5D-872A-8215D5818F09}"/>
              </a:ext>
            </a:extLst>
          </p:cNvPr>
          <p:cNvSpPr txBox="1"/>
          <p:nvPr/>
        </p:nvSpPr>
        <p:spPr>
          <a:xfrm>
            <a:off x="1115616" y="3949769"/>
            <a:ext cx="6840760" cy="2031325"/>
          </a:xfrm>
          <a:prstGeom prst="rect">
            <a:avLst/>
          </a:prstGeom>
          <a:noFill/>
        </p:spPr>
        <p:txBody>
          <a:bodyPr wrap="square" rtlCol="0">
            <a:spAutoFit/>
          </a:bodyPr>
          <a:lstStyle/>
          <a:p>
            <a:pPr algn="ctr"/>
            <a:r>
              <a:rPr lang="en-GB" dirty="0">
                <a:latin typeface="Letter-join 36" panose="02000805000000020003" pitchFamily="50" charset="0"/>
              </a:rPr>
              <a:t>On the Day 4 sheet provided, add descriptions to each of the boxes to describe </a:t>
            </a:r>
            <a:r>
              <a:rPr lang="en-GB" dirty="0" err="1">
                <a:latin typeface="Letter-join 36" panose="02000805000000020003" pitchFamily="50" charset="0"/>
              </a:rPr>
              <a:t>Tadeo’s</a:t>
            </a:r>
            <a:r>
              <a:rPr lang="en-GB" dirty="0">
                <a:latin typeface="Letter-join 36" panose="02000805000000020003" pitchFamily="50" charset="0"/>
              </a:rPr>
              <a:t> appearance, character traits and actions. </a:t>
            </a:r>
          </a:p>
          <a:p>
            <a:pPr algn="ctr"/>
            <a:endParaRPr lang="en-GB" dirty="0">
              <a:latin typeface="Letter-join 36" panose="02000805000000020003" pitchFamily="50" charset="0"/>
            </a:endParaRPr>
          </a:p>
          <a:p>
            <a:pPr algn="ctr"/>
            <a:r>
              <a:rPr lang="en-GB" dirty="0">
                <a:latin typeface="Letter-join 36" panose="02000805000000020003" pitchFamily="50" charset="0"/>
              </a:rPr>
              <a:t>Add ambitious adjectives and verbs, expanded noun phrases and similes. Why not use an online thesaurus to up-level some of your word choices?</a:t>
            </a:r>
          </a:p>
        </p:txBody>
      </p:sp>
      <p:pic>
        <p:nvPicPr>
          <p:cNvPr id="7" name="Recorded Sound">
            <a:hlinkClick r:id="" action="ppaction://media"/>
            <a:extLst>
              <a:ext uri="{FF2B5EF4-FFF2-40B4-BE49-F238E27FC236}">
                <a16:creationId xmlns:a16="http://schemas.microsoft.com/office/drawing/2014/main" id="{14AE470E-390A-4D4B-ACC9-7DC293FF28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9013" y="3190839"/>
            <a:ext cx="487363" cy="487363"/>
          </a:xfrm>
          <a:prstGeom prst="rect">
            <a:avLst/>
          </a:prstGeom>
        </p:spPr>
      </p:pic>
    </p:spTree>
    <p:extLst>
      <p:ext uri="{BB962C8B-B14F-4D97-AF65-F5344CB8AC3E}">
        <p14:creationId xmlns:p14="http://schemas.microsoft.com/office/powerpoint/2010/main" val="19859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655609"/>
            <a:ext cx="6965245" cy="595194"/>
          </a:xfrm>
        </p:spPr>
        <p:txBody>
          <a:bodyPr>
            <a:normAutofit fontScale="90000"/>
          </a:bodyPr>
          <a:lstStyle/>
          <a:p>
            <a:r>
              <a:rPr lang="en-GB" b="1" u="sng" dirty="0">
                <a:latin typeface="Letter-join 36" panose="02000805000000020003" pitchFamily="50" charset="0"/>
              </a:rPr>
              <a:t>Friday 12</a:t>
            </a:r>
            <a:r>
              <a:rPr lang="en-GB" b="1" u="sng" baseline="30000" dirty="0">
                <a:latin typeface="Letter-join 36" panose="02000805000000020003" pitchFamily="50" charset="0"/>
              </a:rPr>
              <a:t>th</a:t>
            </a:r>
            <a:r>
              <a:rPr lang="en-GB" b="1" u="sng" dirty="0">
                <a:latin typeface="Letter-join 36" panose="02000805000000020003" pitchFamily="50" charset="0"/>
              </a:rPr>
              <a:t> February</a:t>
            </a:r>
            <a:endParaRPr lang="en-GB" dirty="0">
              <a:latin typeface="Letter-join 36" panose="02000805000000020003" pitchFamily="50" charset="0"/>
            </a:endParaRPr>
          </a:p>
        </p:txBody>
      </p:sp>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5</a:t>
            </a:r>
            <a:endParaRPr lang="en-GB" dirty="0">
              <a:solidFill>
                <a:schemeClr val="bg1"/>
              </a:solidFill>
              <a:latin typeface="Letter-join 36" panose="02000805000000020003" pitchFamily="50" charset="0"/>
            </a:endParaRPr>
          </a:p>
        </p:txBody>
      </p:sp>
      <p:sp>
        <p:nvSpPr>
          <p:cNvPr id="4" name="TextBox 3"/>
          <p:cNvSpPr txBox="1"/>
          <p:nvPr/>
        </p:nvSpPr>
        <p:spPr>
          <a:xfrm>
            <a:off x="1089377" y="1293307"/>
            <a:ext cx="6965245" cy="6955750"/>
          </a:xfrm>
          <a:prstGeom prst="rect">
            <a:avLst/>
          </a:prstGeom>
          <a:noFill/>
        </p:spPr>
        <p:txBody>
          <a:bodyPr wrap="square" rtlCol="0">
            <a:spAutoFit/>
          </a:bodyPr>
          <a:lstStyle/>
          <a:p>
            <a:pPr algn="ctr"/>
            <a:r>
              <a:rPr lang="en-GB" sz="2600" b="1" u="sng" dirty="0">
                <a:latin typeface="Letter-join 36" panose="02000805000000020003" pitchFamily="50" charset="0"/>
              </a:rPr>
              <a:t>Setting Description</a:t>
            </a:r>
          </a:p>
          <a:p>
            <a:pPr algn="ctr"/>
            <a:endParaRPr lang="en-GB" sz="2000" b="1" u="sng" dirty="0">
              <a:latin typeface="Letter-join 36" panose="02000805000000020003" pitchFamily="50" charset="0"/>
            </a:endParaRPr>
          </a:p>
          <a:p>
            <a:pPr algn="ctr"/>
            <a:r>
              <a:rPr lang="en-GB" sz="2000" dirty="0">
                <a:latin typeface="Letter-join 36" panose="02000805000000020003" pitchFamily="50" charset="0"/>
              </a:rPr>
              <a:t>Today we’re going to be focusing on the section of the video 2:35 to 3:30. </a:t>
            </a:r>
          </a:p>
          <a:p>
            <a:pPr algn="ctr"/>
            <a:r>
              <a:rPr lang="en-GB" sz="1400" dirty="0">
                <a:latin typeface="Letter-join 36" panose="02000805000000020003" pitchFamily="50" charset="0"/>
                <a:hlinkClick r:id="rId4"/>
              </a:rPr>
              <a:t>https://www.literacyshed.com/the-egyptian-pyramids.html#</a:t>
            </a:r>
            <a:endParaRPr lang="en-GB" sz="1400" dirty="0">
              <a:latin typeface="Letter-join 36" panose="02000805000000020003" pitchFamily="50" charset="0"/>
            </a:endParaRPr>
          </a:p>
          <a:p>
            <a:pPr algn="ctr"/>
            <a:endParaRPr lang="en-GB" sz="14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As you watch, imagine that you are </a:t>
            </a:r>
            <a:r>
              <a:rPr lang="en-GB" sz="2000" dirty="0" err="1">
                <a:latin typeface="Letter-join 36" panose="02000805000000020003" pitchFamily="50" charset="0"/>
              </a:rPr>
              <a:t>Tadeo</a:t>
            </a:r>
            <a:r>
              <a:rPr lang="en-GB" sz="2000" dirty="0">
                <a:latin typeface="Letter-join 36" panose="02000805000000020003" pitchFamily="50" charset="0"/>
              </a:rPr>
              <a:t> Jones. Consider all of his senses. What can he see, smell, hear and feel around him?</a:t>
            </a:r>
          </a:p>
          <a:p>
            <a:pPr algn="ctr"/>
            <a:endParaRPr lang="en-GB" sz="2600" b="1" u="sng" dirty="0">
              <a:latin typeface="Letter-join 36" panose="02000805000000020003" pitchFamily="50" charset="0"/>
            </a:endParaRPr>
          </a:p>
          <a:p>
            <a:pPr algn="ctr"/>
            <a:endParaRPr lang="en-GB" sz="2600" b="1" u="sng" dirty="0">
              <a:latin typeface="Letter-join 36" panose="02000805000000020003" pitchFamily="50" charset="0"/>
            </a:endParaRPr>
          </a:p>
          <a:p>
            <a:pPr algn="ctr"/>
            <a:endParaRPr lang="en-GB" sz="2600" b="1" u="sng" dirty="0">
              <a:latin typeface="Letter-join 36" panose="02000805000000020003" pitchFamily="50" charset="0"/>
            </a:endParaRPr>
          </a:p>
          <a:p>
            <a:endParaRPr lang="en-GB" dirty="0">
              <a:latin typeface="Letter-join 36" panose="02000805000000020003" pitchFamily="50" charset="0"/>
            </a:endParaRPr>
          </a:p>
          <a:p>
            <a:endParaRPr lang="en-GB" dirty="0"/>
          </a:p>
          <a:p>
            <a:endParaRPr lang="en-GB" dirty="0"/>
          </a:p>
        </p:txBody>
      </p:sp>
      <p:pic>
        <p:nvPicPr>
          <p:cNvPr id="3" name="Recorded Sound">
            <a:hlinkClick r:id="" action="ppaction://media"/>
            <a:extLst>
              <a:ext uri="{FF2B5EF4-FFF2-40B4-BE49-F238E27FC236}">
                <a16:creationId xmlns:a16="http://schemas.microsoft.com/office/drawing/2014/main" id="{5C471A34-D7AD-4B62-9F33-85A42201D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3212976"/>
            <a:ext cx="487363" cy="487363"/>
          </a:xfrm>
          <a:prstGeom prst="rect">
            <a:avLst/>
          </a:prstGeom>
        </p:spPr>
      </p:pic>
      <p:pic>
        <p:nvPicPr>
          <p:cNvPr id="7" name="Picture 6">
            <a:extLst>
              <a:ext uri="{FF2B5EF4-FFF2-40B4-BE49-F238E27FC236}">
                <a16:creationId xmlns:a16="http://schemas.microsoft.com/office/drawing/2014/main" id="{C8C74B9C-7C54-4A7D-8E8D-C9966291FFD2}"/>
              </a:ext>
            </a:extLst>
          </p:cNvPr>
          <p:cNvPicPr>
            <a:picLocks noChangeAspect="1"/>
          </p:cNvPicPr>
          <p:nvPr/>
        </p:nvPicPr>
        <p:blipFill>
          <a:blip r:embed="rId6"/>
          <a:stretch>
            <a:fillRect/>
          </a:stretch>
        </p:blipFill>
        <p:spPr>
          <a:xfrm>
            <a:off x="2957136" y="3212976"/>
            <a:ext cx="3229725" cy="1905890"/>
          </a:xfrm>
          <a:prstGeom prst="rect">
            <a:avLst/>
          </a:prstGeom>
        </p:spPr>
      </p:pic>
    </p:spTree>
    <p:extLst>
      <p:ext uri="{BB962C8B-B14F-4D97-AF65-F5344CB8AC3E}">
        <p14:creationId xmlns:p14="http://schemas.microsoft.com/office/powerpoint/2010/main" val="38349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5</a:t>
            </a:r>
            <a:endParaRPr lang="en-GB" dirty="0">
              <a:solidFill>
                <a:schemeClr val="bg1"/>
              </a:solidFill>
              <a:latin typeface="Letter-join 36" panose="02000805000000020003" pitchFamily="50" charset="0"/>
            </a:endParaRPr>
          </a:p>
        </p:txBody>
      </p:sp>
      <p:sp>
        <p:nvSpPr>
          <p:cNvPr id="4" name="TextBox 3"/>
          <p:cNvSpPr txBox="1"/>
          <p:nvPr/>
        </p:nvSpPr>
        <p:spPr>
          <a:xfrm>
            <a:off x="1066931" y="764704"/>
            <a:ext cx="6965245" cy="7048083"/>
          </a:xfrm>
          <a:prstGeom prst="rect">
            <a:avLst/>
          </a:prstGeom>
          <a:noFill/>
        </p:spPr>
        <p:txBody>
          <a:bodyPr wrap="square" rtlCol="0">
            <a:spAutoFit/>
          </a:bodyPr>
          <a:lstStyle/>
          <a:p>
            <a:pPr algn="ctr"/>
            <a:r>
              <a:rPr lang="en-GB" sz="2600" b="1" u="sng" dirty="0">
                <a:latin typeface="Letter-join 36" panose="02000805000000020003" pitchFamily="50" charset="0"/>
              </a:rPr>
              <a:t>Setting Description</a:t>
            </a:r>
          </a:p>
          <a:p>
            <a:endParaRPr lang="en-GB" sz="2000" b="1" dirty="0">
              <a:latin typeface="Letter-join 36" panose="02000805000000020003" pitchFamily="50" charset="0"/>
            </a:endParaRPr>
          </a:p>
          <a:p>
            <a:r>
              <a:rPr lang="en-GB" sz="2000" u="sng" dirty="0">
                <a:latin typeface="Letter-join 36" panose="02000805000000020003" pitchFamily="50" charset="0"/>
              </a:rPr>
              <a:t>Location 1 – The tunnels</a:t>
            </a:r>
          </a:p>
          <a:p>
            <a:endParaRPr lang="en-GB" sz="2000" u="sng" dirty="0">
              <a:latin typeface="Letter-join 36" panose="02000805000000020003" pitchFamily="50" charset="0"/>
            </a:endParaRPr>
          </a:p>
          <a:p>
            <a:endParaRPr lang="en-GB" sz="2000" u="sng" dirty="0">
              <a:latin typeface="Letter-join 36" panose="02000805000000020003" pitchFamily="50" charset="0"/>
            </a:endParaRPr>
          </a:p>
          <a:p>
            <a:endParaRPr lang="en-GB" sz="2000" u="sng" dirty="0">
              <a:latin typeface="Letter-join 36" panose="02000805000000020003" pitchFamily="50" charset="0"/>
            </a:endParaRPr>
          </a:p>
          <a:p>
            <a:pPr algn="r"/>
            <a:endParaRPr lang="en-GB" sz="2000" u="sng" dirty="0">
              <a:latin typeface="Letter-join 36" panose="02000805000000020003" pitchFamily="50" charset="0"/>
            </a:endParaRPr>
          </a:p>
          <a:p>
            <a:pPr algn="ctr"/>
            <a:endParaRPr lang="en-GB" sz="14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u="sng" dirty="0">
              <a:latin typeface="Letter-join 36" panose="02000805000000020003" pitchFamily="50" charset="0"/>
            </a:endParaRPr>
          </a:p>
          <a:p>
            <a:r>
              <a:rPr lang="en-GB" sz="2000" u="sng" dirty="0">
                <a:latin typeface="Letter-join 36" panose="02000805000000020003" pitchFamily="50" charset="0"/>
              </a:rPr>
              <a:t>Location 2 – The mummies’ crypt</a:t>
            </a:r>
          </a:p>
          <a:p>
            <a:endParaRPr lang="en-GB" sz="2000" u="sng" dirty="0">
              <a:latin typeface="Letter-join 36" panose="02000805000000020003" pitchFamily="50" charset="0"/>
            </a:endParaRPr>
          </a:p>
          <a:p>
            <a:endParaRPr lang="en-GB" sz="2000" u="sng"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endParaRPr lang="en-GB" sz="2600" b="1" u="sng" dirty="0">
              <a:latin typeface="Letter-join 36" panose="02000805000000020003" pitchFamily="50" charset="0"/>
            </a:endParaRPr>
          </a:p>
          <a:p>
            <a:pPr algn="ctr"/>
            <a:endParaRPr lang="en-GB" sz="2600" b="1" u="sng" dirty="0">
              <a:latin typeface="Letter-join 36" panose="02000805000000020003" pitchFamily="50" charset="0"/>
            </a:endParaRPr>
          </a:p>
          <a:p>
            <a:pPr algn="ctr"/>
            <a:endParaRPr lang="en-GB" sz="2600" b="1" u="sng" dirty="0">
              <a:latin typeface="Letter-join 36" panose="02000805000000020003" pitchFamily="50" charset="0"/>
            </a:endParaRPr>
          </a:p>
          <a:p>
            <a:endParaRPr lang="en-GB" dirty="0">
              <a:latin typeface="Letter-join 36" panose="02000805000000020003" pitchFamily="50" charset="0"/>
            </a:endParaRPr>
          </a:p>
          <a:p>
            <a:endParaRPr lang="en-GB" dirty="0"/>
          </a:p>
          <a:p>
            <a:endParaRPr lang="en-GB" dirty="0"/>
          </a:p>
        </p:txBody>
      </p:sp>
      <p:pic>
        <p:nvPicPr>
          <p:cNvPr id="6" name="Picture 5">
            <a:extLst>
              <a:ext uri="{FF2B5EF4-FFF2-40B4-BE49-F238E27FC236}">
                <a16:creationId xmlns:a16="http://schemas.microsoft.com/office/drawing/2014/main" id="{7EEE7F29-8BB3-4CAE-8DD7-F840694C4F37}"/>
              </a:ext>
            </a:extLst>
          </p:cNvPr>
          <p:cNvPicPr>
            <a:picLocks noChangeAspect="1"/>
          </p:cNvPicPr>
          <p:nvPr/>
        </p:nvPicPr>
        <p:blipFill>
          <a:blip r:embed="rId4"/>
          <a:stretch>
            <a:fillRect/>
          </a:stretch>
        </p:blipFill>
        <p:spPr>
          <a:xfrm>
            <a:off x="2060382" y="1952892"/>
            <a:ext cx="2263004" cy="1728192"/>
          </a:xfrm>
          <a:prstGeom prst="rect">
            <a:avLst/>
          </a:prstGeom>
        </p:spPr>
      </p:pic>
      <p:pic>
        <p:nvPicPr>
          <p:cNvPr id="9" name="Picture 8">
            <a:extLst>
              <a:ext uri="{FF2B5EF4-FFF2-40B4-BE49-F238E27FC236}">
                <a16:creationId xmlns:a16="http://schemas.microsoft.com/office/drawing/2014/main" id="{0A11DBBF-712E-466C-846B-6899E91F844C}"/>
              </a:ext>
            </a:extLst>
          </p:cNvPr>
          <p:cNvPicPr>
            <a:picLocks noChangeAspect="1"/>
          </p:cNvPicPr>
          <p:nvPr/>
        </p:nvPicPr>
        <p:blipFill>
          <a:blip r:embed="rId5"/>
          <a:stretch>
            <a:fillRect/>
          </a:stretch>
        </p:blipFill>
        <p:spPr>
          <a:xfrm>
            <a:off x="5010747" y="1704346"/>
            <a:ext cx="3000334" cy="1800200"/>
          </a:xfrm>
          <a:prstGeom prst="rect">
            <a:avLst/>
          </a:prstGeom>
        </p:spPr>
      </p:pic>
      <p:pic>
        <p:nvPicPr>
          <p:cNvPr id="11" name="Picture 10">
            <a:extLst>
              <a:ext uri="{FF2B5EF4-FFF2-40B4-BE49-F238E27FC236}">
                <a16:creationId xmlns:a16="http://schemas.microsoft.com/office/drawing/2014/main" id="{AE8CD4D5-8062-4944-A75F-573F64FDEE26}"/>
              </a:ext>
            </a:extLst>
          </p:cNvPr>
          <p:cNvPicPr>
            <a:picLocks noChangeAspect="1"/>
          </p:cNvPicPr>
          <p:nvPr/>
        </p:nvPicPr>
        <p:blipFill>
          <a:blip r:embed="rId6"/>
          <a:stretch>
            <a:fillRect/>
          </a:stretch>
        </p:blipFill>
        <p:spPr>
          <a:xfrm>
            <a:off x="3379674" y="4202799"/>
            <a:ext cx="3429000" cy="1866900"/>
          </a:xfrm>
          <a:prstGeom prst="rect">
            <a:avLst/>
          </a:prstGeom>
        </p:spPr>
      </p:pic>
      <p:pic>
        <p:nvPicPr>
          <p:cNvPr id="12" name="Recorded Sound">
            <a:hlinkClick r:id="" action="ppaction://media"/>
            <a:extLst>
              <a:ext uri="{FF2B5EF4-FFF2-40B4-BE49-F238E27FC236}">
                <a16:creationId xmlns:a16="http://schemas.microsoft.com/office/drawing/2014/main" id="{CFB6BBE8-C757-4103-8E4E-9941229DC2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0418" y="4964935"/>
            <a:ext cx="487363" cy="487363"/>
          </a:xfrm>
          <a:prstGeom prst="rect">
            <a:avLst/>
          </a:prstGeom>
        </p:spPr>
      </p:pic>
    </p:spTree>
    <p:extLst>
      <p:ext uri="{BB962C8B-B14F-4D97-AF65-F5344CB8AC3E}">
        <p14:creationId xmlns:p14="http://schemas.microsoft.com/office/powerpoint/2010/main" val="350009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5</a:t>
            </a:r>
            <a:endParaRPr lang="en-GB" dirty="0">
              <a:solidFill>
                <a:schemeClr val="bg1"/>
              </a:solidFill>
              <a:latin typeface="Letter-join 36" panose="02000805000000020003" pitchFamily="50" charset="0"/>
            </a:endParaRPr>
          </a:p>
        </p:txBody>
      </p:sp>
      <p:sp>
        <p:nvSpPr>
          <p:cNvPr id="4" name="TextBox 3">
            <a:extLst>
              <a:ext uri="{FF2B5EF4-FFF2-40B4-BE49-F238E27FC236}">
                <a16:creationId xmlns:a16="http://schemas.microsoft.com/office/drawing/2014/main" id="{44A3F2DC-7F85-45D1-B3D2-F015274DE17D}"/>
              </a:ext>
            </a:extLst>
          </p:cNvPr>
          <p:cNvSpPr txBox="1"/>
          <p:nvPr/>
        </p:nvSpPr>
        <p:spPr>
          <a:xfrm>
            <a:off x="1835696" y="764704"/>
            <a:ext cx="5688632" cy="461665"/>
          </a:xfrm>
          <a:prstGeom prst="rect">
            <a:avLst/>
          </a:prstGeom>
          <a:noFill/>
        </p:spPr>
        <p:txBody>
          <a:bodyPr wrap="square" rtlCol="0">
            <a:spAutoFit/>
          </a:bodyPr>
          <a:lstStyle/>
          <a:p>
            <a:pPr algn="ctr"/>
            <a:r>
              <a:rPr lang="en-GB" sz="2400" b="1" u="sng" dirty="0">
                <a:latin typeface="Letter-join 36" panose="02000805000000020003" pitchFamily="50" charset="0"/>
              </a:rPr>
              <a:t>Describing the Setting</a:t>
            </a:r>
          </a:p>
        </p:txBody>
      </p:sp>
      <p:sp>
        <p:nvSpPr>
          <p:cNvPr id="3" name="TextBox 2">
            <a:extLst>
              <a:ext uri="{FF2B5EF4-FFF2-40B4-BE49-F238E27FC236}">
                <a16:creationId xmlns:a16="http://schemas.microsoft.com/office/drawing/2014/main" id="{5E1A341A-035E-4A5D-872A-8215D5818F09}"/>
              </a:ext>
            </a:extLst>
          </p:cNvPr>
          <p:cNvSpPr txBox="1"/>
          <p:nvPr/>
        </p:nvSpPr>
        <p:spPr>
          <a:xfrm>
            <a:off x="1259632" y="3449893"/>
            <a:ext cx="6840760" cy="2308324"/>
          </a:xfrm>
          <a:prstGeom prst="rect">
            <a:avLst/>
          </a:prstGeom>
          <a:noFill/>
        </p:spPr>
        <p:txBody>
          <a:bodyPr wrap="square" rtlCol="0">
            <a:spAutoFit/>
          </a:bodyPr>
          <a:lstStyle/>
          <a:p>
            <a:pPr algn="ctr"/>
            <a:r>
              <a:rPr lang="en-GB" dirty="0">
                <a:latin typeface="Letter-join 36" panose="02000805000000020003" pitchFamily="50" charset="0"/>
              </a:rPr>
              <a:t>In your pack you will find two Day 5 sheets. One is to record description for the tunnels, the other is to record description for the mummies’ crypt. Add ambitious adjectives, expanded noun phrases and similes to these boxes.  </a:t>
            </a:r>
          </a:p>
          <a:p>
            <a:pPr algn="ctr"/>
            <a:endParaRPr lang="en-GB" dirty="0">
              <a:latin typeface="Letter-join 36" panose="02000805000000020003" pitchFamily="50" charset="0"/>
            </a:endParaRPr>
          </a:p>
          <a:p>
            <a:pPr algn="ctr"/>
            <a:r>
              <a:rPr lang="en-GB" dirty="0">
                <a:solidFill>
                  <a:schemeClr val="tx1">
                    <a:lumMod val="65000"/>
                    <a:lumOff val="35000"/>
                  </a:schemeClr>
                </a:solidFill>
                <a:latin typeface="Letter-join 36" panose="02000805000000020003" pitchFamily="50" charset="0"/>
              </a:rPr>
              <a:t>Silver – Complete 2 senses on both pages. </a:t>
            </a:r>
          </a:p>
          <a:p>
            <a:pPr algn="ctr"/>
            <a:r>
              <a:rPr lang="en-GB" dirty="0">
                <a:solidFill>
                  <a:srgbClr val="BC8F00"/>
                </a:solidFill>
                <a:latin typeface="Letter-join 36" panose="02000805000000020003" pitchFamily="50" charset="0"/>
              </a:rPr>
              <a:t>Gold – Complete all senses on both pages.</a:t>
            </a:r>
          </a:p>
        </p:txBody>
      </p:sp>
      <p:pic>
        <p:nvPicPr>
          <p:cNvPr id="9" name="Picture 8">
            <a:extLst>
              <a:ext uri="{FF2B5EF4-FFF2-40B4-BE49-F238E27FC236}">
                <a16:creationId xmlns:a16="http://schemas.microsoft.com/office/drawing/2014/main" id="{128202E1-A97F-4C0E-9C60-69B208E9C428}"/>
              </a:ext>
            </a:extLst>
          </p:cNvPr>
          <p:cNvPicPr>
            <a:picLocks noChangeAspect="1"/>
          </p:cNvPicPr>
          <p:nvPr/>
        </p:nvPicPr>
        <p:blipFill>
          <a:blip r:embed="rId5"/>
          <a:stretch>
            <a:fillRect/>
          </a:stretch>
        </p:blipFill>
        <p:spPr>
          <a:xfrm>
            <a:off x="2965512" y="1333822"/>
            <a:ext cx="3429000" cy="1866900"/>
          </a:xfrm>
          <a:prstGeom prst="rect">
            <a:avLst/>
          </a:prstGeom>
        </p:spPr>
      </p:pic>
      <p:pic>
        <p:nvPicPr>
          <p:cNvPr id="10" name="Recorded Sound">
            <a:hlinkClick r:id="" action="ppaction://media"/>
            <a:extLst>
              <a:ext uri="{FF2B5EF4-FFF2-40B4-BE49-F238E27FC236}">
                <a16:creationId xmlns:a16="http://schemas.microsoft.com/office/drawing/2014/main" id="{BF78C851-927A-4C24-9AE2-1162AD373B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2164" y="5013176"/>
            <a:ext cx="487363" cy="487363"/>
          </a:xfrm>
          <a:prstGeom prst="rect">
            <a:avLst/>
          </a:prstGeom>
        </p:spPr>
      </p:pic>
    </p:spTree>
    <p:extLst>
      <p:ext uri="{BB962C8B-B14F-4D97-AF65-F5344CB8AC3E}">
        <p14:creationId xmlns:p14="http://schemas.microsoft.com/office/powerpoint/2010/main" val="26263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4235" y="1946672"/>
            <a:ext cx="3765008" cy="4413350"/>
          </a:xfrm>
        </p:spPr>
        <p:txBody>
          <a:bodyPr>
            <a:normAutofit/>
          </a:bodyPr>
          <a:lstStyle/>
          <a:p>
            <a:pPr marL="0" indent="0" algn="ctr">
              <a:buNone/>
            </a:pPr>
            <a:r>
              <a:rPr lang="en-GB" sz="3000" b="1" u="sng" dirty="0">
                <a:latin typeface="Letter-join 36" panose="02000805000000020003" pitchFamily="50" charset="0"/>
              </a:rPr>
              <a:t>Monday 8</a:t>
            </a:r>
            <a:r>
              <a:rPr lang="en-GB" sz="3000" b="1" u="sng" baseline="30000" dirty="0">
                <a:latin typeface="Letter-join 36" panose="02000805000000020003" pitchFamily="50" charset="0"/>
              </a:rPr>
              <a:t>th</a:t>
            </a:r>
            <a:r>
              <a:rPr lang="en-GB" sz="3000" b="1" u="sng" dirty="0">
                <a:latin typeface="Letter-join 36" panose="02000805000000020003" pitchFamily="50" charset="0"/>
              </a:rPr>
              <a:t> February</a:t>
            </a:r>
          </a:p>
          <a:p>
            <a:pPr marL="0" indent="0" algn="ctr">
              <a:buNone/>
            </a:pPr>
            <a:r>
              <a:rPr lang="en-GB" sz="3000" b="1" u="sng" dirty="0">
                <a:latin typeface="Letter-join 36" panose="02000805000000020003" pitchFamily="50" charset="0"/>
              </a:rPr>
              <a:t>Spelling Review</a:t>
            </a:r>
          </a:p>
          <a:p>
            <a:pPr marL="0" indent="0" algn="ctr">
              <a:buNone/>
            </a:pPr>
            <a:r>
              <a:rPr lang="en-US" sz="2600" b="1" dirty="0">
                <a:latin typeface="Letter-join 36" panose="02000805000000020003" pitchFamily="50" charset="0"/>
              </a:rPr>
              <a:t>Use 6 of last fortnight’s spellings to complete the spelling shapes.</a:t>
            </a:r>
          </a:p>
          <a:p>
            <a:pPr marL="0" indent="0" algn="ctr">
              <a:buNone/>
            </a:pPr>
            <a:endParaRPr lang="en-GB" sz="3200" b="1" dirty="0">
              <a:latin typeface="Letter-join Plus 36" panose="02000505000000020003" pitchFamily="50" charset="0"/>
            </a:endParaRPr>
          </a:p>
          <a:p>
            <a:pPr marL="0" indent="0" algn="ctr">
              <a:buNone/>
            </a:pPr>
            <a:endParaRPr lang="en-GB" sz="3600" b="1" dirty="0">
              <a:solidFill>
                <a:srgbClr val="00B050"/>
              </a:solidFill>
              <a:latin typeface="Letter-join Plus 36" panose="02000505000000020003" pitchFamily="50" charset="0"/>
            </a:endParaRPr>
          </a:p>
          <a:p>
            <a:pPr marL="0" indent="0" algn="ctr">
              <a:buNone/>
            </a:pPr>
            <a:endParaRPr lang="en-GB" sz="3000"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584" y="15777"/>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pic>
        <p:nvPicPr>
          <p:cNvPr id="2" name="Picture 1">
            <a:extLst>
              <a:ext uri="{FF2B5EF4-FFF2-40B4-BE49-F238E27FC236}">
                <a16:creationId xmlns:a16="http://schemas.microsoft.com/office/drawing/2014/main" id="{3FC7581E-6564-4B22-8D56-32AE8E3D950F}"/>
              </a:ext>
            </a:extLst>
          </p:cNvPr>
          <p:cNvPicPr>
            <a:picLocks noChangeAspect="1"/>
          </p:cNvPicPr>
          <p:nvPr/>
        </p:nvPicPr>
        <p:blipFill rotWithShape="1">
          <a:blip r:embed="rId5"/>
          <a:srcRect l="10219"/>
          <a:stretch/>
        </p:blipFill>
        <p:spPr>
          <a:xfrm>
            <a:off x="827584" y="1916832"/>
            <a:ext cx="3916651" cy="3524250"/>
          </a:xfrm>
          <a:prstGeom prst="rect">
            <a:avLst/>
          </a:prstGeom>
        </p:spPr>
      </p:pic>
      <p:sp>
        <p:nvSpPr>
          <p:cNvPr id="6" name="Content Placeholder 2">
            <a:extLst>
              <a:ext uri="{FF2B5EF4-FFF2-40B4-BE49-F238E27FC236}">
                <a16:creationId xmlns:a16="http://schemas.microsoft.com/office/drawing/2014/main" id="{3CD2050E-6D71-42E1-A7B7-5E874D654CAD}"/>
              </a:ext>
            </a:extLst>
          </p:cNvPr>
          <p:cNvSpPr txBox="1">
            <a:spLocks/>
          </p:cNvSpPr>
          <p:nvPr/>
        </p:nvSpPr>
        <p:spPr>
          <a:xfrm>
            <a:off x="1475656" y="6021288"/>
            <a:ext cx="6303167" cy="586251"/>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800" dirty="0">
                <a:solidFill>
                  <a:schemeClr val="bg1"/>
                </a:solidFill>
                <a:latin typeface="Letter-join 36" panose="02000805000000020003" pitchFamily="50" charset="0"/>
                <a:cs typeface="Leelawadee UI Semilight" panose="020B0402040204020203" pitchFamily="34" charset="-34"/>
              </a:rPr>
              <a:t>Complete the spellings shapes using the given ‘anti’, ‘auto’ and ‘inter’ spellings. </a:t>
            </a:r>
            <a:endParaRPr lang="en-GB" sz="1800" b="1" dirty="0">
              <a:solidFill>
                <a:schemeClr val="bg1"/>
              </a:solidFill>
              <a:latin typeface="Letter-join 36" panose="02000805000000020003" pitchFamily="50" charset="0"/>
              <a:cs typeface="Leelawadee UI Semilight" panose="020B0402040204020203" pitchFamily="34" charset="-34"/>
            </a:endParaRPr>
          </a:p>
          <a:p>
            <a:pPr marL="0" indent="0">
              <a:buFont typeface="Brush Script MT" pitchFamily="66" charset="0"/>
              <a:buNone/>
            </a:pPr>
            <a:endParaRPr lang="en-GB" sz="1800" dirty="0">
              <a:latin typeface="Comic Sans MS" panose="030F0702030302020204" pitchFamily="66" charset="0"/>
            </a:endParaRPr>
          </a:p>
        </p:txBody>
      </p:sp>
      <p:pic>
        <p:nvPicPr>
          <p:cNvPr id="8" name="Recorded Sound">
            <a:hlinkClick r:id="" action="ppaction://media"/>
            <a:extLst>
              <a:ext uri="{FF2B5EF4-FFF2-40B4-BE49-F238E27FC236}">
                <a16:creationId xmlns:a16="http://schemas.microsoft.com/office/drawing/2014/main" id="{B94ADEDA-3D4F-415F-AC43-A6B218003D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2033" y="5200226"/>
            <a:ext cx="609600" cy="609600"/>
          </a:xfrm>
          <a:prstGeom prst="rect">
            <a:avLst/>
          </a:prstGeom>
        </p:spPr>
      </p:pic>
    </p:spTree>
    <p:extLst>
      <p:ext uri="{BB962C8B-B14F-4D97-AF65-F5344CB8AC3E}">
        <p14:creationId xmlns:p14="http://schemas.microsoft.com/office/powerpoint/2010/main" val="34599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908720"/>
            <a:ext cx="6965245" cy="595194"/>
          </a:xfrm>
        </p:spPr>
        <p:txBody>
          <a:bodyPr>
            <a:normAutofit fontScale="90000"/>
          </a:bodyPr>
          <a:lstStyle/>
          <a:p>
            <a:r>
              <a:rPr lang="en-GB" b="1" u="sng" dirty="0">
                <a:latin typeface="Letter-join 36" panose="02000805000000020003" pitchFamily="50" charset="0"/>
              </a:rPr>
              <a:t>Monday 22</a:t>
            </a:r>
            <a:r>
              <a:rPr lang="en-GB" b="1" u="sng" baseline="30000" dirty="0">
                <a:latin typeface="Letter-join 36" panose="02000805000000020003" pitchFamily="50" charset="0"/>
              </a:rPr>
              <a:t>nd</a:t>
            </a:r>
            <a:r>
              <a:rPr lang="en-GB" b="1" u="sng" dirty="0">
                <a:latin typeface="Letter-join 36" panose="02000805000000020003" pitchFamily="50" charset="0"/>
              </a:rPr>
              <a:t> February</a:t>
            </a:r>
            <a:endParaRPr lang="en-GB" dirty="0">
              <a:latin typeface="Letter-join 36" panose="02000805000000020003" pitchFamily="50" charset="0"/>
            </a:endParaRPr>
          </a:p>
        </p:txBody>
      </p:sp>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6</a:t>
            </a:r>
            <a:endParaRPr lang="en-GB" dirty="0">
              <a:solidFill>
                <a:schemeClr val="bg1"/>
              </a:solidFill>
              <a:latin typeface="Letter-join 36" panose="02000805000000020003" pitchFamily="50" charset="0"/>
            </a:endParaRPr>
          </a:p>
        </p:txBody>
      </p:sp>
      <p:sp>
        <p:nvSpPr>
          <p:cNvPr id="4" name="TextBox 3"/>
          <p:cNvSpPr txBox="1"/>
          <p:nvPr/>
        </p:nvSpPr>
        <p:spPr>
          <a:xfrm>
            <a:off x="1115617" y="1628800"/>
            <a:ext cx="6965244" cy="2308324"/>
          </a:xfrm>
          <a:prstGeom prst="rect">
            <a:avLst/>
          </a:prstGeom>
          <a:noFill/>
        </p:spPr>
        <p:txBody>
          <a:bodyPr wrap="square" rtlCol="0">
            <a:spAutoFit/>
          </a:bodyPr>
          <a:lstStyle/>
          <a:p>
            <a:pPr algn="ctr"/>
            <a:r>
              <a:rPr lang="en-GB" b="1" dirty="0">
                <a:latin typeface="Letter-join 36" panose="02000805000000020003" pitchFamily="50" charset="0"/>
              </a:rPr>
              <a:t>Welcome back Year 3! </a:t>
            </a:r>
          </a:p>
          <a:p>
            <a:pPr algn="ctr"/>
            <a:endParaRPr lang="en-GB" dirty="0">
              <a:latin typeface="Letter-join 36" panose="02000805000000020003" pitchFamily="50" charset="0"/>
            </a:endParaRPr>
          </a:p>
          <a:p>
            <a:pPr algn="ctr"/>
            <a:r>
              <a:rPr lang="en-GB" dirty="0">
                <a:latin typeface="Letter-join 36" panose="02000805000000020003" pitchFamily="50" charset="0"/>
              </a:rPr>
              <a:t>Today, we’re going to remind ourselves of what happens during the opening of our adventure story. Remember that we are only focusing on the video clip between 2:35 to 3:30.</a:t>
            </a: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p:txBody>
      </p:sp>
      <p:pic>
        <p:nvPicPr>
          <p:cNvPr id="10" name="Picture 2" descr="Tadeo Jones (2004)">
            <a:extLst>
              <a:ext uri="{FF2B5EF4-FFF2-40B4-BE49-F238E27FC236}">
                <a16:creationId xmlns:a16="http://schemas.microsoft.com/office/drawing/2014/main" id="{1B1851E5-D7C3-4199-B166-42CEF197E9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4052" y="3497757"/>
            <a:ext cx="3635896" cy="20451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1B57B1-DB07-4901-B074-751A1666E3FF}"/>
              </a:ext>
            </a:extLst>
          </p:cNvPr>
          <p:cNvSpPr txBox="1"/>
          <p:nvPr/>
        </p:nvSpPr>
        <p:spPr>
          <a:xfrm>
            <a:off x="108077" y="5550952"/>
            <a:ext cx="8927846" cy="369332"/>
          </a:xfrm>
          <a:prstGeom prst="rect">
            <a:avLst/>
          </a:prstGeom>
          <a:noFill/>
        </p:spPr>
        <p:txBody>
          <a:bodyPr wrap="square">
            <a:spAutoFit/>
          </a:bodyPr>
          <a:lstStyle/>
          <a:p>
            <a:pPr algn="ctr"/>
            <a:r>
              <a:rPr lang="en-GB" dirty="0">
                <a:latin typeface="Letter-join 36" panose="02000805000000020003" pitchFamily="50" charset="0"/>
                <a:hlinkClick r:id="rId3"/>
              </a:rPr>
              <a:t>https://www.literacyshed.com/the-egyptian-pyramids.html#</a:t>
            </a:r>
            <a:endParaRPr lang="en-GB" dirty="0">
              <a:latin typeface="Letter-join 36" panose="02000805000000020003" pitchFamily="50" charset="0"/>
            </a:endParaRPr>
          </a:p>
        </p:txBody>
      </p:sp>
    </p:spTree>
    <p:extLst>
      <p:ext uri="{BB962C8B-B14F-4D97-AF65-F5344CB8AC3E}">
        <p14:creationId xmlns:p14="http://schemas.microsoft.com/office/powerpoint/2010/main" val="3542782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55576" y="5686087"/>
            <a:ext cx="7632847" cy="1085853"/>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600" dirty="0">
                <a:solidFill>
                  <a:schemeClr val="bg1"/>
                </a:solidFill>
                <a:latin typeface="Letter-join 36" panose="02000805000000020003" pitchFamily="50" charset="0"/>
              </a:rPr>
              <a:t>Create a storyboard of the events which happen between 2:35 and 3:30 of the video. I have given you the first and last events, you need to add the pictures and then fill in 4 events which happen in between them. </a:t>
            </a:r>
          </a:p>
        </p:txBody>
      </p:sp>
      <p:sp>
        <p:nvSpPr>
          <p:cNvPr id="12" name="TextBox 11"/>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6</a:t>
            </a:r>
            <a:endParaRPr lang="en-GB" dirty="0">
              <a:solidFill>
                <a:schemeClr val="bg1"/>
              </a:solidFill>
              <a:latin typeface="Letter-join 36" panose="02000805000000020003" pitchFamily="50" charset="0"/>
            </a:endParaRPr>
          </a:p>
        </p:txBody>
      </p:sp>
      <p:sp>
        <p:nvSpPr>
          <p:cNvPr id="7" name="Title 6"/>
          <p:cNvSpPr>
            <a:spLocks noGrp="1"/>
          </p:cNvSpPr>
          <p:nvPr>
            <p:ph type="title"/>
          </p:nvPr>
        </p:nvSpPr>
        <p:spPr>
          <a:xfrm>
            <a:off x="1056076" y="576593"/>
            <a:ext cx="6965245" cy="1202485"/>
          </a:xfrm>
        </p:spPr>
        <p:txBody>
          <a:bodyPr>
            <a:normAutofit fontScale="90000"/>
          </a:bodyPr>
          <a:lstStyle/>
          <a:p>
            <a:r>
              <a:rPr lang="en-GB" b="1" u="sng" dirty="0">
                <a:latin typeface="Letter-join 36" panose="02000805000000020003" pitchFamily="50" charset="0"/>
              </a:rPr>
              <a:t>Monday 22</a:t>
            </a:r>
            <a:r>
              <a:rPr lang="en-GB" b="1" u="sng" baseline="30000" dirty="0">
                <a:latin typeface="Letter-join 36" panose="02000805000000020003" pitchFamily="50" charset="0"/>
              </a:rPr>
              <a:t>nd</a:t>
            </a:r>
            <a:r>
              <a:rPr lang="en-GB" b="1" u="sng" dirty="0">
                <a:latin typeface="Letter-join 36" panose="02000805000000020003" pitchFamily="50" charset="0"/>
              </a:rPr>
              <a:t> February</a:t>
            </a:r>
            <a:endParaRPr lang="en-GB" dirty="0"/>
          </a:p>
        </p:txBody>
      </p:sp>
      <p:pic>
        <p:nvPicPr>
          <p:cNvPr id="13" name="Picture 12"/>
          <p:cNvPicPr>
            <a:picLocks noChangeAspect="1"/>
          </p:cNvPicPr>
          <p:nvPr/>
        </p:nvPicPr>
        <p:blipFill>
          <a:blip r:embed="rId4"/>
          <a:stretch>
            <a:fillRect/>
          </a:stretch>
        </p:blipFill>
        <p:spPr>
          <a:xfrm>
            <a:off x="922723" y="1577255"/>
            <a:ext cx="3122092" cy="3809088"/>
          </a:xfrm>
          <a:prstGeom prst="rect">
            <a:avLst/>
          </a:prstGeom>
        </p:spPr>
      </p:pic>
      <p:pic>
        <p:nvPicPr>
          <p:cNvPr id="8" name="Picture 7">
            <a:extLst>
              <a:ext uri="{FF2B5EF4-FFF2-40B4-BE49-F238E27FC236}">
                <a16:creationId xmlns:a16="http://schemas.microsoft.com/office/drawing/2014/main" id="{5B8181E6-83AA-4B82-A08F-E4C559C36DE4}"/>
              </a:ext>
            </a:extLst>
          </p:cNvPr>
          <p:cNvPicPr>
            <a:picLocks noChangeAspect="1"/>
          </p:cNvPicPr>
          <p:nvPr/>
        </p:nvPicPr>
        <p:blipFill rotWithShape="1">
          <a:blip r:embed="rId4"/>
          <a:srcRect l="-95119" t="4001" r="143081" b="-4001"/>
          <a:stretch/>
        </p:blipFill>
        <p:spPr>
          <a:xfrm>
            <a:off x="1075123" y="1729655"/>
            <a:ext cx="1624669" cy="3809088"/>
          </a:xfrm>
          <a:prstGeom prst="rect">
            <a:avLst/>
          </a:prstGeom>
        </p:spPr>
      </p:pic>
      <p:pic>
        <p:nvPicPr>
          <p:cNvPr id="2" name="Recorded Sound">
            <a:hlinkClick r:id="" action="ppaction://media"/>
            <a:extLst>
              <a:ext uri="{FF2B5EF4-FFF2-40B4-BE49-F238E27FC236}">
                <a16:creationId xmlns:a16="http://schemas.microsoft.com/office/drawing/2014/main" id="{AAA5C909-F26C-45CA-BBF0-28D0FEC676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006900"/>
            <a:ext cx="487363" cy="487363"/>
          </a:xfrm>
          <a:prstGeom prst="rect">
            <a:avLst/>
          </a:prstGeom>
        </p:spPr>
      </p:pic>
      <p:pic>
        <p:nvPicPr>
          <p:cNvPr id="4" name="Picture 3">
            <a:extLst>
              <a:ext uri="{FF2B5EF4-FFF2-40B4-BE49-F238E27FC236}">
                <a16:creationId xmlns:a16="http://schemas.microsoft.com/office/drawing/2014/main" id="{E222E543-F603-40DC-BDDE-2E0D6567FAFA}"/>
              </a:ext>
            </a:extLst>
          </p:cNvPr>
          <p:cNvPicPr>
            <a:picLocks noChangeAspect="1"/>
          </p:cNvPicPr>
          <p:nvPr/>
        </p:nvPicPr>
        <p:blipFill>
          <a:blip r:embed="rId6"/>
          <a:stretch>
            <a:fillRect/>
          </a:stretch>
        </p:blipFill>
        <p:spPr>
          <a:xfrm>
            <a:off x="4380076" y="1702813"/>
            <a:ext cx="3743325" cy="3248025"/>
          </a:xfrm>
          <a:prstGeom prst="rect">
            <a:avLst/>
          </a:prstGeom>
        </p:spPr>
      </p:pic>
    </p:spTree>
    <p:extLst>
      <p:ext uri="{BB962C8B-B14F-4D97-AF65-F5344CB8AC3E}">
        <p14:creationId xmlns:p14="http://schemas.microsoft.com/office/powerpoint/2010/main" val="39658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55609"/>
            <a:ext cx="6965245" cy="595194"/>
          </a:xfrm>
        </p:spPr>
        <p:txBody>
          <a:bodyPr>
            <a:normAutofit fontScale="90000"/>
          </a:bodyPr>
          <a:lstStyle/>
          <a:p>
            <a:r>
              <a:rPr lang="en-GB" b="1" u="sng" dirty="0">
                <a:latin typeface="Letter-join 36" panose="02000805000000020003" pitchFamily="50" charset="0"/>
              </a:rPr>
              <a:t>Tuesday 23</a:t>
            </a:r>
            <a:r>
              <a:rPr lang="en-GB" b="1" u="sng" baseline="30000" dirty="0">
                <a:latin typeface="Letter-join 36" panose="02000805000000020003" pitchFamily="50" charset="0"/>
              </a:rPr>
              <a:t>rd</a:t>
            </a:r>
            <a:r>
              <a:rPr lang="en-GB" b="1" u="sng" dirty="0">
                <a:latin typeface="Letter-join 36" panose="02000805000000020003" pitchFamily="50" charset="0"/>
              </a:rPr>
              <a:t> February</a:t>
            </a:r>
            <a:endParaRPr lang="en-GB" dirty="0">
              <a:latin typeface="Letter-join 36" panose="02000805000000020003" pitchFamily="50" charset="0"/>
            </a:endParaRPr>
          </a:p>
        </p:txBody>
      </p:sp>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7</a:t>
            </a:r>
            <a:endParaRPr lang="en-GB" dirty="0">
              <a:solidFill>
                <a:schemeClr val="bg1"/>
              </a:solidFill>
              <a:latin typeface="Letter-join 36" panose="02000805000000020003" pitchFamily="50" charset="0"/>
            </a:endParaRPr>
          </a:p>
        </p:txBody>
      </p:sp>
      <p:sp>
        <p:nvSpPr>
          <p:cNvPr id="4" name="TextBox 3"/>
          <p:cNvSpPr txBox="1"/>
          <p:nvPr/>
        </p:nvSpPr>
        <p:spPr>
          <a:xfrm>
            <a:off x="-252536" y="1660761"/>
            <a:ext cx="6965245" cy="923330"/>
          </a:xfrm>
          <a:prstGeom prst="rect">
            <a:avLst/>
          </a:prstGeom>
          <a:noFill/>
        </p:spPr>
        <p:txBody>
          <a:bodyPr wrap="square" rtlCol="0">
            <a:spAutoFit/>
          </a:bodyPr>
          <a:lstStyle/>
          <a:p>
            <a:endParaRPr lang="en-GB" dirty="0">
              <a:latin typeface="Letter-join 36" panose="02000805000000020003" pitchFamily="50" charset="0"/>
            </a:endParaRPr>
          </a:p>
          <a:p>
            <a:endParaRPr lang="en-GB" dirty="0"/>
          </a:p>
          <a:p>
            <a:endParaRPr lang="en-GB" dirty="0"/>
          </a:p>
        </p:txBody>
      </p:sp>
      <p:sp>
        <p:nvSpPr>
          <p:cNvPr id="9" name="TextBox 8"/>
          <p:cNvSpPr txBox="1"/>
          <p:nvPr/>
        </p:nvSpPr>
        <p:spPr>
          <a:xfrm>
            <a:off x="1249866" y="1215779"/>
            <a:ext cx="6696744" cy="5601533"/>
          </a:xfrm>
          <a:prstGeom prst="rect">
            <a:avLst/>
          </a:prstGeom>
          <a:noFill/>
        </p:spPr>
        <p:txBody>
          <a:bodyPr wrap="square" rtlCol="0">
            <a:spAutoFit/>
          </a:bodyPr>
          <a:lstStyle/>
          <a:p>
            <a:pPr algn="ctr"/>
            <a:r>
              <a:rPr lang="en-GB" sz="2200" b="1" u="sng" dirty="0">
                <a:latin typeface="Letter-join 36" panose="02000805000000020003" pitchFamily="50" charset="0"/>
              </a:rPr>
              <a:t>Fronted Adverbials</a:t>
            </a:r>
          </a:p>
          <a:p>
            <a:pPr algn="ctr"/>
            <a:endParaRPr lang="en-GB" sz="2200" b="1" u="sng" dirty="0">
              <a:latin typeface="Letter-join 36" panose="02000805000000020003" pitchFamily="50" charset="0"/>
            </a:endParaRPr>
          </a:p>
          <a:p>
            <a:pPr algn="ctr"/>
            <a:r>
              <a:rPr lang="en-GB" sz="2200" dirty="0">
                <a:latin typeface="Letter-join 36" panose="02000805000000020003" pitchFamily="50" charset="0"/>
              </a:rPr>
              <a:t>In our writing, it is important to start our sentences differently, so that it is not repetitive and boring. </a:t>
            </a:r>
          </a:p>
          <a:p>
            <a:pPr algn="ctr"/>
            <a:endParaRPr lang="en-GB" sz="2200" dirty="0">
              <a:latin typeface="Letter-join 36" panose="02000805000000020003" pitchFamily="50" charset="0"/>
            </a:endParaRPr>
          </a:p>
          <a:p>
            <a:pPr algn="ctr"/>
            <a:r>
              <a:rPr lang="en-GB" sz="2200" dirty="0">
                <a:latin typeface="Letter-join 36" panose="02000805000000020003" pitchFamily="50" charset="0"/>
              </a:rPr>
              <a:t>Today, we’re going to be looking at using fronted adverbials at the start of our sentences.</a:t>
            </a:r>
          </a:p>
          <a:p>
            <a:pPr algn="ctr"/>
            <a:endParaRPr lang="en-GB" sz="2200" dirty="0">
              <a:latin typeface="Letter-join 36" panose="02000805000000020003" pitchFamily="50" charset="0"/>
            </a:endParaRPr>
          </a:p>
          <a:p>
            <a:pPr algn="ctr"/>
            <a:r>
              <a:rPr lang="en-US" sz="2400" b="1" u="sng" dirty="0">
                <a:solidFill>
                  <a:schemeClr val="tx2">
                    <a:lumMod val="60000"/>
                    <a:lumOff val="40000"/>
                  </a:schemeClr>
                </a:solidFill>
                <a:latin typeface="Letter-join 36" panose="02000805000000020003" pitchFamily="50" charset="0"/>
              </a:rPr>
              <a:t>Early one morning</a:t>
            </a:r>
            <a:r>
              <a:rPr lang="en-US" sz="2400" dirty="0">
                <a:solidFill>
                  <a:schemeClr val="tx2">
                    <a:lumMod val="60000"/>
                    <a:lumOff val="40000"/>
                  </a:schemeClr>
                </a:solidFill>
                <a:latin typeface="Letter-join 36" panose="02000805000000020003" pitchFamily="50" charset="0"/>
              </a:rPr>
              <a:t>, Josh went for a run in the park.</a:t>
            </a:r>
          </a:p>
          <a:p>
            <a:pPr algn="ctr"/>
            <a:r>
              <a:rPr lang="en-US" sz="2400" dirty="0">
                <a:solidFill>
                  <a:schemeClr val="tx2">
                    <a:lumMod val="60000"/>
                    <a:lumOff val="40000"/>
                  </a:schemeClr>
                </a:solidFill>
                <a:latin typeface="Letter-join 36" panose="02000805000000020003" pitchFamily="50" charset="0"/>
              </a:rPr>
              <a:t> </a:t>
            </a:r>
          </a:p>
          <a:p>
            <a:pPr algn="ctr"/>
            <a:r>
              <a:rPr lang="en-US" sz="2000" dirty="0">
                <a:latin typeface="Letter-join 36" panose="02000805000000020003" pitchFamily="50" charset="0"/>
              </a:rPr>
              <a:t>This fronted adverbial tells us when something happened. </a:t>
            </a:r>
            <a:endParaRPr lang="en-GB" sz="2000" dirty="0">
              <a:latin typeface="Letter-join 36" panose="02000805000000020003" pitchFamily="50" charset="0"/>
            </a:endParaRPr>
          </a:p>
          <a:p>
            <a:pPr algn="ctr"/>
            <a:endParaRPr lang="en-GB" sz="2200" dirty="0">
              <a:latin typeface="Letter-join 36" panose="02000805000000020003" pitchFamily="50" charset="0"/>
            </a:endParaRPr>
          </a:p>
        </p:txBody>
      </p:sp>
      <p:pic>
        <p:nvPicPr>
          <p:cNvPr id="5" name="Recorded Sound">
            <a:hlinkClick r:id="" action="ppaction://media"/>
            <a:extLst>
              <a:ext uri="{FF2B5EF4-FFF2-40B4-BE49-F238E27FC236}">
                <a16:creationId xmlns:a16="http://schemas.microsoft.com/office/drawing/2014/main" id="{6E31051D-679D-46B1-BBC4-EFCD706F53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02928" y="3933056"/>
            <a:ext cx="487363" cy="487363"/>
          </a:xfrm>
          <a:prstGeom prst="rect">
            <a:avLst/>
          </a:prstGeom>
        </p:spPr>
      </p:pic>
    </p:spTree>
    <p:extLst>
      <p:ext uri="{BB962C8B-B14F-4D97-AF65-F5344CB8AC3E}">
        <p14:creationId xmlns:p14="http://schemas.microsoft.com/office/powerpoint/2010/main" val="42426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7</a:t>
            </a:r>
            <a:endParaRPr lang="en-GB" dirty="0">
              <a:solidFill>
                <a:schemeClr val="bg1"/>
              </a:solidFill>
              <a:latin typeface="Letter-join 36" panose="02000805000000020003" pitchFamily="50" charset="0"/>
            </a:endParaRPr>
          </a:p>
        </p:txBody>
      </p:sp>
      <p:sp>
        <p:nvSpPr>
          <p:cNvPr id="4" name="TextBox 3"/>
          <p:cNvSpPr txBox="1"/>
          <p:nvPr/>
        </p:nvSpPr>
        <p:spPr>
          <a:xfrm>
            <a:off x="755576" y="562690"/>
            <a:ext cx="7632848" cy="4955203"/>
          </a:xfrm>
          <a:prstGeom prst="rect">
            <a:avLst/>
          </a:prstGeom>
          <a:noFill/>
        </p:spPr>
        <p:txBody>
          <a:bodyPr wrap="square" rtlCol="0">
            <a:spAutoFit/>
          </a:bodyPr>
          <a:lstStyle/>
          <a:p>
            <a:pPr algn="ctr"/>
            <a:r>
              <a:rPr lang="en-GB" sz="2800" b="1" u="sng" dirty="0">
                <a:solidFill>
                  <a:schemeClr val="bg2">
                    <a:lumMod val="40000"/>
                    <a:lumOff val="60000"/>
                  </a:schemeClr>
                </a:solidFill>
                <a:latin typeface="Letter-join 36" panose="02000805000000020003" pitchFamily="50" charset="0"/>
              </a:rPr>
              <a:t>Where Did It Happen?</a:t>
            </a:r>
          </a:p>
          <a:p>
            <a:pPr algn="ctr"/>
            <a:endParaRPr lang="en-GB" sz="2800" b="1" u="sng" dirty="0">
              <a:latin typeface="Letter-join 36" panose="02000805000000020003" pitchFamily="50" charset="0"/>
            </a:endParaRPr>
          </a:p>
          <a:p>
            <a:pPr algn="ctr"/>
            <a:r>
              <a:rPr lang="en-GB" sz="2800" b="1" u="sng" dirty="0">
                <a:latin typeface="Letter-join 36" panose="02000805000000020003" pitchFamily="50" charset="0"/>
              </a:rPr>
              <a:t>Fronted Adverbials to Show Location</a:t>
            </a:r>
          </a:p>
          <a:p>
            <a:pPr algn="ctr"/>
            <a:endParaRPr lang="en-GB" sz="2400" b="1" u="sng" dirty="0">
              <a:latin typeface="Letter-join 36" panose="02000805000000020003" pitchFamily="50" charset="0"/>
            </a:endParaRPr>
          </a:p>
          <a:p>
            <a:pPr algn="ctr"/>
            <a:r>
              <a:rPr lang="en-GB" sz="2400" dirty="0">
                <a:latin typeface="Letter-join 36" panose="02000805000000020003" pitchFamily="50" charset="0"/>
              </a:rPr>
              <a:t>Fronted adverbials can be added to sentences to tell the reader </a:t>
            </a:r>
            <a:r>
              <a:rPr lang="en-GB" sz="2400" b="1" u="sng" dirty="0">
                <a:latin typeface="Letter-join 36" panose="02000805000000020003" pitchFamily="50" charset="0"/>
              </a:rPr>
              <a:t>where</a:t>
            </a:r>
            <a:r>
              <a:rPr lang="en-GB" sz="2400" dirty="0">
                <a:latin typeface="Letter-join 36" panose="02000805000000020003" pitchFamily="50" charset="0"/>
              </a:rPr>
              <a:t> something happens.</a:t>
            </a:r>
          </a:p>
          <a:p>
            <a:pPr algn="ctr"/>
            <a:r>
              <a:rPr lang="en-GB" sz="2400" dirty="0">
                <a:latin typeface="Letter-join 36" panose="02000805000000020003" pitchFamily="50" charset="0"/>
              </a:rPr>
              <a:t>For example:</a:t>
            </a:r>
          </a:p>
          <a:p>
            <a:pPr algn="ctr"/>
            <a:endParaRPr lang="en-GB" sz="2400" dirty="0">
              <a:latin typeface="Letter-join 36" panose="02000805000000020003" pitchFamily="50" charset="0"/>
            </a:endParaRPr>
          </a:p>
          <a:p>
            <a:pPr algn="ctr"/>
            <a:r>
              <a:rPr lang="en-GB" sz="2400" b="1" u="sng" dirty="0">
                <a:solidFill>
                  <a:schemeClr val="tx2">
                    <a:lumMod val="60000"/>
                    <a:lumOff val="40000"/>
                  </a:schemeClr>
                </a:solidFill>
                <a:latin typeface="Letter-join 36" panose="02000805000000020003" pitchFamily="50" charset="0"/>
              </a:rPr>
              <a:t>In class</a:t>
            </a:r>
            <a:r>
              <a:rPr lang="en-GB" sz="2400" dirty="0">
                <a:solidFill>
                  <a:schemeClr val="tx2">
                    <a:lumMod val="75000"/>
                  </a:schemeClr>
                </a:solidFill>
                <a:latin typeface="Letter-join 36" panose="02000805000000020003" pitchFamily="50" charset="0"/>
              </a:rPr>
              <a:t>, </a:t>
            </a:r>
            <a:r>
              <a:rPr lang="en-GB" sz="2400" b="1" dirty="0">
                <a:solidFill>
                  <a:schemeClr val="tx2">
                    <a:lumMod val="75000"/>
                  </a:schemeClr>
                </a:solidFill>
                <a:latin typeface="Letter-join 36" panose="02000805000000020003" pitchFamily="50" charset="0"/>
              </a:rPr>
              <a:t>the boy sat listening to his teacher</a:t>
            </a:r>
            <a:r>
              <a:rPr lang="en-GB" sz="2400" dirty="0">
                <a:solidFill>
                  <a:schemeClr val="tx2">
                    <a:lumMod val="75000"/>
                  </a:schemeClr>
                </a:solidFill>
                <a:latin typeface="Letter-join 36" panose="02000805000000020003" pitchFamily="50" charset="0"/>
              </a:rPr>
              <a:t>.</a:t>
            </a:r>
          </a:p>
          <a:p>
            <a:pPr algn="ctr"/>
            <a:endParaRPr lang="en-GB" sz="2400" dirty="0">
              <a:latin typeface="Letter-join 36" panose="02000805000000020003" pitchFamily="50" charset="0"/>
            </a:endParaRPr>
          </a:p>
          <a:p>
            <a:pPr algn="ctr"/>
            <a:r>
              <a:rPr lang="en-GB" sz="2000" dirty="0">
                <a:latin typeface="Letter-join 36" panose="02000805000000020003" pitchFamily="50" charset="0"/>
              </a:rPr>
              <a:t>The fronted adverbial in this sentences is ‘</a:t>
            </a:r>
            <a:r>
              <a:rPr lang="en-GB" sz="2000" b="1" u="sng" dirty="0">
                <a:solidFill>
                  <a:schemeClr val="tx2">
                    <a:lumMod val="60000"/>
                    <a:lumOff val="40000"/>
                  </a:schemeClr>
                </a:solidFill>
                <a:latin typeface="Letter-join 36" panose="02000805000000020003" pitchFamily="50" charset="0"/>
              </a:rPr>
              <a:t>In class</a:t>
            </a:r>
            <a:r>
              <a:rPr lang="en-GB" sz="2000" dirty="0">
                <a:latin typeface="Letter-join 36" panose="02000805000000020003" pitchFamily="50" charset="0"/>
              </a:rPr>
              <a:t>’ because it tells the reader where the boy is. </a:t>
            </a:r>
          </a:p>
        </p:txBody>
      </p:sp>
    </p:spTree>
    <p:extLst>
      <p:ext uri="{BB962C8B-B14F-4D97-AF65-F5344CB8AC3E}">
        <p14:creationId xmlns:p14="http://schemas.microsoft.com/office/powerpoint/2010/main" val="2567950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7</a:t>
            </a:r>
            <a:endParaRPr lang="en-GB" dirty="0">
              <a:solidFill>
                <a:schemeClr val="bg1"/>
              </a:solidFill>
              <a:latin typeface="Letter-join 36" panose="02000805000000020003" pitchFamily="50" charset="0"/>
            </a:endParaRPr>
          </a:p>
        </p:txBody>
      </p:sp>
      <p:sp>
        <p:nvSpPr>
          <p:cNvPr id="4" name="TextBox 3"/>
          <p:cNvSpPr txBox="1"/>
          <p:nvPr/>
        </p:nvSpPr>
        <p:spPr>
          <a:xfrm>
            <a:off x="755576" y="1061891"/>
            <a:ext cx="7632848" cy="4893647"/>
          </a:xfrm>
          <a:prstGeom prst="rect">
            <a:avLst/>
          </a:prstGeom>
          <a:noFill/>
        </p:spPr>
        <p:txBody>
          <a:bodyPr wrap="square" rtlCol="0">
            <a:spAutoFit/>
          </a:bodyPr>
          <a:lstStyle/>
          <a:p>
            <a:pPr algn="ctr"/>
            <a:r>
              <a:rPr lang="en-GB" sz="2800" b="1" u="sng" dirty="0">
                <a:solidFill>
                  <a:schemeClr val="bg2">
                    <a:lumMod val="40000"/>
                    <a:lumOff val="60000"/>
                  </a:schemeClr>
                </a:solidFill>
                <a:latin typeface="Letter-join 36" panose="02000805000000020003" pitchFamily="50" charset="0"/>
              </a:rPr>
              <a:t>When Did It Happen?</a:t>
            </a:r>
          </a:p>
          <a:p>
            <a:pPr algn="ctr"/>
            <a:endParaRPr lang="en-GB" sz="2800" b="1" u="sng" dirty="0">
              <a:latin typeface="Letter-join 36" panose="02000805000000020003" pitchFamily="50" charset="0"/>
            </a:endParaRPr>
          </a:p>
          <a:p>
            <a:pPr algn="ctr"/>
            <a:r>
              <a:rPr lang="en-GB" sz="2800" b="1" u="sng" dirty="0">
                <a:latin typeface="Letter-join 36" panose="02000805000000020003" pitchFamily="50" charset="0"/>
              </a:rPr>
              <a:t>Fronted Adverbials to Show Time</a:t>
            </a:r>
          </a:p>
          <a:p>
            <a:pPr algn="ctr"/>
            <a:endParaRPr lang="en-GB" sz="2400" b="1" u="sng" dirty="0">
              <a:latin typeface="Letter-join 36" panose="02000805000000020003" pitchFamily="50" charset="0"/>
            </a:endParaRPr>
          </a:p>
          <a:p>
            <a:pPr algn="ctr"/>
            <a:r>
              <a:rPr lang="en-GB" sz="2400" dirty="0">
                <a:latin typeface="Letter-join 36" panose="02000805000000020003" pitchFamily="50" charset="0"/>
              </a:rPr>
              <a:t>Fronted adverbials can be added to sentences to tell the reader </a:t>
            </a:r>
            <a:r>
              <a:rPr lang="en-GB" sz="2400" b="1" u="sng" dirty="0">
                <a:latin typeface="Letter-join 36" panose="02000805000000020003" pitchFamily="50" charset="0"/>
              </a:rPr>
              <a:t>when</a:t>
            </a:r>
            <a:r>
              <a:rPr lang="en-GB" sz="2400" dirty="0">
                <a:latin typeface="Letter-join 36" panose="02000805000000020003" pitchFamily="50" charset="0"/>
              </a:rPr>
              <a:t> something takes place.</a:t>
            </a:r>
          </a:p>
          <a:p>
            <a:pPr algn="ctr"/>
            <a:r>
              <a:rPr lang="en-GB" sz="2400" dirty="0">
                <a:latin typeface="Letter-join 36" panose="02000805000000020003" pitchFamily="50" charset="0"/>
              </a:rPr>
              <a:t>For example:</a:t>
            </a:r>
          </a:p>
          <a:p>
            <a:pPr algn="ctr"/>
            <a:endParaRPr lang="en-GB" sz="2400" dirty="0">
              <a:latin typeface="Letter-join 36" panose="02000805000000020003" pitchFamily="50" charset="0"/>
            </a:endParaRPr>
          </a:p>
          <a:p>
            <a:pPr algn="ctr"/>
            <a:r>
              <a:rPr lang="en-GB" sz="2400" b="1" u="sng" dirty="0">
                <a:solidFill>
                  <a:schemeClr val="tx2">
                    <a:lumMod val="60000"/>
                    <a:lumOff val="40000"/>
                  </a:schemeClr>
                </a:solidFill>
                <a:latin typeface="Letter-join 36" panose="02000805000000020003" pitchFamily="50" charset="0"/>
              </a:rPr>
              <a:t>Early in the morning</a:t>
            </a:r>
            <a:r>
              <a:rPr lang="en-GB" sz="2400" dirty="0">
                <a:solidFill>
                  <a:schemeClr val="tx2">
                    <a:lumMod val="75000"/>
                  </a:schemeClr>
                </a:solidFill>
                <a:latin typeface="Letter-join 36" panose="02000805000000020003" pitchFamily="50" charset="0"/>
              </a:rPr>
              <a:t>, </a:t>
            </a:r>
            <a:r>
              <a:rPr lang="en-GB" sz="2400" b="1" dirty="0">
                <a:solidFill>
                  <a:schemeClr val="tx2">
                    <a:lumMod val="75000"/>
                  </a:schemeClr>
                </a:solidFill>
                <a:latin typeface="Letter-join 36" panose="02000805000000020003" pitchFamily="50" charset="0"/>
              </a:rPr>
              <a:t>I went for a stroll</a:t>
            </a:r>
            <a:r>
              <a:rPr lang="en-GB" sz="2400" dirty="0">
                <a:solidFill>
                  <a:schemeClr val="tx2">
                    <a:lumMod val="75000"/>
                  </a:schemeClr>
                </a:solidFill>
                <a:latin typeface="Letter-join 36" panose="02000805000000020003" pitchFamily="50" charset="0"/>
              </a:rPr>
              <a:t>.</a:t>
            </a:r>
          </a:p>
          <a:p>
            <a:pPr algn="ctr"/>
            <a:endParaRPr lang="en-GB" sz="2400" dirty="0">
              <a:latin typeface="Letter-join 36" panose="02000805000000020003" pitchFamily="50" charset="0"/>
            </a:endParaRPr>
          </a:p>
          <a:p>
            <a:pPr algn="ctr"/>
            <a:r>
              <a:rPr lang="en-GB" sz="2000" dirty="0">
                <a:latin typeface="Letter-join 36" panose="02000805000000020003" pitchFamily="50" charset="0"/>
              </a:rPr>
              <a:t>The fronted adverbial in this sentences is ‘</a:t>
            </a:r>
            <a:r>
              <a:rPr lang="en-GB" sz="2000" b="1" u="sng" dirty="0">
                <a:solidFill>
                  <a:schemeClr val="tx2">
                    <a:lumMod val="60000"/>
                    <a:lumOff val="40000"/>
                  </a:schemeClr>
                </a:solidFill>
                <a:latin typeface="Letter-join 36" panose="02000805000000020003" pitchFamily="50" charset="0"/>
              </a:rPr>
              <a:t>Early in the morning</a:t>
            </a:r>
            <a:r>
              <a:rPr lang="en-GB" sz="2000" dirty="0">
                <a:latin typeface="Letter-join 36" panose="02000805000000020003" pitchFamily="50" charset="0"/>
              </a:rPr>
              <a:t>’ because it tells the reader when the stroll took place. </a:t>
            </a:r>
          </a:p>
        </p:txBody>
      </p:sp>
    </p:spTree>
    <p:extLst>
      <p:ext uri="{BB962C8B-B14F-4D97-AF65-F5344CB8AC3E}">
        <p14:creationId xmlns:p14="http://schemas.microsoft.com/office/powerpoint/2010/main" val="298665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7</a:t>
            </a:r>
            <a:endParaRPr lang="en-GB" dirty="0">
              <a:solidFill>
                <a:schemeClr val="bg1"/>
              </a:solidFill>
              <a:latin typeface="Letter-join 36" panose="02000805000000020003" pitchFamily="50" charset="0"/>
            </a:endParaRPr>
          </a:p>
        </p:txBody>
      </p:sp>
      <p:sp>
        <p:nvSpPr>
          <p:cNvPr id="4" name="TextBox 3"/>
          <p:cNvSpPr txBox="1"/>
          <p:nvPr/>
        </p:nvSpPr>
        <p:spPr>
          <a:xfrm>
            <a:off x="751366" y="584775"/>
            <a:ext cx="7632848" cy="5047536"/>
          </a:xfrm>
          <a:prstGeom prst="rect">
            <a:avLst/>
          </a:prstGeom>
          <a:noFill/>
        </p:spPr>
        <p:txBody>
          <a:bodyPr wrap="square" rtlCol="0">
            <a:spAutoFit/>
          </a:bodyPr>
          <a:lstStyle/>
          <a:p>
            <a:pPr algn="ctr"/>
            <a:r>
              <a:rPr lang="en-GB" sz="2300" b="1" u="sng" dirty="0">
                <a:solidFill>
                  <a:schemeClr val="bg2">
                    <a:lumMod val="40000"/>
                    <a:lumOff val="60000"/>
                  </a:schemeClr>
                </a:solidFill>
                <a:latin typeface="Letter-join 36" panose="02000805000000020003" pitchFamily="50" charset="0"/>
              </a:rPr>
              <a:t>How Did It Happen?</a:t>
            </a:r>
          </a:p>
          <a:p>
            <a:pPr algn="ctr"/>
            <a:endParaRPr lang="en-GB" sz="2300" b="1" u="sng" dirty="0">
              <a:latin typeface="Letter-join 36" panose="02000805000000020003" pitchFamily="50" charset="0"/>
            </a:endParaRPr>
          </a:p>
          <a:p>
            <a:pPr algn="ctr"/>
            <a:r>
              <a:rPr lang="en-GB" sz="2300" b="1" u="sng" dirty="0">
                <a:latin typeface="Letter-join 36" panose="02000805000000020003" pitchFamily="50" charset="0"/>
              </a:rPr>
              <a:t>Fronted Adverbials to Show Manner</a:t>
            </a:r>
          </a:p>
          <a:p>
            <a:pPr algn="ctr"/>
            <a:endParaRPr lang="en-GB" sz="2300" b="1" u="sng" dirty="0">
              <a:latin typeface="Letter-join 36" panose="02000805000000020003" pitchFamily="50" charset="0"/>
            </a:endParaRPr>
          </a:p>
          <a:p>
            <a:pPr algn="ctr"/>
            <a:r>
              <a:rPr lang="en-GB" sz="2300" dirty="0">
                <a:latin typeface="Letter-join 36" panose="02000805000000020003" pitchFamily="50" charset="0"/>
              </a:rPr>
              <a:t>Fronted adverbials can be added to sentences to tell the reader </a:t>
            </a:r>
            <a:r>
              <a:rPr lang="en-GB" sz="2300" b="1" u="sng" dirty="0">
                <a:latin typeface="Letter-join 36" panose="02000805000000020003" pitchFamily="50" charset="0"/>
              </a:rPr>
              <a:t>how</a:t>
            </a:r>
            <a:r>
              <a:rPr lang="en-GB" sz="2300" dirty="0">
                <a:latin typeface="Letter-join 36" panose="02000805000000020003" pitchFamily="50" charset="0"/>
              </a:rPr>
              <a:t> something happens.</a:t>
            </a:r>
          </a:p>
          <a:p>
            <a:pPr algn="ctr"/>
            <a:r>
              <a:rPr lang="en-GB" sz="2300" dirty="0">
                <a:latin typeface="Letter-join 36" panose="02000805000000020003" pitchFamily="50" charset="0"/>
              </a:rPr>
              <a:t>For example:</a:t>
            </a:r>
          </a:p>
          <a:p>
            <a:pPr algn="ctr"/>
            <a:endParaRPr lang="en-GB" sz="2300" dirty="0">
              <a:latin typeface="Letter-join 36" panose="02000805000000020003" pitchFamily="50" charset="0"/>
            </a:endParaRPr>
          </a:p>
          <a:p>
            <a:pPr algn="ctr"/>
            <a:r>
              <a:rPr lang="en-GB" sz="2300" b="1" u="sng" dirty="0">
                <a:solidFill>
                  <a:schemeClr val="tx2">
                    <a:lumMod val="60000"/>
                    <a:lumOff val="40000"/>
                  </a:schemeClr>
                </a:solidFill>
                <a:latin typeface="Letter-join 36" panose="02000805000000020003" pitchFamily="50" charset="0"/>
              </a:rPr>
              <a:t>Without a sound</a:t>
            </a:r>
            <a:r>
              <a:rPr lang="en-GB" sz="2300" dirty="0">
                <a:solidFill>
                  <a:schemeClr val="tx2">
                    <a:lumMod val="75000"/>
                  </a:schemeClr>
                </a:solidFill>
                <a:latin typeface="Letter-join 36" panose="02000805000000020003" pitchFamily="50" charset="0"/>
              </a:rPr>
              <a:t>, </a:t>
            </a:r>
            <a:r>
              <a:rPr lang="en-GB" sz="2300" b="1" dirty="0">
                <a:solidFill>
                  <a:schemeClr val="tx2">
                    <a:lumMod val="75000"/>
                  </a:schemeClr>
                </a:solidFill>
                <a:latin typeface="Letter-join 36" panose="02000805000000020003" pitchFamily="50" charset="0"/>
              </a:rPr>
              <a:t>the boy entered the room</a:t>
            </a:r>
            <a:r>
              <a:rPr lang="en-GB" sz="2300" dirty="0">
                <a:solidFill>
                  <a:schemeClr val="tx2">
                    <a:lumMod val="75000"/>
                  </a:schemeClr>
                </a:solidFill>
                <a:latin typeface="Letter-join 36" panose="02000805000000020003" pitchFamily="50" charset="0"/>
              </a:rPr>
              <a:t>.</a:t>
            </a:r>
          </a:p>
          <a:p>
            <a:pPr algn="ctr"/>
            <a:endParaRPr lang="en-GB" sz="2300" dirty="0">
              <a:latin typeface="Letter-join 36" panose="02000805000000020003" pitchFamily="50" charset="0"/>
            </a:endParaRPr>
          </a:p>
          <a:p>
            <a:pPr algn="ctr"/>
            <a:r>
              <a:rPr lang="en-GB" sz="2300" dirty="0">
                <a:latin typeface="Letter-join 36" panose="02000805000000020003" pitchFamily="50" charset="0"/>
              </a:rPr>
              <a:t>The fronted adverbial in this sentences is ‘</a:t>
            </a:r>
            <a:r>
              <a:rPr lang="en-GB" sz="2300" b="1" u="sng" dirty="0">
                <a:solidFill>
                  <a:schemeClr val="tx2">
                    <a:lumMod val="60000"/>
                    <a:lumOff val="40000"/>
                  </a:schemeClr>
                </a:solidFill>
                <a:latin typeface="Letter-join 36" panose="02000805000000020003" pitchFamily="50" charset="0"/>
              </a:rPr>
              <a:t>Without a sound</a:t>
            </a:r>
            <a:r>
              <a:rPr lang="en-GB" sz="2300" dirty="0">
                <a:latin typeface="Letter-join 36" panose="02000805000000020003" pitchFamily="50" charset="0"/>
              </a:rPr>
              <a:t>’ because it tells the reader how the boy entered the room. </a:t>
            </a:r>
          </a:p>
        </p:txBody>
      </p:sp>
    </p:spTree>
    <p:extLst>
      <p:ext uri="{BB962C8B-B14F-4D97-AF65-F5344CB8AC3E}">
        <p14:creationId xmlns:p14="http://schemas.microsoft.com/office/powerpoint/2010/main" val="1398633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7</a:t>
            </a:r>
            <a:endParaRPr lang="en-GB" dirty="0">
              <a:solidFill>
                <a:schemeClr val="bg1"/>
              </a:solidFill>
              <a:latin typeface="Letter-join 36" panose="02000805000000020003" pitchFamily="50" charset="0"/>
            </a:endParaRPr>
          </a:p>
        </p:txBody>
      </p:sp>
      <p:sp>
        <p:nvSpPr>
          <p:cNvPr id="4" name="TextBox 3"/>
          <p:cNvSpPr txBox="1"/>
          <p:nvPr/>
        </p:nvSpPr>
        <p:spPr>
          <a:xfrm>
            <a:off x="755576" y="1061891"/>
            <a:ext cx="7632848" cy="5078313"/>
          </a:xfrm>
          <a:prstGeom prst="rect">
            <a:avLst/>
          </a:prstGeom>
          <a:noFill/>
        </p:spPr>
        <p:txBody>
          <a:bodyPr wrap="square" rtlCol="0">
            <a:spAutoFit/>
          </a:bodyPr>
          <a:lstStyle/>
          <a:p>
            <a:pPr algn="ctr"/>
            <a:r>
              <a:rPr lang="en-GB" sz="2800" b="1" u="sng" dirty="0">
                <a:latin typeface="Letter-join 36" panose="02000805000000020003" pitchFamily="50" charset="0"/>
              </a:rPr>
              <a:t>Fronted Adverbials</a:t>
            </a:r>
          </a:p>
          <a:p>
            <a:pPr algn="ctr"/>
            <a:endParaRPr lang="en-GB" sz="2000" b="1" dirty="0">
              <a:solidFill>
                <a:schemeClr val="tx1">
                  <a:lumMod val="50000"/>
                  <a:lumOff val="50000"/>
                </a:schemeClr>
              </a:solidFill>
              <a:latin typeface="Letter-join 36" panose="02000805000000020003" pitchFamily="50" charset="0"/>
            </a:endParaRPr>
          </a:p>
          <a:p>
            <a:pPr algn="ctr"/>
            <a:r>
              <a:rPr lang="en-GB" sz="2300" b="1" dirty="0">
                <a:solidFill>
                  <a:schemeClr val="tx1">
                    <a:lumMod val="50000"/>
                    <a:lumOff val="50000"/>
                  </a:schemeClr>
                </a:solidFill>
                <a:latin typeface="Letter-join 36" panose="02000805000000020003" pitchFamily="50" charset="0"/>
              </a:rPr>
              <a:t>Silver – For where and when, match the most appropriate fronted adverbial to the rest of the sentence. For how, choose the best one from the box and write it at the start of the sentence</a:t>
            </a:r>
            <a:r>
              <a:rPr lang="en-GB" sz="2300" dirty="0">
                <a:latin typeface="Letter-join 36" panose="02000805000000020003" pitchFamily="50" charset="0"/>
              </a:rPr>
              <a:t>. </a:t>
            </a:r>
          </a:p>
          <a:p>
            <a:pPr algn="ctr"/>
            <a:endParaRPr lang="en-GB" sz="2300" dirty="0">
              <a:latin typeface="Letter-join 36" panose="02000805000000020003" pitchFamily="50" charset="0"/>
            </a:endParaRPr>
          </a:p>
          <a:p>
            <a:pPr algn="ctr"/>
            <a:endParaRPr lang="en-GB" sz="2300" dirty="0">
              <a:latin typeface="Letter-join 36" panose="02000805000000020003" pitchFamily="50" charset="0"/>
            </a:endParaRPr>
          </a:p>
          <a:p>
            <a:pPr algn="ctr"/>
            <a:r>
              <a:rPr lang="en-GB" sz="2300" b="1" dirty="0">
                <a:solidFill>
                  <a:srgbClr val="BC8F00"/>
                </a:solidFill>
                <a:latin typeface="Letter-join 36" panose="02000805000000020003" pitchFamily="50" charset="0"/>
              </a:rPr>
              <a:t>Gold – Add your own time and fronted adverbials to the start of the sentences. For how, choose the best one from the box and write it at the start of the sentence</a:t>
            </a:r>
            <a:r>
              <a:rPr lang="en-GB" sz="2300" dirty="0">
                <a:solidFill>
                  <a:srgbClr val="BC8F00"/>
                </a:solidFill>
                <a:latin typeface="Letter-join 36" panose="02000805000000020003" pitchFamily="50" charset="0"/>
              </a:rPr>
              <a:t>. </a:t>
            </a:r>
          </a:p>
          <a:p>
            <a:pPr algn="ctr"/>
            <a:endParaRPr lang="en-GB" sz="2300" b="1" dirty="0">
              <a:solidFill>
                <a:srgbClr val="BC8F00"/>
              </a:solidFill>
              <a:latin typeface="Letter-join 36" panose="02000805000000020003" pitchFamily="50" charset="0"/>
            </a:endParaRPr>
          </a:p>
        </p:txBody>
      </p:sp>
    </p:spTree>
    <p:extLst>
      <p:ext uri="{BB962C8B-B14F-4D97-AF65-F5344CB8AC3E}">
        <p14:creationId xmlns:p14="http://schemas.microsoft.com/office/powerpoint/2010/main" val="270389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8</a:t>
            </a:r>
            <a:endParaRPr lang="en-GB" dirty="0">
              <a:solidFill>
                <a:schemeClr val="bg1"/>
              </a:solidFill>
              <a:latin typeface="Letter-join 36" panose="02000805000000020003" pitchFamily="50" charset="0"/>
            </a:endParaRPr>
          </a:p>
        </p:txBody>
      </p:sp>
      <p:sp>
        <p:nvSpPr>
          <p:cNvPr id="4" name="TextBox 3"/>
          <p:cNvSpPr txBox="1"/>
          <p:nvPr/>
        </p:nvSpPr>
        <p:spPr>
          <a:xfrm>
            <a:off x="1115616" y="1733981"/>
            <a:ext cx="6965245" cy="461665"/>
          </a:xfrm>
          <a:prstGeom prst="rect">
            <a:avLst/>
          </a:prstGeom>
          <a:noFill/>
        </p:spPr>
        <p:txBody>
          <a:bodyPr wrap="square" rtlCol="0">
            <a:spAutoFit/>
          </a:bodyPr>
          <a:lstStyle/>
          <a:p>
            <a:pPr algn="ctr"/>
            <a:r>
              <a:rPr lang="en-GB" sz="2400" dirty="0">
                <a:latin typeface="Letter-join 36" panose="02000805000000020003" pitchFamily="50" charset="0"/>
              </a:rPr>
              <a:t>Choose your Success Criteria</a:t>
            </a:r>
            <a:r>
              <a:rPr lang="en-GB" dirty="0">
                <a:latin typeface="Letter-join 36" panose="02000805000000020003" pitchFamily="50" charset="0"/>
              </a:rPr>
              <a:t>.</a:t>
            </a:r>
          </a:p>
        </p:txBody>
      </p:sp>
      <p:sp>
        <p:nvSpPr>
          <p:cNvPr id="5" name="Rectangle 4"/>
          <p:cNvSpPr/>
          <p:nvPr/>
        </p:nvSpPr>
        <p:spPr>
          <a:xfrm>
            <a:off x="1585190" y="897768"/>
            <a:ext cx="5963616" cy="523220"/>
          </a:xfrm>
          <a:prstGeom prst="rect">
            <a:avLst/>
          </a:prstGeom>
        </p:spPr>
        <p:txBody>
          <a:bodyPr wrap="square">
            <a:spAutoFit/>
          </a:bodyPr>
          <a:lstStyle/>
          <a:p>
            <a:pPr algn="ctr"/>
            <a:r>
              <a:rPr lang="en-GB" sz="2800" b="1" u="sng" dirty="0">
                <a:latin typeface="Letter-join 36" panose="02000805000000020003" pitchFamily="50" charset="0"/>
              </a:rPr>
              <a:t>Wednesday 24</a:t>
            </a:r>
            <a:r>
              <a:rPr lang="en-GB" sz="2800" b="1" u="sng" baseline="30000" dirty="0">
                <a:latin typeface="Letter-join 36" panose="02000805000000020003" pitchFamily="50" charset="0"/>
              </a:rPr>
              <a:t>th</a:t>
            </a:r>
            <a:r>
              <a:rPr lang="en-GB" sz="2800" b="1" u="sng" dirty="0">
                <a:latin typeface="Letter-join 36" panose="02000805000000020003" pitchFamily="50" charset="0"/>
              </a:rPr>
              <a:t> February</a:t>
            </a:r>
            <a:endParaRPr lang="en-GB" sz="2800" u="sng" dirty="0">
              <a:latin typeface="Letter-join 36" panose="02000805000000020003" pitchFamily="50" charset="0"/>
            </a:endParaRPr>
          </a:p>
        </p:txBody>
      </p:sp>
      <p:sp>
        <p:nvSpPr>
          <p:cNvPr id="8" name="TextBox 7"/>
          <p:cNvSpPr txBox="1"/>
          <p:nvPr/>
        </p:nvSpPr>
        <p:spPr>
          <a:xfrm>
            <a:off x="1128801" y="6237312"/>
            <a:ext cx="6965244" cy="369332"/>
          </a:xfrm>
          <a:prstGeom prst="rect">
            <a:avLst/>
          </a:prstGeom>
          <a:solidFill>
            <a:schemeClr val="tx2"/>
          </a:solidFill>
        </p:spPr>
        <p:txBody>
          <a:bodyPr wrap="square" rtlCol="0">
            <a:spAutoFit/>
          </a:bodyPr>
          <a:lstStyle/>
          <a:p>
            <a:pPr algn="ctr"/>
            <a:r>
              <a:rPr lang="en-GB" sz="1600" b="1" dirty="0">
                <a:solidFill>
                  <a:schemeClr val="bg1"/>
                </a:solidFill>
                <a:latin typeface="Letter-join 36" panose="02000805000000020003" pitchFamily="50" charset="0"/>
              </a:rPr>
              <a:t>The success criteria can be found in Day 8 of your pack</a:t>
            </a:r>
            <a:r>
              <a:rPr lang="en-GB" b="1" dirty="0">
                <a:solidFill>
                  <a:schemeClr val="bg1"/>
                </a:solidFill>
                <a:latin typeface="Letter-join Plus 36" panose="02000505000000020003" pitchFamily="50" charset="0"/>
              </a:rPr>
              <a:t>.</a:t>
            </a:r>
          </a:p>
        </p:txBody>
      </p:sp>
      <p:pic>
        <p:nvPicPr>
          <p:cNvPr id="6" name="Recorded Sound">
            <a:hlinkClick r:id="" action="ppaction://media"/>
            <a:extLst>
              <a:ext uri="{FF2B5EF4-FFF2-40B4-BE49-F238E27FC236}">
                <a16:creationId xmlns:a16="http://schemas.microsoft.com/office/drawing/2014/main" id="{6F964B19-6944-48F4-9047-4F084AAE6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6129" y="5350629"/>
            <a:ext cx="487363" cy="487363"/>
          </a:xfrm>
          <a:prstGeom prst="rect">
            <a:avLst/>
          </a:prstGeom>
        </p:spPr>
      </p:pic>
      <p:sp>
        <p:nvSpPr>
          <p:cNvPr id="13" name="TextBox 12">
            <a:extLst>
              <a:ext uri="{FF2B5EF4-FFF2-40B4-BE49-F238E27FC236}">
                <a16:creationId xmlns:a16="http://schemas.microsoft.com/office/drawing/2014/main" id="{3A341C96-0CA3-4E78-8DC9-DB0FF09B2CCB}"/>
              </a:ext>
            </a:extLst>
          </p:cNvPr>
          <p:cNvSpPr txBox="1"/>
          <p:nvPr/>
        </p:nvSpPr>
        <p:spPr>
          <a:xfrm>
            <a:off x="907871" y="4704298"/>
            <a:ext cx="7318253" cy="646331"/>
          </a:xfrm>
          <a:prstGeom prst="rect">
            <a:avLst/>
          </a:prstGeom>
          <a:noFill/>
        </p:spPr>
        <p:txBody>
          <a:bodyPr wrap="square">
            <a:spAutoFit/>
          </a:bodyPr>
          <a:lstStyle/>
          <a:p>
            <a:pPr algn="ctr"/>
            <a:r>
              <a:rPr lang="en-GB" sz="1800" dirty="0">
                <a:latin typeface="Letter-join 36" panose="02000805000000020003" pitchFamily="50" charset="0"/>
              </a:rPr>
              <a:t>Read the different success criteria. Decide whether bronze, silver or gold is right for you. </a:t>
            </a:r>
          </a:p>
        </p:txBody>
      </p:sp>
      <p:pic>
        <p:nvPicPr>
          <p:cNvPr id="11" name="Picture 10">
            <a:extLst>
              <a:ext uri="{FF2B5EF4-FFF2-40B4-BE49-F238E27FC236}">
                <a16:creationId xmlns:a16="http://schemas.microsoft.com/office/drawing/2014/main" id="{03370184-F4B7-4DFE-93CC-DC942665F7B3}"/>
              </a:ext>
            </a:extLst>
          </p:cNvPr>
          <p:cNvPicPr>
            <a:picLocks noChangeAspect="1"/>
          </p:cNvPicPr>
          <p:nvPr/>
        </p:nvPicPr>
        <p:blipFill>
          <a:blip r:embed="rId5"/>
          <a:stretch>
            <a:fillRect/>
          </a:stretch>
        </p:blipFill>
        <p:spPr>
          <a:xfrm>
            <a:off x="1163373" y="2644672"/>
            <a:ext cx="6896100" cy="1819275"/>
          </a:xfrm>
          <a:prstGeom prst="rect">
            <a:avLst/>
          </a:prstGeom>
        </p:spPr>
      </p:pic>
    </p:spTree>
    <p:extLst>
      <p:ext uri="{BB962C8B-B14F-4D97-AF65-F5344CB8AC3E}">
        <p14:creationId xmlns:p14="http://schemas.microsoft.com/office/powerpoint/2010/main" val="7870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8</a:t>
            </a:r>
            <a:endParaRPr lang="en-GB" dirty="0">
              <a:solidFill>
                <a:schemeClr val="bg1"/>
              </a:solidFill>
              <a:latin typeface="Letter-join 36" panose="02000805000000020003" pitchFamily="50" charset="0"/>
            </a:endParaRPr>
          </a:p>
        </p:txBody>
      </p:sp>
      <p:sp>
        <p:nvSpPr>
          <p:cNvPr id="4" name="TextBox 3"/>
          <p:cNvSpPr txBox="1"/>
          <p:nvPr/>
        </p:nvSpPr>
        <p:spPr>
          <a:xfrm>
            <a:off x="1115616" y="1733981"/>
            <a:ext cx="6965245" cy="923330"/>
          </a:xfrm>
          <a:prstGeom prst="rect">
            <a:avLst/>
          </a:prstGeom>
          <a:noFill/>
        </p:spPr>
        <p:txBody>
          <a:bodyPr wrap="square" rtlCol="0">
            <a:spAutoFit/>
          </a:bodyPr>
          <a:lstStyle/>
          <a:p>
            <a:endParaRPr lang="en-GB" dirty="0">
              <a:latin typeface="Letter-join 36" panose="02000805000000020003" pitchFamily="50" charset="0"/>
            </a:endParaRPr>
          </a:p>
          <a:p>
            <a:endParaRPr lang="en-GB" dirty="0"/>
          </a:p>
          <a:p>
            <a:endParaRPr lang="en-GB" dirty="0"/>
          </a:p>
        </p:txBody>
      </p:sp>
      <p:sp>
        <p:nvSpPr>
          <p:cNvPr id="5" name="Rectangle 4"/>
          <p:cNvSpPr/>
          <p:nvPr/>
        </p:nvSpPr>
        <p:spPr>
          <a:xfrm>
            <a:off x="1585190" y="897768"/>
            <a:ext cx="5963616" cy="523220"/>
          </a:xfrm>
          <a:prstGeom prst="rect">
            <a:avLst/>
          </a:prstGeom>
        </p:spPr>
        <p:txBody>
          <a:bodyPr wrap="square">
            <a:spAutoFit/>
          </a:bodyPr>
          <a:lstStyle/>
          <a:p>
            <a:pPr algn="ctr"/>
            <a:r>
              <a:rPr lang="en-GB" sz="2800" b="1" dirty="0">
                <a:latin typeface="Letter-join 36" panose="02000805000000020003" pitchFamily="50" charset="0"/>
              </a:rPr>
              <a:t>Writing the First Paragraph</a:t>
            </a:r>
            <a:endParaRPr lang="en-GB" sz="2800" dirty="0">
              <a:latin typeface="Letter-join 36" panose="02000805000000020003" pitchFamily="50" charset="0"/>
            </a:endParaRPr>
          </a:p>
        </p:txBody>
      </p:sp>
      <p:sp>
        <p:nvSpPr>
          <p:cNvPr id="8" name="TextBox 7"/>
          <p:cNvSpPr txBox="1"/>
          <p:nvPr/>
        </p:nvSpPr>
        <p:spPr>
          <a:xfrm>
            <a:off x="899592" y="6237312"/>
            <a:ext cx="7416824" cy="338554"/>
          </a:xfrm>
          <a:prstGeom prst="rect">
            <a:avLst/>
          </a:prstGeom>
          <a:solidFill>
            <a:schemeClr val="tx2"/>
          </a:solidFill>
        </p:spPr>
        <p:txBody>
          <a:bodyPr wrap="square" rtlCol="0">
            <a:spAutoFit/>
          </a:bodyPr>
          <a:lstStyle/>
          <a:p>
            <a:pPr algn="ctr"/>
            <a:r>
              <a:rPr lang="en-GB" sz="1600" b="1" dirty="0">
                <a:solidFill>
                  <a:schemeClr val="bg1"/>
                </a:solidFill>
                <a:latin typeface="Letter-join 36" panose="02000805000000020003" pitchFamily="50" charset="0"/>
              </a:rPr>
              <a:t>Look back to your Day 6 storyboard to see your first 3 events</a:t>
            </a:r>
            <a:r>
              <a:rPr lang="en-GB" sz="1600" b="1" dirty="0">
                <a:solidFill>
                  <a:schemeClr val="bg1"/>
                </a:solidFill>
                <a:latin typeface="Letter-join Plus 36" panose="02000505000000020003" pitchFamily="50" charset="0"/>
              </a:rPr>
              <a:t>.</a:t>
            </a:r>
          </a:p>
        </p:txBody>
      </p:sp>
      <p:pic>
        <p:nvPicPr>
          <p:cNvPr id="2" name="Recorded Sound">
            <a:hlinkClick r:id="" action="ppaction://media"/>
            <a:extLst>
              <a:ext uri="{FF2B5EF4-FFF2-40B4-BE49-F238E27FC236}">
                <a16:creationId xmlns:a16="http://schemas.microsoft.com/office/drawing/2014/main" id="{70CE9EF5-0E5A-47A5-8C57-24382C2AC4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5157192"/>
            <a:ext cx="487363" cy="487363"/>
          </a:xfrm>
          <a:prstGeom prst="rect">
            <a:avLst/>
          </a:prstGeom>
        </p:spPr>
      </p:pic>
      <p:pic>
        <p:nvPicPr>
          <p:cNvPr id="6" name="Picture 5">
            <a:extLst>
              <a:ext uri="{FF2B5EF4-FFF2-40B4-BE49-F238E27FC236}">
                <a16:creationId xmlns:a16="http://schemas.microsoft.com/office/drawing/2014/main" id="{CBCBFE5D-466D-49B1-A41C-B7D60F548292}"/>
              </a:ext>
            </a:extLst>
          </p:cNvPr>
          <p:cNvPicPr>
            <a:picLocks noChangeAspect="1"/>
          </p:cNvPicPr>
          <p:nvPr/>
        </p:nvPicPr>
        <p:blipFill>
          <a:blip r:embed="rId5"/>
          <a:stretch>
            <a:fillRect/>
          </a:stretch>
        </p:blipFill>
        <p:spPr>
          <a:xfrm>
            <a:off x="899592" y="1896310"/>
            <a:ext cx="6965245" cy="1875927"/>
          </a:xfrm>
          <a:prstGeom prst="rect">
            <a:avLst/>
          </a:prstGeom>
        </p:spPr>
      </p:pic>
      <p:pic>
        <p:nvPicPr>
          <p:cNvPr id="9" name="Picture 8">
            <a:extLst>
              <a:ext uri="{FF2B5EF4-FFF2-40B4-BE49-F238E27FC236}">
                <a16:creationId xmlns:a16="http://schemas.microsoft.com/office/drawing/2014/main" id="{0C30AB29-9D0E-4D0C-AFAE-A60D3AB5F607}"/>
              </a:ext>
            </a:extLst>
          </p:cNvPr>
          <p:cNvPicPr>
            <a:picLocks noChangeAspect="1"/>
          </p:cNvPicPr>
          <p:nvPr/>
        </p:nvPicPr>
        <p:blipFill>
          <a:blip r:embed="rId6"/>
          <a:stretch>
            <a:fillRect/>
          </a:stretch>
        </p:blipFill>
        <p:spPr>
          <a:xfrm>
            <a:off x="3413501" y="1974970"/>
            <a:ext cx="1937425" cy="1689340"/>
          </a:xfrm>
          <a:prstGeom prst="rect">
            <a:avLst/>
          </a:prstGeom>
        </p:spPr>
      </p:pic>
      <p:pic>
        <p:nvPicPr>
          <p:cNvPr id="11" name="Picture 10">
            <a:extLst>
              <a:ext uri="{FF2B5EF4-FFF2-40B4-BE49-F238E27FC236}">
                <a16:creationId xmlns:a16="http://schemas.microsoft.com/office/drawing/2014/main" id="{59E497DB-8389-44C2-BCC1-D11CFC4CF307}"/>
              </a:ext>
            </a:extLst>
          </p:cNvPr>
          <p:cNvPicPr>
            <a:picLocks noChangeAspect="1"/>
          </p:cNvPicPr>
          <p:nvPr/>
        </p:nvPicPr>
        <p:blipFill>
          <a:blip r:embed="rId7"/>
          <a:stretch>
            <a:fillRect/>
          </a:stretch>
        </p:blipFill>
        <p:spPr>
          <a:xfrm>
            <a:off x="5709854" y="2195646"/>
            <a:ext cx="2029165" cy="1161346"/>
          </a:xfrm>
          <a:prstGeom prst="rect">
            <a:avLst/>
          </a:prstGeom>
        </p:spPr>
      </p:pic>
      <p:sp>
        <p:nvSpPr>
          <p:cNvPr id="12" name="TextBox 11">
            <a:extLst>
              <a:ext uri="{FF2B5EF4-FFF2-40B4-BE49-F238E27FC236}">
                <a16:creationId xmlns:a16="http://schemas.microsoft.com/office/drawing/2014/main" id="{C00B9DFB-AC0F-43B6-8803-4887860F5024}"/>
              </a:ext>
            </a:extLst>
          </p:cNvPr>
          <p:cNvSpPr txBox="1"/>
          <p:nvPr/>
        </p:nvSpPr>
        <p:spPr>
          <a:xfrm>
            <a:off x="1403647" y="4293096"/>
            <a:ext cx="6461189" cy="1631216"/>
          </a:xfrm>
          <a:prstGeom prst="rect">
            <a:avLst/>
          </a:prstGeom>
          <a:noFill/>
        </p:spPr>
        <p:txBody>
          <a:bodyPr wrap="square" rtlCol="0">
            <a:spAutoFit/>
          </a:bodyPr>
          <a:lstStyle/>
          <a:p>
            <a:pPr algn="ctr"/>
            <a:r>
              <a:rPr lang="en-GB" sz="2000" dirty="0">
                <a:latin typeface="Letter-join 36" panose="02000805000000020003" pitchFamily="50" charset="0"/>
              </a:rPr>
              <a:t>Today, we’re going to write the first paragraph of our adventure story opening. It will include the first 3 events from Monday’s storyboard. Remember to include the success criteria you have chosen.</a:t>
            </a:r>
          </a:p>
        </p:txBody>
      </p:sp>
    </p:spTree>
    <p:extLst>
      <p:ext uri="{BB962C8B-B14F-4D97-AF65-F5344CB8AC3E}">
        <p14:creationId xmlns:p14="http://schemas.microsoft.com/office/powerpoint/2010/main" val="37363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8</a:t>
            </a:r>
            <a:endParaRPr lang="en-GB" dirty="0">
              <a:solidFill>
                <a:schemeClr val="bg1"/>
              </a:solidFill>
              <a:latin typeface="Letter-join 36" panose="02000805000000020003" pitchFamily="50" charset="0"/>
            </a:endParaRPr>
          </a:p>
        </p:txBody>
      </p:sp>
      <p:sp>
        <p:nvSpPr>
          <p:cNvPr id="4" name="TextBox 3"/>
          <p:cNvSpPr txBox="1"/>
          <p:nvPr/>
        </p:nvSpPr>
        <p:spPr>
          <a:xfrm>
            <a:off x="1115616" y="1733981"/>
            <a:ext cx="6965245" cy="923330"/>
          </a:xfrm>
          <a:prstGeom prst="rect">
            <a:avLst/>
          </a:prstGeom>
          <a:noFill/>
        </p:spPr>
        <p:txBody>
          <a:bodyPr wrap="square" rtlCol="0">
            <a:spAutoFit/>
          </a:bodyPr>
          <a:lstStyle/>
          <a:p>
            <a:endParaRPr lang="en-GB" dirty="0">
              <a:latin typeface="Letter-join 36" panose="02000805000000020003" pitchFamily="50" charset="0"/>
            </a:endParaRPr>
          </a:p>
          <a:p>
            <a:endParaRPr lang="en-GB" dirty="0"/>
          </a:p>
          <a:p>
            <a:endParaRPr lang="en-GB" dirty="0"/>
          </a:p>
        </p:txBody>
      </p:sp>
      <p:sp>
        <p:nvSpPr>
          <p:cNvPr id="5" name="Rectangle 4"/>
          <p:cNvSpPr/>
          <p:nvPr/>
        </p:nvSpPr>
        <p:spPr>
          <a:xfrm>
            <a:off x="1702357" y="804265"/>
            <a:ext cx="5818131" cy="523220"/>
          </a:xfrm>
          <a:prstGeom prst="rect">
            <a:avLst/>
          </a:prstGeom>
        </p:spPr>
        <p:txBody>
          <a:bodyPr wrap="square">
            <a:spAutoFit/>
          </a:bodyPr>
          <a:lstStyle/>
          <a:p>
            <a:pPr algn="ctr"/>
            <a:r>
              <a:rPr lang="en-GB" sz="2800" b="1" dirty="0">
                <a:latin typeface="Letter-join 36" panose="02000805000000020003" pitchFamily="50" charset="0"/>
              </a:rPr>
              <a:t>First paragraph WAGOLL</a:t>
            </a:r>
            <a:endParaRPr lang="en-GB" sz="2800" dirty="0">
              <a:latin typeface="Letter-join 36" panose="02000805000000020003" pitchFamily="50" charset="0"/>
            </a:endParaRPr>
          </a:p>
        </p:txBody>
      </p:sp>
      <p:sp>
        <p:nvSpPr>
          <p:cNvPr id="8" name="TextBox 7"/>
          <p:cNvSpPr txBox="1"/>
          <p:nvPr/>
        </p:nvSpPr>
        <p:spPr>
          <a:xfrm>
            <a:off x="1128801" y="6237312"/>
            <a:ext cx="6965244"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You will find this on Day 8 of your pack</a:t>
            </a:r>
            <a:r>
              <a:rPr lang="en-GB" b="1" dirty="0">
                <a:solidFill>
                  <a:schemeClr val="bg1"/>
                </a:solidFill>
                <a:latin typeface="Letter-join Plus 36" panose="02000505000000020003" pitchFamily="50" charset="0"/>
              </a:rPr>
              <a:t>.</a:t>
            </a:r>
            <a:endParaRPr lang="en-GB" b="1" dirty="0">
              <a:solidFill>
                <a:schemeClr val="bg2"/>
              </a:solidFill>
              <a:latin typeface="Letter-join Plus 36" panose="02000505000000020003" pitchFamily="50" charset="0"/>
            </a:endParaRPr>
          </a:p>
        </p:txBody>
      </p:sp>
      <p:pic>
        <p:nvPicPr>
          <p:cNvPr id="10" name="Picture 9">
            <a:extLst>
              <a:ext uri="{FF2B5EF4-FFF2-40B4-BE49-F238E27FC236}">
                <a16:creationId xmlns:a16="http://schemas.microsoft.com/office/drawing/2014/main" id="{ED851711-3329-4FAE-96C2-5C0C4C5ED331}"/>
              </a:ext>
            </a:extLst>
          </p:cNvPr>
          <p:cNvPicPr>
            <a:picLocks noChangeAspect="1"/>
          </p:cNvPicPr>
          <p:nvPr/>
        </p:nvPicPr>
        <p:blipFill rotWithShape="1">
          <a:blip r:embed="rId4"/>
          <a:srcRect t="11778" b="6950"/>
          <a:stretch/>
        </p:blipFill>
        <p:spPr>
          <a:xfrm>
            <a:off x="2123728" y="1305707"/>
            <a:ext cx="5377447" cy="3818879"/>
          </a:xfrm>
          <a:prstGeom prst="rect">
            <a:avLst/>
          </a:prstGeom>
        </p:spPr>
      </p:pic>
      <p:pic>
        <p:nvPicPr>
          <p:cNvPr id="11" name="Recorded Sound">
            <a:hlinkClick r:id="" action="ppaction://media"/>
            <a:extLst>
              <a:ext uri="{FF2B5EF4-FFF2-40B4-BE49-F238E27FC236}">
                <a16:creationId xmlns:a16="http://schemas.microsoft.com/office/drawing/2014/main" id="{1EC9EB7E-F17D-435F-B99A-6224C2281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7230" y="3933056"/>
            <a:ext cx="487363" cy="487363"/>
          </a:xfrm>
          <a:prstGeom prst="rect">
            <a:avLst/>
          </a:prstGeom>
        </p:spPr>
      </p:pic>
      <p:sp>
        <p:nvSpPr>
          <p:cNvPr id="12" name="TextBox 11">
            <a:extLst>
              <a:ext uri="{FF2B5EF4-FFF2-40B4-BE49-F238E27FC236}">
                <a16:creationId xmlns:a16="http://schemas.microsoft.com/office/drawing/2014/main" id="{635828E3-294B-467F-BE0E-51D655ABA072}"/>
              </a:ext>
            </a:extLst>
          </p:cNvPr>
          <p:cNvSpPr txBox="1"/>
          <p:nvPr/>
        </p:nvSpPr>
        <p:spPr>
          <a:xfrm>
            <a:off x="1187624" y="5301208"/>
            <a:ext cx="6768752" cy="646331"/>
          </a:xfrm>
          <a:prstGeom prst="rect">
            <a:avLst/>
          </a:prstGeom>
          <a:noFill/>
        </p:spPr>
        <p:txBody>
          <a:bodyPr wrap="square" rtlCol="0">
            <a:spAutoFit/>
          </a:bodyPr>
          <a:lstStyle/>
          <a:p>
            <a:pPr algn="ctr"/>
            <a:r>
              <a:rPr lang="en-GB" dirty="0">
                <a:latin typeface="Letter-join 36" panose="02000805000000020003" pitchFamily="50" charset="0"/>
              </a:rPr>
              <a:t>Remember to use the WAGOLL for ideas. You can magpie phrases from it to use in your own paragraph.</a:t>
            </a:r>
          </a:p>
        </p:txBody>
      </p:sp>
    </p:spTree>
    <p:extLst>
      <p:ext uri="{BB962C8B-B14F-4D97-AF65-F5344CB8AC3E}">
        <p14:creationId xmlns:p14="http://schemas.microsoft.com/office/powerpoint/2010/main" val="41611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1196752"/>
            <a:ext cx="6912768" cy="5170646"/>
          </a:xfrm>
          <a:prstGeom prst="rect">
            <a:avLst/>
          </a:prstGeom>
          <a:noFill/>
        </p:spPr>
        <p:txBody>
          <a:bodyPr wrap="square" rtlCol="0">
            <a:spAutoFit/>
          </a:bodyPr>
          <a:lstStyle/>
          <a:p>
            <a:pPr algn="ctr"/>
            <a:r>
              <a:rPr lang="en-GB" sz="2400" b="1" dirty="0">
                <a:latin typeface="Letter-join 36" panose="02000805000000020003" pitchFamily="50" charset="0"/>
              </a:rPr>
              <a:t>The prefixes we need for this fortnight’s spelling rule are </a:t>
            </a:r>
            <a:r>
              <a:rPr lang="en-GB" sz="2400" b="1" dirty="0">
                <a:solidFill>
                  <a:srgbClr val="FF0000"/>
                </a:solidFill>
                <a:latin typeface="Letter-join 36" panose="02000805000000020003" pitchFamily="50" charset="0"/>
              </a:rPr>
              <a:t>mis</a:t>
            </a:r>
            <a:r>
              <a:rPr lang="en-GB" sz="2400" b="1" dirty="0">
                <a:latin typeface="Letter-join 36" panose="02000805000000020003" pitchFamily="50" charset="0"/>
              </a:rPr>
              <a:t>, </a:t>
            </a:r>
            <a:r>
              <a:rPr lang="en-GB" sz="2400" b="1" dirty="0">
                <a:solidFill>
                  <a:srgbClr val="00B0F0"/>
                </a:solidFill>
                <a:latin typeface="Letter-join 36" panose="02000805000000020003" pitchFamily="50" charset="0"/>
              </a:rPr>
              <a:t>sub</a:t>
            </a:r>
            <a:r>
              <a:rPr lang="en-GB" sz="2400" b="1" dirty="0">
                <a:latin typeface="Letter-join 36" panose="02000805000000020003" pitchFamily="50" charset="0"/>
              </a:rPr>
              <a:t>, and </a:t>
            </a:r>
            <a:r>
              <a:rPr lang="en-GB" sz="2400" b="1" dirty="0">
                <a:solidFill>
                  <a:srgbClr val="00B050"/>
                </a:solidFill>
                <a:latin typeface="Letter-join 36" panose="02000805000000020003" pitchFamily="50" charset="0"/>
              </a:rPr>
              <a:t>re</a:t>
            </a:r>
            <a:r>
              <a:rPr lang="en-GB" sz="2400" b="1" dirty="0">
                <a:latin typeface="Letter-join 36" panose="02000805000000020003" pitchFamily="50" charset="0"/>
              </a:rPr>
              <a:t>.</a:t>
            </a:r>
          </a:p>
          <a:p>
            <a:pPr algn="ctr"/>
            <a:endParaRPr lang="en-GB" sz="2400" b="1" dirty="0">
              <a:latin typeface="Letter-join 36" panose="02000805000000020003" pitchFamily="50" charset="0"/>
            </a:endParaRPr>
          </a:p>
          <a:p>
            <a:pPr algn="ctr"/>
            <a:r>
              <a:rPr lang="en-GB" sz="2400" b="1" dirty="0">
                <a:latin typeface="Letter-join 36" panose="02000805000000020003" pitchFamily="50" charset="0"/>
              </a:rPr>
              <a:t>Remember that prefixes are added to the beginning of root words to make a new word.  </a:t>
            </a:r>
          </a:p>
          <a:p>
            <a:pPr algn="ctr"/>
            <a:r>
              <a:rPr lang="en-GB" sz="2400" b="1" dirty="0">
                <a:latin typeface="Letter-join 36" panose="02000805000000020003" pitchFamily="50" charset="0"/>
              </a:rPr>
              <a:t>For example:</a:t>
            </a:r>
          </a:p>
          <a:p>
            <a:pPr algn="ctr"/>
            <a:endParaRPr lang="en-GB" sz="2400" b="1" dirty="0">
              <a:latin typeface="Letter-join 36" panose="02000805000000020003" pitchFamily="50" charset="0"/>
            </a:endParaRPr>
          </a:p>
          <a:p>
            <a:pPr algn="ctr"/>
            <a:r>
              <a:rPr lang="en-GB" sz="2400" b="1" dirty="0">
                <a:solidFill>
                  <a:srgbClr val="FF0000"/>
                </a:solidFill>
                <a:latin typeface="Letter-join 36" panose="02000805000000020003" pitchFamily="50" charset="0"/>
              </a:rPr>
              <a:t>mis</a:t>
            </a:r>
            <a:r>
              <a:rPr lang="en-GB" sz="2400" b="1" dirty="0">
                <a:latin typeface="Letter-join 36" panose="02000805000000020003" pitchFamily="50" charset="0"/>
              </a:rPr>
              <a:t> + </a:t>
            </a:r>
            <a:r>
              <a:rPr lang="en-GB" sz="2400" b="1" dirty="0">
                <a:solidFill>
                  <a:srgbClr val="7030A0"/>
                </a:solidFill>
                <a:latin typeface="Letter-join 36" panose="02000805000000020003" pitchFamily="50" charset="0"/>
              </a:rPr>
              <a:t>spell</a:t>
            </a:r>
            <a:r>
              <a:rPr lang="en-GB" sz="2400" b="1" dirty="0">
                <a:latin typeface="Letter-join 36" panose="02000805000000020003" pitchFamily="50" charset="0"/>
              </a:rPr>
              <a:t> = misspell</a:t>
            </a:r>
          </a:p>
          <a:p>
            <a:pPr algn="ctr"/>
            <a:endParaRPr lang="en-GB" sz="3000" b="1" dirty="0">
              <a:latin typeface="Letter-join Plus 36" panose="02000505000000020003" pitchFamily="50" charset="0"/>
            </a:endParaRPr>
          </a:p>
          <a:p>
            <a:pPr algn="ctr"/>
            <a:r>
              <a:rPr lang="en-GB" sz="3000" b="1" dirty="0">
                <a:latin typeface="Letter-join Plus 36" panose="02000505000000020003" pitchFamily="50" charset="0"/>
              </a:rPr>
              <a:t> </a:t>
            </a:r>
          </a:p>
          <a:p>
            <a:pPr algn="ctr"/>
            <a:endParaRPr lang="en-GB" sz="3000" b="1" dirty="0">
              <a:latin typeface="Letter-join Plus 36" panose="02000505000000020003" pitchFamily="50" charset="0"/>
            </a:endParaRPr>
          </a:p>
        </p:txBody>
      </p:sp>
      <p:pic>
        <p:nvPicPr>
          <p:cNvPr id="2" name="Picture 1"/>
          <p:cNvPicPr>
            <a:picLocks noChangeAspect="1"/>
          </p:cNvPicPr>
          <p:nvPr/>
        </p:nvPicPr>
        <p:blipFill>
          <a:blip r:embed="rId3"/>
          <a:stretch>
            <a:fillRect/>
          </a:stretch>
        </p:blipFill>
        <p:spPr>
          <a:xfrm>
            <a:off x="1979712" y="4941168"/>
            <a:ext cx="3952875" cy="581025"/>
          </a:xfrm>
          <a:prstGeom prst="rect">
            <a:avLst/>
          </a:prstGeom>
        </p:spPr>
      </p:pic>
      <p:sp>
        <p:nvSpPr>
          <p:cNvPr id="5" name="TextBox 4"/>
          <p:cNvSpPr txBox="1"/>
          <p:nvPr/>
        </p:nvSpPr>
        <p:spPr>
          <a:xfrm>
            <a:off x="827584"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spTree>
    <p:extLst>
      <p:ext uri="{BB962C8B-B14F-4D97-AF65-F5344CB8AC3E}">
        <p14:creationId xmlns:p14="http://schemas.microsoft.com/office/powerpoint/2010/main" val="1465338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8</a:t>
            </a:r>
            <a:endParaRPr lang="en-GB" dirty="0">
              <a:solidFill>
                <a:schemeClr val="bg1"/>
              </a:solidFill>
              <a:latin typeface="Letter-join 36" panose="02000805000000020003" pitchFamily="50" charset="0"/>
            </a:endParaRPr>
          </a:p>
        </p:txBody>
      </p:sp>
      <p:sp>
        <p:nvSpPr>
          <p:cNvPr id="4" name="TextBox 3"/>
          <p:cNvSpPr txBox="1"/>
          <p:nvPr/>
        </p:nvSpPr>
        <p:spPr>
          <a:xfrm>
            <a:off x="1115616" y="1733981"/>
            <a:ext cx="6965245" cy="923330"/>
          </a:xfrm>
          <a:prstGeom prst="rect">
            <a:avLst/>
          </a:prstGeom>
          <a:noFill/>
        </p:spPr>
        <p:txBody>
          <a:bodyPr wrap="square" rtlCol="0">
            <a:spAutoFit/>
          </a:bodyPr>
          <a:lstStyle/>
          <a:p>
            <a:endParaRPr lang="en-GB" dirty="0">
              <a:latin typeface="Letter-join 36" panose="02000805000000020003" pitchFamily="50" charset="0"/>
            </a:endParaRPr>
          </a:p>
          <a:p>
            <a:endParaRPr lang="en-GB" dirty="0"/>
          </a:p>
          <a:p>
            <a:endParaRPr lang="en-GB" dirty="0"/>
          </a:p>
        </p:txBody>
      </p:sp>
      <p:sp>
        <p:nvSpPr>
          <p:cNvPr id="5" name="Rectangle 4"/>
          <p:cNvSpPr/>
          <p:nvPr/>
        </p:nvSpPr>
        <p:spPr>
          <a:xfrm>
            <a:off x="1702357" y="828653"/>
            <a:ext cx="5739285" cy="523220"/>
          </a:xfrm>
          <a:prstGeom prst="rect">
            <a:avLst/>
          </a:prstGeom>
        </p:spPr>
        <p:txBody>
          <a:bodyPr wrap="square">
            <a:spAutoFit/>
          </a:bodyPr>
          <a:lstStyle/>
          <a:p>
            <a:pPr algn="ctr"/>
            <a:r>
              <a:rPr lang="en-GB" sz="2800" b="1" dirty="0">
                <a:latin typeface="Letter-join 36" panose="02000805000000020003" pitchFamily="50" charset="0"/>
              </a:rPr>
              <a:t>Now it’s time to get writing!</a:t>
            </a:r>
            <a:endParaRPr lang="en-GB" sz="2800" dirty="0">
              <a:latin typeface="Letter-join 36" panose="02000805000000020003" pitchFamily="50" charset="0"/>
            </a:endParaRPr>
          </a:p>
        </p:txBody>
      </p:sp>
      <p:sp>
        <p:nvSpPr>
          <p:cNvPr id="8" name="TextBox 7"/>
          <p:cNvSpPr txBox="1"/>
          <p:nvPr/>
        </p:nvSpPr>
        <p:spPr>
          <a:xfrm>
            <a:off x="1128801" y="6237312"/>
            <a:ext cx="6965244"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Use the lined paper from your pack</a:t>
            </a:r>
            <a:r>
              <a:rPr lang="en-GB" b="1" dirty="0">
                <a:solidFill>
                  <a:schemeClr val="bg1"/>
                </a:solidFill>
                <a:latin typeface="Letter-join Plus 36" panose="02000505000000020003" pitchFamily="50" charset="0"/>
              </a:rPr>
              <a:t>.</a:t>
            </a:r>
            <a:endParaRPr lang="en-GB" b="1" dirty="0">
              <a:solidFill>
                <a:schemeClr val="bg2"/>
              </a:solidFill>
              <a:latin typeface="Letter-join Plus 36" panose="02000505000000020003" pitchFamily="50" charset="0"/>
            </a:endParaRPr>
          </a:p>
        </p:txBody>
      </p:sp>
      <p:sp>
        <p:nvSpPr>
          <p:cNvPr id="12" name="TextBox 11">
            <a:extLst>
              <a:ext uri="{FF2B5EF4-FFF2-40B4-BE49-F238E27FC236}">
                <a16:creationId xmlns:a16="http://schemas.microsoft.com/office/drawing/2014/main" id="{635828E3-294B-467F-BE0E-51D655ABA072}"/>
              </a:ext>
            </a:extLst>
          </p:cNvPr>
          <p:cNvSpPr txBox="1"/>
          <p:nvPr/>
        </p:nvSpPr>
        <p:spPr>
          <a:xfrm>
            <a:off x="3851920" y="3789884"/>
            <a:ext cx="6768752" cy="646331"/>
          </a:xfrm>
          <a:prstGeom prst="rect">
            <a:avLst/>
          </a:prstGeom>
          <a:noFill/>
        </p:spPr>
        <p:txBody>
          <a:bodyPr wrap="square" rtlCol="0">
            <a:spAutoFit/>
          </a:bodyPr>
          <a:lstStyle/>
          <a:p>
            <a:pPr algn="ctr"/>
            <a:endParaRPr lang="en-GB" dirty="0">
              <a:latin typeface="Letter-join 36" panose="02000805000000020003" pitchFamily="50" charset="0"/>
            </a:endParaRPr>
          </a:p>
          <a:p>
            <a:pPr algn="ctr"/>
            <a:endParaRPr lang="en-GB" dirty="0">
              <a:latin typeface="Letter-join 36" panose="02000805000000020003" pitchFamily="50" charset="0"/>
            </a:endParaRPr>
          </a:p>
        </p:txBody>
      </p:sp>
      <p:sp>
        <p:nvSpPr>
          <p:cNvPr id="13" name="TextBox 12">
            <a:extLst>
              <a:ext uri="{FF2B5EF4-FFF2-40B4-BE49-F238E27FC236}">
                <a16:creationId xmlns:a16="http://schemas.microsoft.com/office/drawing/2014/main" id="{9FE85A17-E0CD-4058-BB5A-3FBED1CBEA5C}"/>
              </a:ext>
            </a:extLst>
          </p:cNvPr>
          <p:cNvSpPr txBox="1"/>
          <p:nvPr/>
        </p:nvSpPr>
        <p:spPr>
          <a:xfrm>
            <a:off x="1285870" y="1608192"/>
            <a:ext cx="6624736" cy="4401205"/>
          </a:xfrm>
          <a:prstGeom prst="rect">
            <a:avLst/>
          </a:prstGeom>
          <a:noFill/>
        </p:spPr>
        <p:txBody>
          <a:bodyPr wrap="square">
            <a:spAutoFit/>
          </a:bodyPr>
          <a:lstStyle/>
          <a:p>
            <a:pPr algn="ctr"/>
            <a:r>
              <a:rPr lang="en-GB" sz="2000" dirty="0">
                <a:latin typeface="Letter-join 36" panose="02000805000000020003" pitchFamily="50" charset="0"/>
              </a:rPr>
              <a:t>Have to hand your storyboard, your expanded noun phrases, your character description, your setting descriptions, your fronted adverbial work and the WAGOLL. You can use all of these things to help you. </a:t>
            </a:r>
          </a:p>
          <a:p>
            <a:pPr algn="ctr"/>
            <a:endParaRPr lang="en-GB" sz="2000" dirty="0">
              <a:latin typeface="Letter-join 36" panose="02000805000000020003" pitchFamily="50" charset="0"/>
            </a:endParaRP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After each sentence, stop and check that it makes sense, that you have used the correct punctuation and spellings. </a:t>
            </a: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Remember that I only want to see one paragraph and it needs to include the first 3 events.</a:t>
            </a:r>
          </a:p>
        </p:txBody>
      </p:sp>
      <p:pic>
        <p:nvPicPr>
          <p:cNvPr id="3" name="Recorded Sound">
            <a:hlinkClick r:id="" action="ppaction://media"/>
            <a:extLst>
              <a:ext uri="{FF2B5EF4-FFF2-40B4-BE49-F238E27FC236}">
                <a16:creationId xmlns:a16="http://schemas.microsoft.com/office/drawing/2014/main" id="{6C94CA37-AA64-4DA6-B103-A3092E53C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06682" y="3429000"/>
            <a:ext cx="487363" cy="487363"/>
          </a:xfrm>
          <a:prstGeom prst="rect">
            <a:avLst/>
          </a:prstGeom>
        </p:spPr>
      </p:pic>
    </p:spTree>
    <p:extLst>
      <p:ext uri="{BB962C8B-B14F-4D97-AF65-F5344CB8AC3E}">
        <p14:creationId xmlns:p14="http://schemas.microsoft.com/office/powerpoint/2010/main" val="39488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9</a:t>
            </a:r>
            <a:endParaRPr lang="en-GB" dirty="0">
              <a:solidFill>
                <a:schemeClr val="bg1"/>
              </a:solidFill>
              <a:latin typeface="Letter-join 36" panose="02000805000000020003" pitchFamily="50" charset="0"/>
            </a:endParaRPr>
          </a:p>
        </p:txBody>
      </p:sp>
      <p:sp>
        <p:nvSpPr>
          <p:cNvPr id="4" name="TextBox 3"/>
          <p:cNvSpPr txBox="1"/>
          <p:nvPr/>
        </p:nvSpPr>
        <p:spPr>
          <a:xfrm>
            <a:off x="1115616" y="1733981"/>
            <a:ext cx="6965245" cy="923330"/>
          </a:xfrm>
          <a:prstGeom prst="rect">
            <a:avLst/>
          </a:prstGeom>
          <a:noFill/>
        </p:spPr>
        <p:txBody>
          <a:bodyPr wrap="square" rtlCol="0">
            <a:spAutoFit/>
          </a:bodyPr>
          <a:lstStyle/>
          <a:p>
            <a:endParaRPr lang="en-GB" dirty="0">
              <a:latin typeface="Letter-join 36" panose="02000805000000020003" pitchFamily="50" charset="0"/>
            </a:endParaRPr>
          </a:p>
          <a:p>
            <a:endParaRPr lang="en-GB" dirty="0"/>
          </a:p>
          <a:p>
            <a:endParaRPr lang="en-GB" dirty="0"/>
          </a:p>
        </p:txBody>
      </p:sp>
      <p:sp>
        <p:nvSpPr>
          <p:cNvPr id="5" name="Rectangle 4"/>
          <p:cNvSpPr/>
          <p:nvPr/>
        </p:nvSpPr>
        <p:spPr>
          <a:xfrm>
            <a:off x="1494418" y="600062"/>
            <a:ext cx="6279646" cy="1384995"/>
          </a:xfrm>
          <a:prstGeom prst="rect">
            <a:avLst/>
          </a:prstGeom>
        </p:spPr>
        <p:txBody>
          <a:bodyPr wrap="square">
            <a:spAutoFit/>
          </a:bodyPr>
          <a:lstStyle/>
          <a:p>
            <a:pPr algn="ctr"/>
            <a:r>
              <a:rPr lang="en-GB" sz="2800" b="1" u="sng" dirty="0">
                <a:latin typeface="Letter-join 36" panose="02000805000000020003" pitchFamily="50" charset="0"/>
              </a:rPr>
              <a:t>Thursday 25</a:t>
            </a:r>
            <a:r>
              <a:rPr lang="en-GB" sz="2800" b="1" u="sng" baseline="30000" dirty="0">
                <a:latin typeface="Letter-join 36" panose="02000805000000020003" pitchFamily="50" charset="0"/>
              </a:rPr>
              <a:t>th</a:t>
            </a:r>
            <a:r>
              <a:rPr lang="en-GB" sz="2800" b="1" u="sng" dirty="0">
                <a:latin typeface="Letter-join 36" panose="02000805000000020003" pitchFamily="50" charset="0"/>
              </a:rPr>
              <a:t> February</a:t>
            </a:r>
          </a:p>
          <a:p>
            <a:pPr algn="ctr"/>
            <a:endParaRPr lang="en-GB" sz="2800" u="sng" dirty="0">
              <a:latin typeface="Letter-join 36" panose="02000805000000020003" pitchFamily="50" charset="0"/>
            </a:endParaRPr>
          </a:p>
          <a:p>
            <a:pPr algn="ctr"/>
            <a:r>
              <a:rPr lang="en-GB" sz="2800" b="1" dirty="0">
                <a:latin typeface="Letter-join 36" panose="02000805000000020003" pitchFamily="50" charset="0"/>
              </a:rPr>
              <a:t>Writing the Second Paragraph</a:t>
            </a:r>
            <a:endParaRPr lang="en-GB" sz="2800" dirty="0">
              <a:latin typeface="Letter-join 36" panose="02000805000000020003" pitchFamily="50" charset="0"/>
            </a:endParaRPr>
          </a:p>
        </p:txBody>
      </p:sp>
      <p:sp>
        <p:nvSpPr>
          <p:cNvPr id="8" name="TextBox 7"/>
          <p:cNvSpPr txBox="1"/>
          <p:nvPr/>
        </p:nvSpPr>
        <p:spPr>
          <a:xfrm>
            <a:off x="899592" y="6237312"/>
            <a:ext cx="7416824" cy="338554"/>
          </a:xfrm>
          <a:prstGeom prst="rect">
            <a:avLst/>
          </a:prstGeom>
          <a:solidFill>
            <a:schemeClr val="tx2"/>
          </a:solidFill>
        </p:spPr>
        <p:txBody>
          <a:bodyPr wrap="square" rtlCol="0">
            <a:spAutoFit/>
          </a:bodyPr>
          <a:lstStyle/>
          <a:p>
            <a:pPr algn="ctr"/>
            <a:r>
              <a:rPr lang="en-GB" sz="1600" b="1" dirty="0">
                <a:solidFill>
                  <a:schemeClr val="bg1"/>
                </a:solidFill>
                <a:latin typeface="Letter-join 36" panose="02000805000000020003" pitchFamily="50" charset="0"/>
              </a:rPr>
              <a:t>Look back to your Day 6 storyboard to see your final 3 events</a:t>
            </a:r>
            <a:r>
              <a:rPr lang="en-GB" sz="1600" b="1" dirty="0">
                <a:solidFill>
                  <a:schemeClr val="bg1"/>
                </a:solidFill>
                <a:latin typeface="Letter-join Plus 36" panose="02000505000000020003" pitchFamily="50" charset="0"/>
              </a:rPr>
              <a:t>.</a:t>
            </a:r>
          </a:p>
        </p:txBody>
      </p:sp>
      <p:pic>
        <p:nvPicPr>
          <p:cNvPr id="6" name="Picture 5">
            <a:extLst>
              <a:ext uri="{FF2B5EF4-FFF2-40B4-BE49-F238E27FC236}">
                <a16:creationId xmlns:a16="http://schemas.microsoft.com/office/drawing/2014/main" id="{CBCBFE5D-466D-49B1-A41C-B7D60F548292}"/>
              </a:ext>
            </a:extLst>
          </p:cNvPr>
          <p:cNvPicPr>
            <a:picLocks noChangeAspect="1"/>
          </p:cNvPicPr>
          <p:nvPr/>
        </p:nvPicPr>
        <p:blipFill>
          <a:blip r:embed="rId4"/>
          <a:stretch>
            <a:fillRect/>
          </a:stretch>
        </p:blipFill>
        <p:spPr>
          <a:xfrm>
            <a:off x="938055" y="2347494"/>
            <a:ext cx="6965245" cy="1875927"/>
          </a:xfrm>
          <a:prstGeom prst="rect">
            <a:avLst/>
          </a:prstGeom>
        </p:spPr>
      </p:pic>
      <p:sp>
        <p:nvSpPr>
          <p:cNvPr id="12" name="TextBox 11">
            <a:extLst>
              <a:ext uri="{FF2B5EF4-FFF2-40B4-BE49-F238E27FC236}">
                <a16:creationId xmlns:a16="http://schemas.microsoft.com/office/drawing/2014/main" id="{C00B9DFB-AC0F-43B6-8803-4887860F5024}"/>
              </a:ext>
            </a:extLst>
          </p:cNvPr>
          <p:cNvSpPr txBox="1"/>
          <p:nvPr/>
        </p:nvSpPr>
        <p:spPr>
          <a:xfrm>
            <a:off x="1403647" y="4293096"/>
            <a:ext cx="6461189" cy="1631216"/>
          </a:xfrm>
          <a:prstGeom prst="rect">
            <a:avLst/>
          </a:prstGeom>
          <a:noFill/>
        </p:spPr>
        <p:txBody>
          <a:bodyPr wrap="square" rtlCol="0">
            <a:spAutoFit/>
          </a:bodyPr>
          <a:lstStyle/>
          <a:p>
            <a:pPr algn="ctr"/>
            <a:r>
              <a:rPr lang="en-GB" sz="2000" dirty="0">
                <a:latin typeface="Letter-join 36" panose="02000805000000020003" pitchFamily="50" charset="0"/>
              </a:rPr>
              <a:t>Today, we’re going to write the second paragraph of our adventure story opening. It will include the final 3 events from Monday’s storyboard. Remember to include the success criteria you have chosen.</a:t>
            </a:r>
          </a:p>
        </p:txBody>
      </p:sp>
      <p:pic>
        <p:nvPicPr>
          <p:cNvPr id="3" name="Recorded Sound">
            <a:hlinkClick r:id="" action="ppaction://media"/>
            <a:extLst>
              <a:ext uri="{FF2B5EF4-FFF2-40B4-BE49-F238E27FC236}">
                <a16:creationId xmlns:a16="http://schemas.microsoft.com/office/drawing/2014/main" id="{E70450B3-97C8-4801-BC3F-963595F30A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2724" y="4761093"/>
            <a:ext cx="487363" cy="487363"/>
          </a:xfrm>
          <a:prstGeom prst="rect">
            <a:avLst/>
          </a:prstGeom>
        </p:spPr>
      </p:pic>
      <p:pic>
        <p:nvPicPr>
          <p:cNvPr id="10" name="Picture 9">
            <a:extLst>
              <a:ext uri="{FF2B5EF4-FFF2-40B4-BE49-F238E27FC236}">
                <a16:creationId xmlns:a16="http://schemas.microsoft.com/office/drawing/2014/main" id="{0894ED74-BC4E-478E-B935-D79ECB18F421}"/>
              </a:ext>
            </a:extLst>
          </p:cNvPr>
          <p:cNvPicPr>
            <a:picLocks noChangeAspect="1"/>
          </p:cNvPicPr>
          <p:nvPr/>
        </p:nvPicPr>
        <p:blipFill>
          <a:blip r:embed="rId6"/>
          <a:stretch>
            <a:fillRect/>
          </a:stretch>
        </p:blipFill>
        <p:spPr>
          <a:xfrm>
            <a:off x="1083094" y="2422759"/>
            <a:ext cx="2099259" cy="1742017"/>
          </a:xfrm>
          <a:prstGeom prst="rect">
            <a:avLst/>
          </a:prstGeom>
        </p:spPr>
      </p:pic>
      <p:pic>
        <p:nvPicPr>
          <p:cNvPr id="14" name="Picture 13">
            <a:extLst>
              <a:ext uri="{FF2B5EF4-FFF2-40B4-BE49-F238E27FC236}">
                <a16:creationId xmlns:a16="http://schemas.microsoft.com/office/drawing/2014/main" id="{40A648B7-DE8A-4ED5-883E-9555D0ADFC2C}"/>
              </a:ext>
            </a:extLst>
          </p:cNvPr>
          <p:cNvPicPr>
            <a:picLocks noChangeAspect="1"/>
          </p:cNvPicPr>
          <p:nvPr/>
        </p:nvPicPr>
        <p:blipFill>
          <a:blip r:embed="rId7"/>
          <a:stretch>
            <a:fillRect/>
          </a:stretch>
        </p:blipFill>
        <p:spPr>
          <a:xfrm>
            <a:off x="3528074" y="2347494"/>
            <a:ext cx="1773398" cy="1757808"/>
          </a:xfrm>
          <a:prstGeom prst="rect">
            <a:avLst/>
          </a:prstGeom>
        </p:spPr>
      </p:pic>
      <p:pic>
        <p:nvPicPr>
          <p:cNvPr id="17" name="Picture 16">
            <a:extLst>
              <a:ext uri="{FF2B5EF4-FFF2-40B4-BE49-F238E27FC236}">
                <a16:creationId xmlns:a16="http://schemas.microsoft.com/office/drawing/2014/main" id="{3288914F-17F1-4741-9949-96AE61DEE3EA}"/>
              </a:ext>
            </a:extLst>
          </p:cNvPr>
          <p:cNvPicPr>
            <a:picLocks noChangeAspect="1"/>
          </p:cNvPicPr>
          <p:nvPr/>
        </p:nvPicPr>
        <p:blipFill rotWithShape="1">
          <a:blip r:embed="rId8"/>
          <a:srcRect l="10111"/>
          <a:stretch/>
        </p:blipFill>
        <p:spPr>
          <a:xfrm>
            <a:off x="5779193" y="2559660"/>
            <a:ext cx="2085643" cy="1422328"/>
          </a:xfrm>
          <a:prstGeom prst="rect">
            <a:avLst/>
          </a:prstGeom>
        </p:spPr>
      </p:pic>
    </p:spTree>
    <p:extLst>
      <p:ext uri="{BB962C8B-B14F-4D97-AF65-F5344CB8AC3E}">
        <p14:creationId xmlns:p14="http://schemas.microsoft.com/office/powerpoint/2010/main" val="379329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9</a:t>
            </a:r>
            <a:endParaRPr lang="en-GB" dirty="0">
              <a:solidFill>
                <a:schemeClr val="bg1"/>
              </a:solidFill>
              <a:latin typeface="Letter-join 36" panose="02000805000000020003" pitchFamily="50" charset="0"/>
            </a:endParaRPr>
          </a:p>
        </p:txBody>
      </p:sp>
      <p:sp>
        <p:nvSpPr>
          <p:cNvPr id="4" name="TextBox 3"/>
          <p:cNvSpPr txBox="1"/>
          <p:nvPr/>
        </p:nvSpPr>
        <p:spPr>
          <a:xfrm>
            <a:off x="1115616" y="1733981"/>
            <a:ext cx="6965245" cy="923330"/>
          </a:xfrm>
          <a:prstGeom prst="rect">
            <a:avLst/>
          </a:prstGeom>
          <a:noFill/>
        </p:spPr>
        <p:txBody>
          <a:bodyPr wrap="square" rtlCol="0">
            <a:spAutoFit/>
          </a:bodyPr>
          <a:lstStyle/>
          <a:p>
            <a:endParaRPr lang="en-GB" dirty="0">
              <a:latin typeface="Letter-join 36" panose="02000805000000020003" pitchFamily="50" charset="0"/>
            </a:endParaRPr>
          </a:p>
          <a:p>
            <a:endParaRPr lang="en-GB" dirty="0"/>
          </a:p>
          <a:p>
            <a:endParaRPr lang="en-GB" dirty="0"/>
          </a:p>
        </p:txBody>
      </p:sp>
      <p:sp>
        <p:nvSpPr>
          <p:cNvPr id="5" name="Rectangle 4"/>
          <p:cNvSpPr/>
          <p:nvPr/>
        </p:nvSpPr>
        <p:spPr>
          <a:xfrm>
            <a:off x="1547664" y="807275"/>
            <a:ext cx="6048671" cy="523220"/>
          </a:xfrm>
          <a:prstGeom prst="rect">
            <a:avLst/>
          </a:prstGeom>
        </p:spPr>
        <p:txBody>
          <a:bodyPr wrap="square">
            <a:spAutoFit/>
          </a:bodyPr>
          <a:lstStyle/>
          <a:p>
            <a:pPr algn="ctr"/>
            <a:r>
              <a:rPr lang="en-GB" sz="2800" b="1" dirty="0">
                <a:latin typeface="Letter-join 36" panose="02000805000000020003" pitchFamily="50" charset="0"/>
              </a:rPr>
              <a:t>Second Paragraph WAGOLL</a:t>
            </a:r>
            <a:endParaRPr lang="en-GB" sz="2800" dirty="0">
              <a:latin typeface="Letter-join 36" panose="02000805000000020003" pitchFamily="50" charset="0"/>
            </a:endParaRPr>
          </a:p>
        </p:txBody>
      </p:sp>
      <p:sp>
        <p:nvSpPr>
          <p:cNvPr id="8" name="TextBox 7"/>
          <p:cNvSpPr txBox="1"/>
          <p:nvPr/>
        </p:nvSpPr>
        <p:spPr>
          <a:xfrm>
            <a:off x="1128801" y="6237312"/>
            <a:ext cx="6965244"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You will find this on Day 9 of your pack</a:t>
            </a:r>
            <a:r>
              <a:rPr lang="en-GB" b="1" dirty="0">
                <a:solidFill>
                  <a:schemeClr val="bg1"/>
                </a:solidFill>
                <a:latin typeface="Letter-join Plus 36" panose="02000505000000020003" pitchFamily="50" charset="0"/>
              </a:rPr>
              <a:t>.</a:t>
            </a:r>
            <a:endParaRPr lang="en-GB" b="1" dirty="0">
              <a:solidFill>
                <a:schemeClr val="bg2"/>
              </a:solidFill>
              <a:latin typeface="Letter-join Plus 36" panose="02000505000000020003" pitchFamily="50" charset="0"/>
            </a:endParaRPr>
          </a:p>
        </p:txBody>
      </p:sp>
      <p:sp>
        <p:nvSpPr>
          <p:cNvPr id="12" name="TextBox 11">
            <a:extLst>
              <a:ext uri="{FF2B5EF4-FFF2-40B4-BE49-F238E27FC236}">
                <a16:creationId xmlns:a16="http://schemas.microsoft.com/office/drawing/2014/main" id="{635828E3-294B-467F-BE0E-51D655ABA072}"/>
              </a:ext>
            </a:extLst>
          </p:cNvPr>
          <p:cNvSpPr txBox="1"/>
          <p:nvPr/>
        </p:nvSpPr>
        <p:spPr>
          <a:xfrm>
            <a:off x="1187623" y="5438255"/>
            <a:ext cx="6768752" cy="646331"/>
          </a:xfrm>
          <a:prstGeom prst="rect">
            <a:avLst/>
          </a:prstGeom>
          <a:noFill/>
        </p:spPr>
        <p:txBody>
          <a:bodyPr wrap="square" rtlCol="0">
            <a:spAutoFit/>
          </a:bodyPr>
          <a:lstStyle/>
          <a:p>
            <a:pPr algn="ctr"/>
            <a:r>
              <a:rPr lang="en-GB" dirty="0">
                <a:latin typeface="Letter-join 36" panose="02000805000000020003" pitchFamily="50" charset="0"/>
              </a:rPr>
              <a:t>Remember to use the WAGOLL for ideas. You can magpie phrases from it to use in your own paragraph.</a:t>
            </a:r>
          </a:p>
        </p:txBody>
      </p:sp>
      <p:pic>
        <p:nvPicPr>
          <p:cNvPr id="3" name="Picture 2">
            <a:extLst>
              <a:ext uri="{FF2B5EF4-FFF2-40B4-BE49-F238E27FC236}">
                <a16:creationId xmlns:a16="http://schemas.microsoft.com/office/drawing/2014/main" id="{37C8261F-8011-4096-AA2F-6BA2D1582065}"/>
              </a:ext>
            </a:extLst>
          </p:cNvPr>
          <p:cNvPicPr>
            <a:picLocks noChangeAspect="1"/>
          </p:cNvPicPr>
          <p:nvPr/>
        </p:nvPicPr>
        <p:blipFill>
          <a:blip r:embed="rId5"/>
          <a:stretch>
            <a:fillRect/>
          </a:stretch>
        </p:blipFill>
        <p:spPr>
          <a:xfrm>
            <a:off x="1763688" y="1327047"/>
            <a:ext cx="5906046" cy="4037309"/>
          </a:xfrm>
          <a:prstGeom prst="rect">
            <a:avLst/>
          </a:prstGeom>
        </p:spPr>
      </p:pic>
      <p:pic>
        <p:nvPicPr>
          <p:cNvPr id="6" name="Recorded Sound">
            <a:hlinkClick r:id="" action="ppaction://media"/>
            <a:extLst>
              <a:ext uri="{FF2B5EF4-FFF2-40B4-BE49-F238E27FC236}">
                <a16:creationId xmlns:a16="http://schemas.microsoft.com/office/drawing/2014/main" id="{18CD28E9-2E31-4C44-9E8E-A706BADA50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0951" y="1733981"/>
            <a:ext cx="487363" cy="487363"/>
          </a:xfrm>
          <a:prstGeom prst="rect">
            <a:avLst/>
          </a:prstGeom>
        </p:spPr>
      </p:pic>
    </p:spTree>
    <p:extLst>
      <p:ext uri="{BB962C8B-B14F-4D97-AF65-F5344CB8AC3E}">
        <p14:creationId xmlns:p14="http://schemas.microsoft.com/office/powerpoint/2010/main" val="16273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9</a:t>
            </a:r>
            <a:endParaRPr lang="en-GB" dirty="0">
              <a:solidFill>
                <a:schemeClr val="bg1"/>
              </a:solidFill>
              <a:latin typeface="Letter-join 36" panose="02000805000000020003" pitchFamily="50" charset="0"/>
            </a:endParaRPr>
          </a:p>
        </p:txBody>
      </p:sp>
      <p:sp>
        <p:nvSpPr>
          <p:cNvPr id="4" name="TextBox 3"/>
          <p:cNvSpPr txBox="1"/>
          <p:nvPr/>
        </p:nvSpPr>
        <p:spPr>
          <a:xfrm>
            <a:off x="2035903" y="757594"/>
            <a:ext cx="5151039" cy="492443"/>
          </a:xfrm>
          <a:prstGeom prst="rect">
            <a:avLst/>
          </a:prstGeom>
          <a:noFill/>
        </p:spPr>
        <p:txBody>
          <a:bodyPr wrap="square" rtlCol="0">
            <a:spAutoFit/>
          </a:bodyPr>
          <a:lstStyle/>
          <a:p>
            <a:pPr algn="ctr"/>
            <a:endParaRPr lang="en-GB" sz="2600" b="1" dirty="0">
              <a:latin typeface="Letter-join 36" panose="02000805000000020003" pitchFamily="50" charset="0"/>
            </a:endParaRPr>
          </a:p>
        </p:txBody>
      </p:sp>
      <p:sp>
        <p:nvSpPr>
          <p:cNvPr id="8" name="TextBox 7"/>
          <p:cNvSpPr txBox="1"/>
          <p:nvPr/>
        </p:nvSpPr>
        <p:spPr>
          <a:xfrm>
            <a:off x="899592" y="5861496"/>
            <a:ext cx="7344816"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Use the lined paper from your pack</a:t>
            </a:r>
            <a:r>
              <a:rPr lang="en-GB" b="1" dirty="0">
                <a:solidFill>
                  <a:schemeClr val="bg1"/>
                </a:solidFill>
                <a:latin typeface="Letter-join Plus 36" panose="02000505000000020003" pitchFamily="50" charset="0"/>
              </a:rPr>
              <a:t>.</a:t>
            </a:r>
            <a:endParaRPr lang="en-GB" b="1" dirty="0">
              <a:solidFill>
                <a:schemeClr val="bg2"/>
              </a:solidFill>
              <a:latin typeface="Letter-join Plus 36" panose="02000505000000020003" pitchFamily="50" charset="0"/>
            </a:endParaRPr>
          </a:p>
        </p:txBody>
      </p:sp>
      <p:sp>
        <p:nvSpPr>
          <p:cNvPr id="3" name="Rectangle 2"/>
          <p:cNvSpPr/>
          <p:nvPr/>
        </p:nvSpPr>
        <p:spPr>
          <a:xfrm>
            <a:off x="1195925" y="670019"/>
            <a:ext cx="6830994" cy="523220"/>
          </a:xfrm>
          <a:prstGeom prst="rect">
            <a:avLst/>
          </a:prstGeom>
        </p:spPr>
        <p:txBody>
          <a:bodyPr wrap="square">
            <a:spAutoFit/>
          </a:bodyPr>
          <a:lstStyle/>
          <a:p>
            <a:pPr algn="ctr"/>
            <a:r>
              <a:rPr lang="en-GB" sz="2800" b="1" u="sng" dirty="0">
                <a:latin typeface="Letter-join 36" panose="02000805000000020003" pitchFamily="50" charset="0"/>
              </a:rPr>
              <a:t>Writing Your Second Paragraph</a:t>
            </a:r>
            <a:endParaRPr lang="en-GB" sz="2800" dirty="0">
              <a:latin typeface="Letter-join 36" panose="02000805000000020003" pitchFamily="50" charset="0"/>
            </a:endParaRPr>
          </a:p>
        </p:txBody>
      </p:sp>
      <p:sp>
        <p:nvSpPr>
          <p:cNvPr id="5" name="TextBox 4"/>
          <p:cNvSpPr txBox="1"/>
          <p:nvPr/>
        </p:nvSpPr>
        <p:spPr>
          <a:xfrm>
            <a:off x="1177857" y="1628800"/>
            <a:ext cx="6696744" cy="3693319"/>
          </a:xfrm>
          <a:prstGeom prst="rect">
            <a:avLst/>
          </a:prstGeom>
          <a:noFill/>
        </p:spPr>
        <p:txBody>
          <a:bodyPr wrap="square" rtlCol="0">
            <a:spAutoFit/>
          </a:bodyPr>
          <a:lstStyle/>
          <a:p>
            <a:pPr algn="ctr"/>
            <a:r>
              <a:rPr lang="en-GB" sz="1800" dirty="0">
                <a:latin typeface="Letter-join 36" panose="02000805000000020003" pitchFamily="50" charset="0"/>
              </a:rPr>
              <a:t>Have to hand your storyboard, your expanded noun phrases, your character description, your setting descriptions, your fronted adverbial work and the WAGOLL. You can use all of these things to help you. </a:t>
            </a:r>
          </a:p>
          <a:p>
            <a:pPr algn="ctr"/>
            <a:endParaRPr lang="en-GB" sz="1800" dirty="0">
              <a:latin typeface="Letter-join 36" panose="02000805000000020003" pitchFamily="50" charset="0"/>
            </a:endParaRPr>
          </a:p>
          <a:p>
            <a:pPr algn="ctr"/>
            <a:r>
              <a:rPr lang="en-GB" sz="1800" dirty="0">
                <a:latin typeface="Letter-join 36" panose="02000805000000020003" pitchFamily="50" charset="0"/>
              </a:rPr>
              <a:t>Afte</a:t>
            </a:r>
            <a:r>
              <a:rPr lang="en-GB" dirty="0">
                <a:latin typeface="Letter-join 36" panose="02000805000000020003" pitchFamily="50" charset="0"/>
              </a:rPr>
              <a:t>r each sentence, stop and check that it makes sense, that you have used the correct punctuation and spellings. </a:t>
            </a:r>
            <a:endParaRPr lang="en-GB" sz="1800" dirty="0">
              <a:latin typeface="Letter-join 36" panose="02000805000000020003" pitchFamily="50" charset="0"/>
            </a:endParaRPr>
          </a:p>
          <a:p>
            <a:pPr algn="ctr"/>
            <a:endParaRPr lang="en-GB" sz="1800" dirty="0">
              <a:latin typeface="Letter-join 36" panose="02000805000000020003" pitchFamily="50" charset="0"/>
            </a:endParaRPr>
          </a:p>
          <a:p>
            <a:pPr algn="ctr"/>
            <a:r>
              <a:rPr lang="en-GB" sz="1800" dirty="0">
                <a:latin typeface="Letter-join 36" panose="02000805000000020003" pitchFamily="50" charset="0"/>
              </a:rPr>
              <a:t>Remember to include the final 3 events and the success criteria that you chose yesterday. </a:t>
            </a:r>
          </a:p>
          <a:p>
            <a:pPr algn="ctr"/>
            <a:r>
              <a:rPr lang="en-GB" dirty="0"/>
              <a:t>.</a:t>
            </a:r>
          </a:p>
        </p:txBody>
      </p:sp>
    </p:spTree>
    <p:extLst>
      <p:ext uri="{BB962C8B-B14F-4D97-AF65-F5344CB8AC3E}">
        <p14:creationId xmlns:p14="http://schemas.microsoft.com/office/powerpoint/2010/main" val="2100270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10</a:t>
            </a:r>
            <a:endParaRPr lang="en-GB" dirty="0">
              <a:solidFill>
                <a:schemeClr val="bg1"/>
              </a:solidFill>
              <a:latin typeface="Letter-join 36" panose="02000805000000020003" pitchFamily="50" charset="0"/>
            </a:endParaRPr>
          </a:p>
        </p:txBody>
      </p:sp>
      <p:sp>
        <p:nvSpPr>
          <p:cNvPr id="4" name="TextBox 3"/>
          <p:cNvSpPr txBox="1"/>
          <p:nvPr/>
        </p:nvSpPr>
        <p:spPr>
          <a:xfrm>
            <a:off x="2035903" y="757594"/>
            <a:ext cx="5151039" cy="492443"/>
          </a:xfrm>
          <a:prstGeom prst="rect">
            <a:avLst/>
          </a:prstGeom>
          <a:noFill/>
        </p:spPr>
        <p:txBody>
          <a:bodyPr wrap="square" rtlCol="0">
            <a:spAutoFit/>
          </a:bodyPr>
          <a:lstStyle/>
          <a:p>
            <a:pPr algn="ctr"/>
            <a:endParaRPr lang="en-GB" sz="2600" b="1" dirty="0">
              <a:latin typeface="Letter-join 36" panose="02000805000000020003" pitchFamily="50" charset="0"/>
            </a:endParaRPr>
          </a:p>
        </p:txBody>
      </p:sp>
      <p:sp>
        <p:nvSpPr>
          <p:cNvPr id="3" name="Rectangle 2"/>
          <p:cNvSpPr/>
          <p:nvPr/>
        </p:nvSpPr>
        <p:spPr>
          <a:xfrm>
            <a:off x="1177857" y="1442903"/>
            <a:ext cx="6696744" cy="492443"/>
          </a:xfrm>
          <a:prstGeom prst="rect">
            <a:avLst/>
          </a:prstGeom>
        </p:spPr>
        <p:txBody>
          <a:bodyPr wrap="square">
            <a:spAutoFit/>
          </a:bodyPr>
          <a:lstStyle/>
          <a:p>
            <a:pPr algn="ctr"/>
            <a:r>
              <a:rPr lang="en-GB" sz="2600" b="1" u="sng" dirty="0">
                <a:latin typeface="Letter-join 36" panose="02000805000000020003" pitchFamily="50" charset="0"/>
              </a:rPr>
              <a:t>Writing and Editing Your Writing</a:t>
            </a:r>
            <a:endParaRPr lang="en-GB" sz="2600" dirty="0">
              <a:latin typeface="Letter-join 36" panose="02000805000000020003" pitchFamily="50" charset="0"/>
            </a:endParaRPr>
          </a:p>
        </p:txBody>
      </p:sp>
      <p:sp>
        <p:nvSpPr>
          <p:cNvPr id="5" name="TextBox 4"/>
          <p:cNvSpPr txBox="1"/>
          <p:nvPr/>
        </p:nvSpPr>
        <p:spPr>
          <a:xfrm>
            <a:off x="853821" y="1651291"/>
            <a:ext cx="7344816" cy="5232202"/>
          </a:xfrm>
          <a:prstGeom prst="rect">
            <a:avLst/>
          </a:prstGeom>
          <a:noFill/>
        </p:spPr>
        <p:txBody>
          <a:bodyPr wrap="square" rtlCol="0">
            <a:spAutoFit/>
          </a:bodyPr>
          <a:lstStyle/>
          <a:p>
            <a:pPr algn="ctr"/>
            <a:endParaRPr lang="en-GB" sz="2000" dirty="0">
              <a:latin typeface="Letter-join 36" panose="02000805000000020003" pitchFamily="50" charset="0"/>
            </a:endParaRPr>
          </a:p>
          <a:p>
            <a:pPr algn="ctr"/>
            <a:r>
              <a:rPr lang="en-GB" sz="2000" dirty="0">
                <a:latin typeface="Letter-join 36" panose="02000805000000020003" pitchFamily="50" charset="0"/>
              </a:rPr>
              <a:t>Today’s task is to finish your two paragraph opening, ensuring that you have met all of your success criteria.</a:t>
            </a: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If you have sent in yesterday’s writing and received some feedback, fix this in your work before you add any more. You could use a coloured pen to do this.</a:t>
            </a: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If you have finished, now check your success criteria to make sure you have included everything. Add in any success criteria you have missed. Check your punctuation, your spelling and that each sentence makes sense!</a:t>
            </a: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p>
        </p:txBody>
      </p:sp>
      <p:sp>
        <p:nvSpPr>
          <p:cNvPr id="12" name="Rectangle 11"/>
          <p:cNvSpPr/>
          <p:nvPr/>
        </p:nvSpPr>
        <p:spPr>
          <a:xfrm>
            <a:off x="1513465" y="708230"/>
            <a:ext cx="6025528" cy="523220"/>
          </a:xfrm>
          <a:prstGeom prst="rect">
            <a:avLst/>
          </a:prstGeom>
        </p:spPr>
        <p:txBody>
          <a:bodyPr wrap="square">
            <a:spAutoFit/>
          </a:bodyPr>
          <a:lstStyle/>
          <a:p>
            <a:pPr algn="ctr"/>
            <a:r>
              <a:rPr lang="en-GB" sz="2800" b="1" u="sng" dirty="0">
                <a:latin typeface="Letter-join 36" panose="02000805000000020003" pitchFamily="50" charset="0"/>
              </a:rPr>
              <a:t>Friday 26</a:t>
            </a:r>
            <a:r>
              <a:rPr lang="en-GB" sz="2800" b="1" u="sng" baseline="30000" dirty="0">
                <a:latin typeface="Letter-join 36" panose="02000805000000020003" pitchFamily="50" charset="0"/>
              </a:rPr>
              <a:t>th</a:t>
            </a:r>
            <a:r>
              <a:rPr lang="en-GB" sz="2800" b="1" u="sng" dirty="0">
                <a:latin typeface="Letter-join 36" panose="02000805000000020003" pitchFamily="50" charset="0"/>
              </a:rPr>
              <a:t> February</a:t>
            </a:r>
            <a:endParaRPr lang="en-GB" sz="2800" dirty="0">
              <a:latin typeface="Letter-join 36" panose="02000805000000020003" pitchFamily="50" charset="0"/>
            </a:endParaRPr>
          </a:p>
        </p:txBody>
      </p:sp>
    </p:spTree>
    <p:extLst>
      <p:ext uri="{BB962C8B-B14F-4D97-AF65-F5344CB8AC3E}">
        <p14:creationId xmlns:p14="http://schemas.microsoft.com/office/powerpoint/2010/main" val="2576546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0"/>
            <a:ext cx="1728193"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10</a:t>
            </a:r>
            <a:endParaRPr lang="en-GB" dirty="0">
              <a:solidFill>
                <a:schemeClr val="bg1"/>
              </a:solidFill>
              <a:latin typeface="Letter-join 36" panose="02000805000000020003" pitchFamily="50" charset="0"/>
            </a:endParaRPr>
          </a:p>
        </p:txBody>
      </p:sp>
      <p:sp>
        <p:nvSpPr>
          <p:cNvPr id="4" name="TextBox 3"/>
          <p:cNvSpPr txBox="1"/>
          <p:nvPr/>
        </p:nvSpPr>
        <p:spPr>
          <a:xfrm>
            <a:off x="2035903" y="757594"/>
            <a:ext cx="5151039" cy="492443"/>
          </a:xfrm>
          <a:prstGeom prst="rect">
            <a:avLst/>
          </a:prstGeom>
          <a:noFill/>
        </p:spPr>
        <p:txBody>
          <a:bodyPr wrap="square" rtlCol="0">
            <a:spAutoFit/>
          </a:bodyPr>
          <a:lstStyle/>
          <a:p>
            <a:pPr algn="ctr"/>
            <a:endParaRPr lang="en-GB" sz="2600" b="1" dirty="0">
              <a:latin typeface="Letter-join 36" panose="02000805000000020003" pitchFamily="50" charset="0"/>
            </a:endParaRPr>
          </a:p>
        </p:txBody>
      </p:sp>
      <p:sp>
        <p:nvSpPr>
          <p:cNvPr id="3" name="Rectangle 2"/>
          <p:cNvSpPr/>
          <p:nvPr/>
        </p:nvSpPr>
        <p:spPr>
          <a:xfrm>
            <a:off x="1148513" y="757594"/>
            <a:ext cx="6696744" cy="523220"/>
          </a:xfrm>
          <a:prstGeom prst="rect">
            <a:avLst/>
          </a:prstGeom>
        </p:spPr>
        <p:txBody>
          <a:bodyPr wrap="square">
            <a:spAutoFit/>
          </a:bodyPr>
          <a:lstStyle/>
          <a:p>
            <a:pPr algn="ctr"/>
            <a:r>
              <a:rPr lang="en-GB" sz="2800" b="1" u="sng" dirty="0">
                <a:latin typeface="Letter-join 36" panose="02000805000000020003" pitchFamily="50" charset="0"/>
              </a:rPr>
              <a:t>Think you have finished?</a:t>
            </a:r>
            <a:endParaRPr lang="en-GB" sz="2800" dirty="0">
              <a:latin typeface="Letter-join 36" panose="02000805000000020003" pitchFamily="50" charset="0"/>
            </a:endParaRPr>
          </a:p>
        </p:txBody>
      </p:sp>
      <p:sp>
        <p:nvSpPr>
          <p:cNvPr id="5" name="TextBox 4"/>
          <p:cNvSpPr txBox="1"/>
          <p:nvPr/>
        </p:nvSpPr>
        <p:spPr>
          <a:xfrm>
            <a:off x="1223628" y="1614179"/>
            <a:ext cx="6696744" cy="5632311"/>
          </a:xfrm>
          <a:prstGeom prst="rect">
            <a:avLst/>
          </a:prstGeom>
          <a:noFill/>
        </p:spPr>
        <p:txBody>
          <a:bodyPr wrap="square" rtlCol="0">
            <a:spAutoFit/>
          </a:bodyPr>
          <a:lstStyle/>
          <a:p>
            <a:pPr algn="ctr"/>
            <a:r>
              <a:rPr lang="en-GB" dirty="0">
                <a:latin typeface="Letter-join 36" panose="02000805000000020003" pitchFamily="50" charset="0"/>
              </a:rPr>
              <a:t>Read through your work and fix any mistakes you may have made. </a:t>
            </a:r>
          </a:p>
          <a:p>
            <a:pPr algn="ctr"/>
            <a:r>
              <a:rPr lang="en-GB" dirty="0">
                <a:latin typeface="Letter-join 36" panose="02000805000000020003" pitchFamily="50" charset="0"/>
              </a:rPr>
              <a:t/>
            </a:r>
            <a:br>
              <a:rPr lang="en-GB" dirty="0">
                <a:latin typeface="Letter-join 36" panose="02000805000000020003" pitchFamily="50" charset="0"/>
              </a:rPr>
            </a:br>
            <a:r>
              <a:rPr lang="en-GB" dirty="0">
                <a:latin typeface="Letter-join 36" panose="02000805000000020003" pitchFamily="50" charset="0"/>
              </a:rPr>
              <a:t>Can you make any improvements? Can you up-level some word choices? If so, you can add these using a coloured pen. </a:t>
            </a:r>
          </a:p>
          <a:p>
            <a:pPr algn="ctr"/>
            <a:endParaRPr lang="en-GB" dirty="0">
              <a:latin typeface="Letter-join 36" panose="02000805000000020003" pitchFamily="50" charset="0"/>
            </a:endParaRPr>
          </a:p>
          <a:p>
            <a:pPr algn="ctr"/>
            <a:r>
              <a:rPr lang="en-GB" dirty="0">
                <a:latin typeface="Letter-join 36" panose="02000805000000020003" pitchFamily="50" charset="0"/>
              </a:rPr>
              <a:t>When you are sure that your two paragraphs are finished to the best of your ability, tick off the success criteria that you think you have included in the ‘self’ column. </a:t>
            </a:r>
          </a:p>
          <a:p>
            <a:pPr algn="ctr"/>
            <a:endParaRPr lang="en-GB" b="1" dirty="0">
              <a:solidFill>
                <a:schemeClr val="tx2"/>
              </a:solidFill>
              <a:latin typeface="Letter-join 36" panose="02000805000000020003" pitchFamily="50" charset="0"/>
            </a:endParaRPr>
          </a:p>
          <a:p>
            <a:pPr algn="ctr"/>
            <a:r>
              <a:rPr lang="en-GB" b="1" dirty="0">
                <a:solidFill>
                  <a:schemeClr val="tx2"/>
                </a:solidFill>
                <a:latin typeface="Letter-join 36" panose="02000805000000020003" pitchFamily="50" charset="0"/>
              </a:rPr>
              <a:t>Now you need to send your work to me! I can’t wait to read your writing.</a:t>
            </a: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p>
        </p:txBody>
      </p:sp>
    </p:spTree>
    <p:extLst>
      <p:ext uri="{BB962C8B-B14F-4D97-AF65-F5344CB8AC3E}">
        <p14:creationId xmlns:p14="http://schemas.microsoft.com/office/powerpoint/2010/main" val="370896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5" y="1725776"/>
            <a:ext cx="6264696" cy="4185761"/>
          </a:xfrm>
          <a:prstGeom prst="rect">
            <a:avLst/>
          </a:prstGeom>
          <a:noFill/>
        </p:spPr>
        <p:txBody>
          <a:bodyPr wrap="square" rtlCol="0">
            <a:spAutoFit/>
          </a:bodyPr>
          <a:lstStyle/>
          <a:p>
            <a:pPr algn="ctr"/>
            <a:r>
              <a:rPr lang="en-GB" sz="3000" b="1" dirty="0">
                <a:latin typeface="Letter-join 36" panose="02000805000000020003" pitchFamily="50" charset="0"/>
              </a:rPr>
              <a:t>Adding </a:t>
            </a:r>
            <a:r>
              <a:rPr lang="en-GB" sz="3000" b="1" dirty="0">
                <a:solidFill>
                  <a:srgbClr val="FF0000"/>
                </a:solidFill>
                <a:latin typeface="Letter-join 36" panose="02000805000000020003" pitchFamily="50" charset="0"/>
              </a:rPr>
              <a:t>mis </a:t>
            </a:r>
            <a:r>
              <a:rPr lang="en-GB" sz="3000" b="1" dirty="0">
                <a:latin typeface="Letter-join 36" panose="02000805000000020003" pitchFamily="50" charset="0"/>
              </a:rPr>
              <a:t>changes the word to </a:t>
            </a:r>
            <a:r>
              <a:rPr lang="en-GB" sz="3000" b="1" dirty="0" smtClean="0">
                <a:latin typeface="Letter-join 36" panose="02000805000000020003" pitchFamily="50" charset="0"/>
              </a:rPr>
              <a:t>mean </a:t>
            </a:r>
            <a:r>
              <a:rPr lang="en-GB" sz="3000" b="1" dirty="0">
                <a:latin typeface="Letter-join 36" panose="02000805000000020003" pitchFamily="50" charset="0"/>
              </a:rPr>
              <a:t>that something is </a:t>
            </a:r>
            <a:r>
              <a:rPr lang="en-GB" sz="3000" b="1" dirty="0" smtClean="0">
                <a:latin typeface="Letter-join 36" panose="02000805000000020003" pitchFamily="50" charset="0"/>
              </a:rPr>
              <a:t>done wrong </a:t>
            </a:r>
            <a:r>
              <a:rPr lang="en-GB" sz="3000" b="1" dirty="0">
                <a:latin typeface="Letter-join 36" panose="02000805000000020003" pitchFamily="50" charset="0"/>
              </a:rPr>
              <a:t>wrongly.</a:t>
            </a:r>
          </a:p>
          <a:p>
            <a:pPr algn="ctr"/>
            <a:endParaRPr lang="en-GB" sz="3000" b="1" dirty="0">
              <a:latin typeface="Letter-join 36" panose="02000805000000020003" pitchFamily="50" charset="0"/>
            </a:endParaRPr>
          </a:p>
          <a:p>
            <a:pPr algn="ctr"/>
            <a:endParaRPr lang="en-GB" sz="2600" b="1" dirty="0">
              <a:latin typeface="Letter-join 36" panose="02000805000000020003" pitchFamily="50" charset="0"/>
            </a:endParaRPr>
          </a:p>
          <a:p>
            <a:pPr algn="ctr"/>
            <a:endParaRPr lang="en-GB" sz="3000" b="1" dirty="0">
              <a:latin typeface="Letter-join 36" panose="02000805000000020003" pitchFamily="50" charset="0"/>
            </a:endParaRPr>
          </a:p>
          <a:p>
            <a:pPr algn="ctr"/>
            <a:r>
              <a:rPr lang="en-GB" sz="3000" b="1" dirty="0">
                <a:latin typeface="Letter-join 36" panose="02000805000000020003" pitchFamily="50" charset="0"/>
              </a:rPr>
              <a:t>Misspell means to spell something wrong.</a:t>
            </a:r>
          </a:p>
        </p:txBody>
      </p:sp>
      <p:sp>
        <p:nvSpPr>
          <p:cNvPr id="5" name="TextBox 4"/>
          <p:cNvSpPr txBox="1"/>
          <p:nvPr/>
        </p:nvSpPr>
        <p:spPr>
          <a:xfrm>
            <a:off x="755575"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pic>
        <p:nvPicPr>
          <p:cNvPr id="2" name="Picture 1">
            <a:extLst>
              <a:ext uri="{FF2B5EF4-FFF2-40B4-BE49-F238E27FC236}">
                <a16:creationId xmlns:a16="http://schemas.microsoft.com/office/drawing/2014/main" id="{EE84919F-CE34-47AA-A33D-15034F37FECD}"/>
              </a:ext>
            </a:extLst>
          </p:cNvPr>
          <p:cNvPicPr>
            <a:picLocks noChangeAspect="1"/>
          </p:cNvPicPr>
          <p:nvPr/>
        </p:nvPicPr>
        <p:blipFill>
          <a:blip r:embed="rId3"/>
          <a:stretch>
            <a:fillRect/>
          </a:stretch>
        </p:blipFill>
        <p:spPr>
          <a:xfrm>
            <a:off x="2263468" y="3140968"/>
            <a:ext cx="4689069" cy="1139949"/>
          </a:xfrm>
          <a:prstGeom prst="rect">
            <a:avLst/>
          </a:prstGeom>
        </p:spPr>
      </p:pic>
    </p:spTree>
    <p:extLst>
      <p:ext uri="{BB962C8B-B14F-4D97-AF65-F5344CB8AC3E}">
        <p14:creationId xmlns:p14="http://schemas.microsoft.com/office/powerpoint/2010/main" val="3255919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5" y="1683321"/>
            <a:ext cx="6264696" cy="5401479"/>
          </a:xfrm>
          <a:prstGeom prst="rect">
            <a:avLst/>
          </a:prstGeom>
          <a:noFill/>
        </p:spPr>
        <p:txBody>
          <a:bodyPr wrap="square" rtlCol="0">
            <a:spAutoFit/>
          </a:bodyPr>
          <a:lstStyle/>
          <a:p>
            <a:pPr algn="ctr"/>
            <a:endParaRPr lang="en-GB" sz="3000" b="1" dirty="0">
              <a:latin typeface="Letter-join 36" panose="02000805000000020003" pitchFamily="50" charset="0"/>
            </a:endParaRPr>
          </a:p>
          <a:p>
            <a:pPr algn="ctr"/>
            <a:r>
              <a:rPr lang="en-GB" sz="3000" b="1" dirty="0">
                <a:latin typeface="Letter-join 36" panose="02000805000000020003" pitchFamily="50" charset="0"/>
              </a:rPr>
              <a:t>The prefix </a:t>
            </a:r>
            <a:r>
              <a:rPr lang="en-GB" sz="3000" b="1" dirty="0">
                <a:solidFill>
                  <a:srgbClr val="00B0F0"/>
                </a:solidFill>
                <a:latin typeface="Letter-join 36" panose="02000805000000020003" pitchFamily="50" charset="0"/>
              </a:rPr>
              <a:t>re </a:t>
            </a:r>
            <a:r>
              <a:rPr lang="en-GB" sz="3000" b="1" dirty="0">
                <a:solidFill>
                  <a:schemeClr val="tx1">
                    <a:lumMod val="95000"/>
                    <a:lumOff val="5000"/>
                  </a:schemeClr>
                </a:solidFill>
                <a:latin typeface="Letter-join 36" panose="02000805000000020003" pitchFamily="50" charset="0"/>
              </a:rPr>
              <a:t>means to do something again.</a:t>
            </a:r>
          </a:p>
          <a:p>
            <a:pPr algn="ctr"/>
            <a:endParaRPr lang="en-GB" sz="3000" b="1" dirty="0">
              <a:solidFill>
                <a:schemeClr val="tx1">
                  <a:lumMod val="95000"/>
                  <a:lumOff val="5000"/>
                </a:schemeClr>
              </a:solidFill>
              <a:latin typeface="Letter-join 36" panose="02000805000000020003" pitchFamily="50" charset="0"/>
            </a:endParaRPr>
          </a:p>
          <a:p>
            <a:pPr algn="ctr"/>
            <a:r>
              <a:rPr lang="en-GB" sz="3000" b="1" dirty="0">
                <a:solidFill>
                  <a:srgbClr val="00B0F0"/>
                </a:solidFill>
                <a:latin typeface="Letter-join 36" panose="02000805000000020003" pitchFamily="50" charset="0"/>
              </a:rPr>
              <a:t>re</a:t>
            </a:r>
            <a:r>
              <a:rPr lang="en-GB" sz="3000" b="1" dirty="0">
                <a:latin typeface="Letter-join 36" panose="02000805000000020003" pitchFamily="50" charset="0"/>
              </a:rPr>
              <a:t> + </a:t>
            </a:r>
            <a:r>
              <a:rPr lang="en-GB" sz="3000" b="1" dirty="0">
                <a:solidFill>
                  <a:srgbClr val="7030A0"/>
                </a:solidFill>
                <a:latin typeface="Letter-join 36" panose="02000805000000020003" pitchFamily="50" charset="0"/>
              </a:rPr>
              <a:t>do</a:t>
            </a:r>
            <a:r>
              <a:rPr lang="en-GB" sz="3000" b="1" dirty="0">
                <a:latin typeface="Letter-join 36" panose="02000805000000020003" pitchFamily="50" charset="0"/>
              </a:rPr>
              <a:t> = redo</a:t>
            </a:r>
          </a:p>
          <a:p>
            <a:pPr algn="ctr"/>
            <a:endParaRPr lang="en-GB" sz="3000" b="1" dirty="0">
              <a:latin typeface="Letter-join 36" panose="02000805000000020003" pitchFamily="50" charset="0"/>
            </a:endParaRPr>
          </a:p>
          <a:p>
            <a:pPr algn="ctr"/>
            <a:r>
              <a:rPr lang="en-GB" sz="3000" b="1" dirty="0">
                <a:latin typeface="Letter-join 36" panose="02000805000000020003" pitchFamily="50" charset="0"/>
              </a:rPr>
              <a:t>      </a:t>
            </a:r>
          </a:p>
          <a:p>
            <a:pPr algn="ctr"/>
            <a:r>
              <a:rPr lang="en-US" sz="3000" b="1" dirty="0">
                <a:latin typeface="Letter-join 36" panose="02000805000000020003" pitchFamily="50" charset="0"/>
              </a:rPr>
              <a:t>Redo means to do something again</a:t>
            </a:r>
            <a:r>
              <a:rPr lang="en-GB" sz="3000" b="1" dirty="0">
                <a:latin typeface="Letter-join Plus 36" panose="02000505000000020003" pitchFamily="50" charset="0"/>
              </a:rPr>
              <a:t>.</a:t>
            </a: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cxnSp>
        <p:nvCxnSpPr>
          <p:cNvPr id="5" name="Straight Arrow Connector 4"/>
          <p:cNvCxnSpPr/>
          <p:nvPr/>
        </p:nvCxnSpPr>
        <p:spPr>
          <a:xfrm flipV="1">
            <a:off x="2674721" y="3904150"/>
            <a:ext cx="792088" cy="3027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flipH="1" flipV="1">
            <a:off x="4328707" y="4033705"/>
            <a:ext cx="855712" cy="2211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131614" y="4254865"/>
            <a:ext cx="1784937" cy="369332"/>
          </a:xfrm>
          <a:prstGeom prst="rect">
            <a:avLst/>
          </a:prstGeom>
          <a:noFill/>
        </p:spPr>
        <p:txBody>
          <a:bodyPr wrap="square" rtlCol="0">
            <a:spAutoFit/>
          </a:bodyPr>
          <a:lstStyle/>
          <a:p>
            <a:r>
              <a:rPr lang="en-GB" b="1" dirty="0">
                <a:solidFill>
                  <a:srgbClr val="7030A0"/>
                </a:solidFill>
                <a:latin typeface="Letter-join 36" panose="02000805000000020003" pitchFamily="50" charset="0"/>
              </a:rPr>
              <a:t>root word </a:t>
            </a:r>
          </a:p>
        </p:txBody>
      </p:sp>
      <p:sp>
        <p:nvSpPr>
          <p:cNvPr id="10" name="TextBox 9"/>
          <p:cNvSpPr txBox="1"/>
          <p:nvPr/>
        </p:nvSpPr>
        <p:spPr>
          <a:xfrm>
            <a:off x="2057728" y="4254918"/>
            <a:ext cx="1255951" cy="369332"/>
          </a:xfrm>
          <a:prstGeom prst="rect">
            <a:avLst/>
          </a:prstGeom>
          <a:noFill/>
        </p:spPr>
        <p:txBody>
          <a:bodyPr wrap="square" rtlCol="0">
            <a:spAutoFit/>
          </a:bodyPr>
          <a:lstStyle/>
          <a:p>
            <a:r>
              <a:rPr lang="en-GB" b="1" dirty="0">
                <a:solidFill>
                  <a:srgbClr val="00B0F0"/>
                </a:solidFill>
                <a:latin typeface="Letter-join 36" panose="02000805000000020003" pitchFamily="50" charset="0"/>
              </a:rPr>
              <a:t>prefix</a:t>
            </a:r>
          </a:p>
        </p:txBody>
      </p:sp>
      <p:sp>
        <p:nvSpPr>
          <p:cNvPr id="8" name="TextBox 7"/>
          <p:cNvSpPr txBox="1"/>
          <p:nvPr/>
        </p:nvSpPr>
        <p:spPr>
          <a:xfrm>
            <a:off x="755575"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spTree>
    <p:extLst>
      <p:ext uri="{BB962C8B-B14F-4D97-AF65-F5344CB8AC3E}">
        <p14:creationId xmlns:p14="http://schemas.microsoft.com/office/powerpoint/2010/main" val="2287541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6" y="1340768"/>
            <a:ext cx="6264696" cy="5278368"/>
          </a:xfrm>
          <a:prstGeom prst="rect">
            <a:avLst/>
          </a:prstGeom>
          <a:noFill/>
        </p:spPr>
        <p:txBody>
          <a:bodyPr wrap="square" rtlCol="0">
            <a:spAutoFit/>
          </a:bodyPr>
          <a:lstStyle/>
          <a:p>
            <a:pPr algn="ctr"/>
            <a:r>
              <a:rPr lang="en-GB" sz="2600" b="1" dirty="0">
                <a:latin typeface="Letter-join 36" panose="02000805000000020003" pitchFamily="50" charset="0"/>
              </a:rPr>
              <a:t>The prefix </a:t>
            </a:r>
            <a:r>
              <a:rPr lang="en-GB" sz="2600" b="1" dirty="0">
                <a:solidFill>
                  <a:srgbClr val="00B050"/>
                </a:solidFill>
                <a:latin typeface="Letter-join 36" panose="02000805000000020003" pitchFamily="50" charset="0"/>
              </a:rPr>
              <a:t>sub</a:t>
            </a:r>
            <a:r>
              <a:rPr lang="en-GB" sz="2600" b="1" dirty="0">
                <a:solidFill>
                  <a:srgbClr val="00B0F0"/>
                </a:solidFill>
                <a:latin typeface="Letter-join 36" panose="02000805000000020003" pitchFamily="50" charset="0"/>
              </a:rPr>
              <a:t> </a:t>
            </a:r>
            <a:r>
              <a:rPr lang="en-GB" sz="2600" b="1" dirty="0">
                <a:solidFill>
                  <a:schemeClr val="tx1">
                    <a:lumMod val="95000"/>
                    <a:lumOff val="5000"/>
                  </a:schemeClr>
                </a:solidFill>
                <a:latin typeface="Letter-join 36" panose="02000805000000020003" pitchFamily="50" charset="0"/>
              </a:rPr>
              <a:t>means ‘under’ or ‘below’.</a:t>
            </a:r>
          </a:p>
          <a:p>
            <a:pPr algn="ctr"/>
            <a:endParaRPr lang="en-GB" sz="3000" b="1" dirty="0">
              <a:solidFill>
                <a:schemeClr val="tx1">
                  <a:lumMod val="95000"/>
                  <a:lumOff val="5000"/>
                </a:schemeClr>
              </a:solidFill>
              <a:latin typeface="Letter-join 36" panose="02000805000000020003" pitchFamily="50" charset="0"/>
            </a:endParaRPr>
          </a:p>
          <a:p>
            <a:pPr algn="ctr"/>
            <a:r>
              <a:rPr lang="en-GB" sz="3000" b="1" dirty="0">
                <a:solidFill>
                  <a:srgbClr val="00B050"/>
                </a:solidFill>
                <a:latin typeface="Letter-join 36" panose="02000805000000020003" pitchFamily="50" charset="0"/>
              </a:rPr>
              <a:t>sub</a:t>
            </a:r>
            <a:r>
              <a:rPr lang="en-GB" sz="3000" b="1" dirty="0">
                <a:latin typeface="Letter-join 36" panose="02000805000000020003" pitchFamily="50" charset="0"/>
              </a:rPr>
              <a:t> + </a:t>
            </a:r>
            <a:r>
              <a:rPr lang="en-GB" sz="3000" b="1" dirty="0">
                <a:solidFill>
                  <a:srgbClr val="7030A0"/>
                </a:solidFill>
                <a:latin typeface="Letter-join 36" panose="02000805000000020003" pitchFamily="50" charset="0"/>
              </a:rPr>
              <a:t>marine</a:t>
            </a:r>
            <a:r>
              <a:rPr lang="en-GB" sz="3000" b="1" dirty="0">
                <a:latin typeface="Letter-join 36" panose="02000805000000020003" pitchFamily="50" charset="0"/>
              </a:rPr>
              <a:t> = submarine </a:t>
            </a:r>
          </a:p>
          <a:p>
            <a:pPr algn="ctr"/>
            <a:endParaRPr lang="en-GB" sz="3000" b="1" dirty="0">
              <a:latin typeface="Letter-join 36" panose="02000805000000020003" pitchFamily="50" charset="0"/>
            </a:endParaRPr>
          </a:p>
          <a:p>
            <a:pPr algn="ctr"/>
            <a:r>
              <a:rPr lang="en-GB" sz="3000" b="1" dirty="0">
                <a:latin typeface="Letter-join 36" panose="02000805000000020003" pitchFamily="50" charset="0"/>
              </a:rPr>
              <a:t>      </a:t>
            </a:r>
          </a:p>
          <a:p>
            <a:pPr algn="ctr"/>
            <a:endParaRPr lang="en-GB" sz="3000" b="1" dirty="0">
              <a:latin typeface="Letter-join 36" panose="02000805000000020003" pitchFamily="50" charset="0"/>
            </a:endParaRPr>
          </a:p>
          <a:p>
            <a:pPr algn="ctr"/>
            <a:r>
              <a:rPr lang="en-GB" sz="3000" b="1" dirty="0">
                <a:latin typeface="Letter-join 36" panose="02000805000000020003" pitchFamily="50" charset="0"/>
              </a:rPr>
              <a:t>A submarine is a ship which travels below sea level. </a:t>
            </a:r>
            <a:endParaRPr lang="en-GB" sz="2500" b="1" dirty="0">
              <a:latin typeface="Letter-join 36" panose="020008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cxnSp>
        <p:nvCxnSpPr>
          <p:cNvPr id="5" name="Straight Arrow Connector 4"/>
          <p:cNvCxnSpPr/>
          <p:nvPr/>
        </p:nvCxnSpPr>
        <p:spPr>
          <a:xfrm flipV="1">
            <a:off x="1783040" y="3100087"/>
            <a:ext cx="792088" cy="3027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flipH="1" flipV="1">
            <a:off x="4180148" y="3100087"/>
            <a:ext cx="855712" cy="2211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427984" y="3347314"/>
            <a:ext cx="1784937" cy="369332"/>
          </a:xfrm>
          <a:prstGeom prst="rect">
            <a:avLst/>
          </a:prstGeom>
          <a:noFill/>
        </p:spPr>
        <p:txBody>
          <a:bodyPr wrap="square" rtlCol="0">
            <a:spAutoFit/>
          </a:bodyPr>
          <a:lstStyle/>
          <a:p>
            <a:r>
              <a:rPr lang="en-GB" b="1" dirty="0">
                <a:solidFill>
                  <a:srgbClr val="7030A0"/>
                </a:solidFill>
                <a:latin typeface="Letter-join 36" panose="02000805000000020003" pitchFamily="50" charset="0"/>
              </a:rPr>
              <a:t>root word </a:t>
            </a:r>
          </a:p>
        </p:txBody>
      </p:sp>
      <p:sp>
        <p:nvSpPr>
          <p:cNvPr id="10" name="TextBox 9"/>
          <p:cNvSpPr txBox="1"/>
          <p:nvPr/>
        </p:nvSpPr>
        <p:spPr>
          <a:xfrm>
            <a:off x="1331640" y="3402871"/>
            <a:ext cx="1255951" cy="369332"/>
          </a:xfrm>
          <a:prstGeom prst="rect">
            <a:avLst/>
          </a:prstGeom>
          <a:noFill/>
        </p:spPr>
        <p:txBody>
          <a:bodyPr wrap="square" rtlCol="0">
            <a:spAutoFit/>
          </a:bodyPr>
          <a:lstStyle/>
          <a:p>
            <a:r>
              <a:rPr lang="en-GB" b="1" dirty="0">
                <a:solidFill>
                  <a:srgbClr val="00B050"/>
                </a:solidFill>
                <a:latin typeface="Letter-join 36" panose="02000805000000020003" pitchFamily="50" charset="0"/>
              </a:rPr>
              <a:t>prefix</a:t>
            </a:r>
          </a:p>
        </p:txBody>
      </p:sp>
      <p:sp>
        <p:nvSpPr>
          <p:cNvPr id="8" name="TextBox 7"/>
          <p:cNvSpPr txBox="1"/>
          <p:nvPr/>
        </p:nvSpPr>
        <p:spPr>
          <a:xfrm>
            <a:off x="755575"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spTree>
    <p:extLst>
      <p:ext uri="{BB962C8B-B14F-4D97-AF65-F5344CB8AC3E}">
        <p14:creationId xmlns:p14="http://schemas.microsoft.com/office/powerpoint/2010/main" val="1936652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5" y="2292431"/>
            <a:ext cx="6264696" cy="1246495"/>
          </a:xfrm>
          <a:prstGeom prst="rect">
            <a:avLst/>
          </a:prstGeom>
          <a:noFill/>
        </p:spPr>
        <p:txBody>
          <a:bodyPr wrap="square" rtlCol="0">
            <a:spAutoFit/>
          </a:bodyPr>
          <a:lstStyle/>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sp>
        <p:nvSpPr>
          <p:cNvPr id="8" name="TextBox 7"/>
          <p:cNvSpPr txBox="1"/>
          <p:nvPr/>
        </p:nvSpPr>
        <p:spPr>
          <a:xfrm>
            <a:off x="1049659" y="987488"/>
            <a:ext cx="7044681" cy="2831544"/>
          </a:xfrm>
          <a:prstGeom prst="rect">
            <a:avLst/>
          </a:prstGeom>
          <a:noFill/>
        </p:spPr>
        <p:txBody>
          <a:bodyPr wrap="square" rtlCol="0">
            <a:spAutoFit/>
          </a:bodyPr>
          <a:lstStyle/>
          <a:p>
            <a:pPr algn="ctr"/>
            <a:r>
              <a:rPr lang="en-GB" sz="2200" b="1" u="sng" dirty="0">
                <a:solidFill>
                  <a:schemeClr val="accent4"/>
                </a:solidFill>
                <a:latin typeface="Letter-join 36" panose="02000805000000020003" pitchFamily="50" charset="0"/>
              </a:rPr>
              <a:t>Practise</a:t>
            </a:r>
          </a:p>
          <a:p>
            <a:pPr algn="ctr"/>
            <a:endParaRPr lang="en-GB" sz="2200" u="sng" dirty="0">
              <a:solidFill>
                <a:schemeClr val="accent4"/>
              </a:solidFill>
              <a:latin typeface="Letter-join 36" panose="02000805000000020003" pitchFamily="50" charset="0"/>
            </a:endParaRPr>
          </a:p>
          <a:p>
            <a:pPr algn="ctr"/>
            <a:r>
              <a:rPr lang="en-GB" sz="2200" dirty="0">
                <a:solidFill>
                  <a:schemeClr val="accent4"/>
                </a:solidFill>
                <a:latin typeface="Letter-join 36" panose="02000805000000020003" pitchFamily="50" charset="0"/>
              </a:rPr>
              <a:t>Have a go at adding the prefixes to the root words to make your spelling words.</a:t>
            </a:r>
          </a:p>
          <a:p>
            <a:pPr algn="ctr"/>
            <a:r>
              <a:rPr lang="en-GB" sz="2200" dirty="0">
                <a:solidFill>
                  <a:schemeClr val="accent4"/>
                </a:solidFill>
                <a:latin typeface="Letter-join 36" panose="02000805000000020003" pitchFamily="50" charset="0"/>
              </a:rPr>
              <a:t>Write out like this: </a:t>
            </a:r>
          </a:p>
          <a:p>
            <a:pPr algn="ctr"/>
            <a:r>
              <a:rPr lang="en-GB" sz="2200" dirty="0">
                <a:solidFill>
                  <a:srgbClr val="00B050"/>
                </a:solidFill>
                <a:latin typeface="Letter-join 36" panose="02000805000000020003" pitchFamily="50" charset="0"/>
              </a:rPr>
              <a:t>sub </a:t>
            </a:r>
            <a:r>
              <a:rPr lang="en-GB" sz="2200" dirty="0">
                <a:solidFill>
                  <a:schemeClr val="accent4"/>
                </a:solidFill>
                <a:latin typeface="Letter-join 36" panose="02000805000000020003" pitchFamily="50" charset="0"/>
              </a:rPr>
              <a:t>+ </a:t>
            </a:r>
            <a:r>
              <a:rPr lang="en-GB" sz="2200" dirty="0">
                <a:solidFill>
                  <a:srgbClr val="7030A0"/>
                </a:solidFill>
                <a:latin typeface="Letter-join 36" panose="02000805000000020003" pitchFamily="50" charset="0"/>
              </a:rPr>
              <a:t>merge</a:t>
            </a:r>
            <a:r>
              <a:rPr lang="en-GB" sz="2200" dirty="0">
                <a:solidFill>
                  <a:schemeClr val="accent4"/>
                </a:solidFill>
                <a:latin typeface="Letter-join 36" panose="02000805000000020003" pitchFamily="50" charset="0"/>
              </a:rPr>
              <a:t> = submerge. </a:t>
            </a:r>
          </a:p>
          <a:p>
            <a:pPr algn="ctr"/>
            <a:r>
              <a:rPr lang="en-GB" sz="2200" dirty="0">
                <a:solidFill>
                  <a:schemeClr val="accent4"/>
                </a:solidFill>
                <a:latin typeface="Letter-join 36" panose="02000805000000020003" pitchFamily="50" charset="0"/>
              </a:rPr>
              <a:t>You can use different colours if you like but you don’t need to</a:t>
            </a:r>
            <a:r>
              <a:rPr lang="en-GB" sz="2400" dirty="0">
                <a:solidFill>
                  <a:schemeClr val="accent4"/>
                </a:solidFill>
                <a:latin typeface="Letter-join 36" panose="02000805000000020003" pitchFamily="50" charset="0"/>
              </a:rPr>
              <a:t>.  </a:t>
            </a:r>
          </a:p>
        </p:txBody>
      </p:sp>
      <p:sp>
        <p:nvSpPr>
          <p:cNvPr id="3" name="TextBox 2"/>
          <p:cNvSpPr txBox="1"/>
          <p:nvPr/>
        </p:nvSpPr>
        <p:spPr>
          <a:xfrm>
            <a:off x="1087460" y="4005064"/>
            <a:ext cx="1512168" cy="2339102"/>
          </a:xfrm>
          <a:prstGeom prst="rect">
            <a:avLst/>
          </a:prstGeom>
          <a:noFill/>
        </p:spPr>
        <p:txBody>
          <a:bodyPr wrap="square" rtlCol="0">
            <a:spAutoFit/>
          </a:bodyPr>
          <a:lstStyle/>
          <a:p>
            <a:pPr algn="ctr">
              <a:spcAft>
                <a:spcPts val="0"/>
              </a:spcAft>
            </a:pPr>
            <a:r>
              <a:rPr lang="en-GB" sz="2400" dirty="0">
                <a:solidFill>
                  <a:srgbClr val="FF0000"/>
                </a:solidFill>
                <a:latin typeface="Letter-join 36" panose="02000805000000020003" pitchFamily="50" charset="0"/>
                <a:ea typeface="Times New Roman" panose="02020603050405020304" pitchFamily="18" charset="0"/>
              </a:rPr>
              <a:t>mis</a:t>
            </a:r>
          </a:p>
          <a:p>
            <a:pPr algn="ctr">
              <a:spcAft>
                <a:spcPts val="0"/>
              </a:spcAft>
            </a:pPr>
            <a:r>
              <a:rPr lang="en-GB" sz="2400" dirty="0">
                <a:solidFill>
                  <a:srgbClr val="242424"/>
                </a:solidFill>
                <a:latin typeface="Letter-join 36" panose="02000805000000020003" pitchFamily="50" charset="0"/>
                <a:ea typeface="Times New Roman" panose="02020603050405020304" pitchFamily="18" charset="0"/>
              </a:rPr>
              <a:t>spell</a:t>
            </a: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lead</a:t>
            </a:r>
            <a:endParaRPr lang="en-GB" sz="2400" dirty="0">
              <a:solidFill>
                <a:srgbClr val="242424"/>
              </a:solidFill>
              <a:latin typeface="Letter-join 36" panose="02000805000000020003" pitchFamily="50" charset="0"/>
              <a:ea typeface="Times New Roman" panose="02020603050405020304" pitchFamily="18" charset="0"/>
            </a:endParaRP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b</a:t>
            </a:r>
            <a:r>
              <a:rPr lang="en-GB" sz="2400" dirty="0">
                <a:solidFill>
                  <a:srgbClr val="242424"/>
                </a:solidFill>
                <a:latin typeface="Letter-join 36" panose="02000805000000020003" pitchFamily="50" charset="0"/>
                <a:ea typeface="Times New Roman" panose="02020603050405020304" pitchFamily="18" charset="0"/>
              </a:rPr>
              <a:t>ehave</a:t>
            </a:r>
          </a:p>
          <a:p>
            <a:pPr algn="ctr">
              <a:spcAft>
                <a:spcPts val="0"/>
              </a:spcAft>
            </a:pPr>
            <a:endParaRPr lang="en-GB" dirty="0">
              <a:solidFill>
                <a:srgbClr val="242424"/>
              </a:solidFill>
              <a:latin typeface="Letter-join 36" panose="02000805000000020003" pitchFamily="50" charset="0"/>
              <a:ea typeface="Times New Roman" panose="02020603050405020304" pitchFamily="18" charset="0"/>
            </a:endParaRPr>
          </a:p>
          <a:p>
            <a:pPr algn="ctr">
              <a:spcAft>
                <a:spcPts val="0"/>
              </a:spcAft>
            </a:pPr>
            <a:endParaRPr lang="en-GB" sz="1400" dirty="0">
              <a:latin typeface="Letter-join 36" panose="02000805000000020003" pitchFamily="50" charset="0"/>
              <a:ea typeface="Times New Roman" panose="02020603050405020304" pitchFamily="18" charset="0"/>
            </a:endParaRPr>
          </a:p>
          <a:p>
            <a:endParaRPr lang="en-GB" dirty="0"/>
          </a:p>
        </p:txBody>
      </p:sp>
      <p:sp>
        <p:nvSpPr>
          <p:cNvPr id="14" name="TextBox 13"/>
          <p:cNvSpPr txBox="1"/>
          <p:nvPr/>
        </p:nvSpPr>
        <p:spPr>
          <a:xfrm>
            <a:off x="3599890" y="3819032"/>
            <a:ext cx="1944217" cy="2831544"/>
          </a:xfrm>
          <a:prstGeom prst="rect">
            <a:avLst/>
          </a:prstGeom>
          <a:noFill/>
        </p:spPr>
        <p:txBody>
          <a:bodyPr wrap="square" rtlCol="0">
            <a:spAutoFit/>
          </a:bodyPr>
          <a:lstStyle/>
          <a:p>
            <a:pPr algn="ctr">
              <a:spcAft>
                <a:spcPts val="0"/>
              </a:spcAft>
            </a:pPr>
            <a:r>
              <a:rPr lang="en-GB" sz="2400" dirty="0">
                <a:solidFill>
                  <a:srgbClr val="00B0F0"/>
                </a:solidFill>
                <a:latin typeface="Letter-join 36" panose="02000805000000020003" pitchFamily="50" charset="0"/>
                <a:ea typeface="Times New Roman" panose="02020603050405020304" pitchFamily="18" charset="0"/>
              </a:rPr>
              <a:t>re</a:t>
            </a:r>
          </a:p>
          <a:p>
            <a:pPr algn="ctr">
              <a:spcAft>
                <a:spcPts val="0"/>
              </a:spcAft>
            </a:pPr>
            <a:r>
              <a:rPr lang="en-GB" sz="2400" dirty="0">
                <a:solidFill>
                  <a:srgbClr val="242424"/>
                </a:solidFill>
                <a:latin typeface="Letter-join 36" panose="02000805000000020003" pitchFamily="50" charset="0"/>
                <a:ea typeface="Times New Roman" panose="02020603050405020304" pitchFamily="18" charset="0"/>
              </a:rPr>
              <a:t>do</a:t>
            </a: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decorate</a:t>
            </a:r>
            <a:endParaRPr lang="en-GB" sz="2400" dirty="0">
              <a:solidFill>
                <a:srgbClr val="242424"/>
              </a:solidFill>
              <a:latin typeface="Letter-join 36" panose="02000805000000020003" pitchFamily="50" charset="0"/>
              <a:ea typeface="Times New Roman" panose="02020603050405020304" pitchFamily="18" charset="0"/>
            </a:endParaRP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turn</a:t>
            </a: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appear</a:t>
            </a:r>
            <a:endParaRPr lang="en-GB" sz="2400" dirty="0">
              <a:solidFill>
                <a:srgbClr val="242424"/>
              </a:solidFill>
              <a:latin typeface="Letter-join 36" panose="02000805000000020003" pitchFamily="50" charset="0"/>
              <a:ea typeface="Times New Roman" panose="02020603050405020304" pitchFamily="18" charset="0"/>
            </a:endParaRPr>
          </a:p>
          <a:p>
            <a:pPr algn="ctr">
              <a:spcAft>
                <a:spcPts val="0"/>
              </a:spcAft>
            </a:pPr>
            <a:endParaRPr lang="en-GB" sz="2000" dirty="0">
              <a:solidFill>
                <a:srgbClr val="242424"/>
              </a:solidFill>
              <a:latin typeface="Letter-join 36" panose="02000805000000020003" pitchFamily="50" charset="0"/>
              <a:ea typeface="Times New Roman" panose="02020603050405020304" pitchFamily="18" charset="0"/>
            </a:endParaRPr>
          </a:p>
          <a:p>
            <a:pPr algn="ctr">
              <a:spcAft>
                <a:spcPts val="0"/>
              </a:spcAft>
            </a:pPr>
            <a:endParaRPr lang="en-GB" sz="2000" dirty="0">
              <a:latin typeface="Letter-join 36" panose="02000805000000020003" pitchFamily="50" charset="0"/>
              <a:ea typeface="Times New Roman" panose="02020603050405020304" pitchFamily="18" charset="0"/>
            </a:endParaRPr>
          </a:p>
          <a:p>
            <a:endParaRPr lang="en-GB" dirty="0"/>
          </a:p>
        </p:txBody>
      </p:sp>
      <p:sp>
        <p:nvSpPr>
          <p:cNvPr id="15" name="TextBox 14"/>
          <p:cNvSpPr txBox="1"/>
          <p:nvPr/>
        </p:nvSpPr>
        <p:spPr>
          <a:xfrm>
            <a:off x="6150124" y="4257856"/>
            <a:ext cx="1944216" cy="1846659"/>
          </a:xfrm>
          <a:prstGeom prst="rect">
            <a:avLst/>
          </a:prstGeom>
          <a:noFill/>
        </p:spPr>
        <p:txBody>
          <a:bodyPr wrap="square" rtlCol="0">
            <a:spAutoFit/>
          </a:bodyPr>
          <a:lstStyle/>
          <a:p>
            <a:pPr algn="ctr">
              <a:spcAft>
                <a:spcPts val="0"/>
              </a:spcAft>
            </a:pPr>
            <a:r>
              <a:rPr lang="en-GB" sz="2400" dirty="0">
                <a:solidFill>
                  <a:srgbClr val="00B050"/>
                </a:solidFill>
                <a:latin typeface="Letter-join 36" panose="02000805000000020003" pitchFamily="50" charset="0"/>
                <a:ea typeface="Times New Roman" panose="02020603050405020304" pitchFamily="18" charset="0"/>
              </a:rPr>
              <a:t>sub</a:t>
            </a:r>
          </a:p>
          <a:p>
            <a:pPr algn="ctr">
              <a:spcAft>
                <a:spcPts val="0"/>
              </a:spcAft>
            </a:pPr>
            <a:r>
              <a:rPr lang="en-GB" sz="2400" dirty="0">
                <a:solidFill>
                  <a:srgbClr val="242424"/>
                </a:solidFill>
                <a:latin typeface="Letter-join 36" panose="02000805000000020003" pitchFamily="50" charset="0"/>
                <a:ea typeface="Times New Roman" panose="02020603050405020304" pitchFamily="18" charset="0"/>
              </a:rPr>
              <a:t>merge</a:t>
            </a: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heading</a:t>
            </a:r>
            <a:endParaRPr lang="en-GB" sz="2400" dirty="0">
              <a:solidFill>
                <a:srgbClr val="242424"/>
              </a:solidFill>
              <a:latin typeface="Letter-join 36" panose="02000805000000020003" pitchFamily="50" charset="0"/>
              <a:ea typeface="Times New Roman" panose="02020603050405020304" pitchFamily="18" charset="0"/>
            </a:endParaRPr>
          </a:p>
          <a:p>
            <a:pPr algn="ctr">
              <a:spcAft>
                <a:spcPts val="0"/>
              </a:spcAft>
            </a:pPr>
            <a:r>
              <a:rPr lang="en-US" sz="2400" dirty="0">
                <a:solidFill>
                  <a:srgbClr val="242424"/>
                </a:solidFill>
                <a:latin typeface="Letter-join 36" panose="02000805000000020003" pitchFamily="50" charset="0"/>
                <a:ea typeface="Times New Roman" panose="02020603050405020304" pitchFamily="18" charset="0"/>
              </a:rPr>
              <a:t>m</a:t>
            </a:r>
            <a:r>
              <a:rPr lang="en-GB" sz="2400" dirty="0">
                <a:solidFill>
                  <a:srgbClr val="242424"/>
                </a:solidFill>
                <a:latin typeface="Letter-join 36" panose="02000805000000020003" pitchFamily="50" charset="0"/>
                <a:ea typeface="Times New Roman" panose="02020603050405020304" pitchFamily="18" charset="0"/>
              </a:rPr>
              <a:t>arine</a:t>
            </a:r>
            <a:endParaRPr lang="en-GB" sz="2400" dirty="0">
              <a:latin typeface="Letter-join 36" panose="02000805000000020003" pitchFamily="50" charset="0"/>
              <a:ea typeface="Times New Roman" panose="02020603050405020304" pitchFamily="18" charset="0"/>
            </a:endParaRPr>
          </a:p>
          <a:p>
            <a:endParaRPr lang="en-GB" dirty="0"/>
          </a:p>
        </p:txBody>
      </p:sp>
      <p:sp>
        <p:nvSpPr>
          <p:cNvPr id="9" name="TextBox 8"/>
          <p:cNvSpPr txBox="1"/>
          <p:nvPr/>
        </p:nvSpPr>
        <p:spPr>
          <a:xfrm>
            <a:off x="755575"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spTree>
    <p:extLst>
      <p:ext uri="{BB962C8B-B14F-4D97-AF65-F5344CB8AC3E}">
        <p14:creationId xmlns:p14="http://schemas.microsoft.com/office/powerpoint/2010/main" val="1898162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5" y="2243493"/>
            <a:ext cx="6264696" cy="1246495"/>
          </a:xfrm>
          <a:prstGeom prst="rect">
            <a:avLst/>
          </a:prstGeom>
          <a:noFill/>
        </p:spPr>
        <p:txBody>
          <a:bodyPr wrap="square" rtlCol="0">
            <a:spAutoFit/>
          </a:bodyPr>
          <a:lstStyle/>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sp>
        <p:nvSpPr>
          <p:cNvPr id="8" name="TextBox 7"/>
          <p:cNvSpPr txBox="1"/>
          <p:nvPr/>
        </p:nvSpPr>
        <p:spPr>
          <a:xfrm>
            <a:off x="1115616" y="1352090"/>
            <a:ext cx="6912768" cy="2292935"/>
          </a:xfrm>
          <a:prstGeom prst="rect">
            <a:avLst/>
          </a:prstGeom>
          <a:noFill/>
        </p:spPr>
        <p:txBody>
          <a:bodyPr wrap="square" rtlCol="0">
            <a:spAutoFit/>
          </a:bodyPr>
          <a:lstStyle/>
          <a:p>
            <a:pPr algn="ctr"/>
            <a:r>
              <a:rPr lang="en-GB" sz="2400" b="1" u="sng" dirty="0">
                <a:solidFill>
                  <a:schemeClr val="accent4"/>
                </a:solidFill>
                <a:latin typeface="Letter-join 36" panose="02000805000000020003" pitchFamily="50" charset="0"/>
              </a:rPr>
              <a:t>Spelling List</a:t>
            </a: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p:txBody>
      </p:sp>
      <p:sp>
        <p:nvSpPr>
          <p:cNvPr id="2" name="TextBox 1"/>
          <p:cNvSpPr txBox="1"/>
          <p:nvPr/>
        </p:nvSpPr>
        <p:spPr>
          <a:xfrm>
            <a:off x="1043608" y="2510954"/>
            <a:ext cx="2160239" cy="2215991"/>
          </a:xfrm>
          <a:prstGeom prst="rect">
            <a:avLst/>
          </a:prstGeom>
          <a:noFill/>
        </p:spPr>
        <p:txBody>
          <a:bodyPr wrap="square" rtlCol="0">
            <a:spAutoFit/>
          </a:bodyPr>
          <a:lstStyle/>
          <a:p>
            <a:pPr algn="ctr">
              <a:lnSpc>
                <a:spcPct val="200000"/>
              </a:lnSpc>
              <a:spcAft>
                <a:spcPts val="0"/>
              </a:spcAft>
            </a:pPr>
            <a:r>
              <a:rPr lang="en-GB" sz="2400" dirty="0">
                <a:solidFill>
                  <a:srgbClr val="242424"/>
                </a:solidFill>
                <a:latin typeface="Letter-join 36" panose="02000805000000020003" pitchFamily="50" charset="0"/>
                <a:ea typeface="Times New Roman" panose="02020603050405020304" pitchFamily="18" charset="0"/>
              </a:rPr>
              <a:t>misspell</a:t>
            </a:r>
          </a:p>
          <a:p>
            <a:pPr algn="ctr">
              <a:lnSpc>
                <a:spcPct val="200000"/>
              </a:lnSpc>
              <a:spcAft>
                <a:spcPts val="0"/>
              </a:spcAft>
            </a:pPr>
            <a:r>
              <a:rPr lang="en-US" sz="2400" dirty="0">
                <a:solidFill>
                  <a:srgbClr val="242424"/>
                </a:solidFill>
                <a:latin typeface="Letter-join 36" panose="02000805000000020003" pitchFamily="50" charset="0"/>
                <a:ea typeface="Times New Roman" panose="02020603050405020304" pitchFamily="18" charset="0"/>
              </a:rPr>
              <a:t>mislead</a:t>
            </a:r>
            <a:endParaRPr lang="en-GB" sz="2400" dirty="0">
              <a:solidFill>
                <a:srgbClr val="242424"/>
              </a:solidFill>
              <a:latin typeface="Letter-join 36" panose="02000805000000020003" pitchFamily="50" charset="0"/>
              <a:ea typeface="Times New Roman" panose="02020603050405020304" pitchFamily="18" charset="0"/>
            </a:endParaRPr>
          </a:p>
          <a:p>
            <a:pPr algn="ctr">
              <a:lnSpc>
                <a:spcPct val="200000"/>
              </a:lnSpc>
              <a:spcAft>
                <a:spcPts val="0"/>
              </a:spcAft>
            </a:pPr>
            <a:r>
              <a:rPr lang="en-US" sz="2400" dirty="0">
                <a:solidFill>
                  <a:srgbClr val="242424"/>
                </a:solidFill>
                <a:latin typeface="Letter-join 36" panose="02000805000000020003" pitchFamily="50" charset="0"/>
                <a:ea typeface="Times New Roman" panose="02020603050405020304" pitchFamily="18" charset="0"/>
              </a:rPr>
              <a:t>misb</a:t>
            </a:r>
            <a:r>
              <a:rPr lang="en-GB" sz="2400" dirty="0">
                <a:solidFill>
                  <a:srgbClr val="242424"/>
                </a:solidFill>
                <a:latin typeface="Letter-join 36" panose="02000805000000020003" pitchFamily="50" charset="0"/>
                <a:ea typeface="Times New Roman" panose="02020603050405020304" pitchFamily="18" charset="0"/>
              </a:rPr>
              <a:t>ehave</a:t>
            </a:r>
          </a:p>
        </p:txBody>
      </p:sp>
      <p:sp>
        <p:nvSpPr>
          <p:cNvPr id="7" name="TextBox 6"/>
          <p:cNvSpPr txBox="1"/>
          <p:nvPr/>
        </p:nvSpPr>
        <p:spPr>
          <a:xfrm>
            <a:off x="3491880" y="2332846"/>
            <a:ext cx="2160239" cy="3419526"/>
          </a:xfrm>
          <a:prstGeom prst="rect">
            <a:avLst/>
          </a:prstGeom>
          <a:noFill/>
        </p:spPr>
        <p:txBody>
          <a:bodyPr wrap="square" rtlCol="0">
            <a:spAutoFit/>
          </a:bodyPr>
          <a:lstStyle/>
          <a:p>
            <a:pPr algn="ctr">
              <a:lnSpc>
                <a:spcPct val="200000"/>
              </a:lnSpc>
            </a:pPr>
            <a:r>
              <a:rPr lang="en-GB" sz="2400" dirty="0">
                <a:latin typeface="Letter-join 36" panose="02000805000000020003" pitchFamily="50" charset="0"/>
              </a:rPr>
              <a:t>redo</a:t>
            </a:r>
          </a:p>
          <a:p>
            <a:pPr algn="ctr">
              <a:lnSpc>
                <a:spcPct val="200000"/>
              </a:lnSpc>
              <a:spcAft>
                <a:spcPts val="0"/>
              </a:spcAft>
            </a:pPr>
            <a:r>
              <a:rPr lang="en-US" sz="2400" dirty="0">
                <a:latin typeface="Letter-join 36" panose="02000805000000020003" pitchFamily="50" charset="0"/>
              </a:rPr>
              <a:t>re</a:t>
            </a:r>
            <a:r>
              <a:rPr lang="en-US" sz="2400" dirty="0">
                <a:solidFill>
                  <a:srgbClr val="242424"/>
                </a:solidFill>
                <a:latin typeface="Letter-join 36" panose="02000805000000020003" pitchFamily="50" charset="0"/>
                <a:ea typeface="Times New Roman" panose="02020603050405020304" pitchFamily="18" charset="0"/>
              </a:rPr>
              <a:t>decorate</a:t>
            </a:r>
            <a:endParaRPr lang="en-GB" sz="2400" dirty="0">
              <a:solidFill>
                <a:srgbClr val="242424"/>
              </a:solidFill>
              <a:latin typeface="Letter-join 36" panose="02000805000000020003" pitchFamily="50" charset="0"/>
              <a:ea typeface="Times New Roman" panose="02020603050405020304" pitchFamily="18" charset="0"/>
            </a:endParaRPr>
          </a:p>
          <a:p>
            <a:pPr algn="ctr">
              <a:lnSpc>
                <a:spcPct val="200000"/>
              </a:lnSpc>
              <a:spcAft>
                <a:spcPts val="0"/>
              </a:spcAft>
            </a:pPr>
            <a:r>
              <a:rPr lang="en-US" sz="2400" dirty="0">
                <a:solidFill>
                  <a:srgbClr val="242424"/>
                </a:solidFill>
                <a:latin typeface="Letter-join 36" panose="02000805000000020003" pitchFamily="50" charset="0"/>
                <a:ea typeface="Times New Roman" panose="02020603050405020304" pitchFamily="18" charset="0"/>
              </a:rPr>
              <a:t>return</a:t>
            </a:r>
          </a:p>
          <a:p>
            <a:pPr algn="ctr">
              <a:lnSpc>
                <a:spcPct val="200000"/>
              </a:lnSpc>
              <a:spcAft>
                <a:spcPts val="0"/>
              </a:spcAft>
            </a:pPr>
            <a:r>
              <a:rPr lang="en-US" sz="2400" dirty="0">
                <a:solidFill>
                  <a:srgbClr val="242424"/>
                </a:solidFill>
                <a:latin typeface="Letter-join 36" panose="02000805000000020003" pitchFamily="50" charset="0"/>
                <a:ea typeface="Times New Roman" panose="02020603050405020304" pitchFamily="18" charset="0"/>
              </a:rPr>
              <a:t>reappear</a:t>
            </a:r>
            <a:endParaRPr lang="en-GB" sz="2400" dirty="0">
              <a:solidFill>
                <a:srgbClr val="242424"/>
              </a:solidFill>
              <a:latin typeface="Letter-join 36" panose="02000805000000020003" pitchFamily="50" charset="0"/>
              <a:ea typeface="Times New Roman" panose="02020603050405020304" pitchFamily="18" charset="0"/>
            </a:endParaRPr>
          </a:p>
          <a:p>
            <a:pPr algn="ctr">
              <a:lnSpc>
                <a:spcPct val="150000"/>
              </a:lnSpc>
            </a:pPr>
            <a:endParaRPr lang="en-GB" dirty="0">
              <a:latin typeface="Letter-join 36" panose="02000805000000020003" pitchFamily="50" charset="0"/>
            </a:endParaRPr>
          </a:p>
        </p:txBody>
      </p:sp>
      <p:sp>
        <p:nvSpPr>
          <p:cNvPr id="9" name="TextBox 8"/>
          <p:cNvSpPr txBox="1"/>
          <p:nvPr/>
        </p:nvSpPr>
        <p:spPr>
          <a:xfrm>
            <a:off x="5756017" y="2568382"/>
            <a:ext cx="2415708" cy="2308324"/>
          </a:xfrm>
          <a:prstGeom prst="rect">
            <a:avLst/>
          </a:prstGeom>
          <a:noFill/>
        </p:spPr>
        <p:txBody>
          <a:bodyPr wrap="square" rtlCol="0">
            <a:spAutoFit/>
          </a:bodyPr>
          <a:lstStyle/>
          <a:p>
            <a:pPr algn="ctr">
              <a:lnSpc>
                <a:spcPct val="200000"/>
              </a:lnSpc>
              <a:spcAft>
                <a:spcPts val="0"/>
              </a:spcAft>
            </a:pPr>
            <a:r>
              <a:rPr lang="en-GB" sz="2400" dirty="0">
                <a:solidFill>
                  <a:srgbClr val="242424"/>
                </a:solidFill>
                <a:latin typeface="Letter-join 36" panose="02000805000000020003" pitchFamily="50" charset="0"/>
                <a:ea typeface="Times New Roman" panose="02020603050405020304" pitchFamily="18" charset="0"/>
              </a:rPr>
              <a:t>submerge</a:t>
            </a:r>
          </a:p>
          <a:p>
            <a:pPr algn="ctr">
              <a:lnSpc>
                <a:spcPct val="200000"/>
              </a:lnSpc>
              <a:spcAft>
                <a:spcPts val="0"/>
              </a:spcAft>
            </a:pPr>
            <a:r>
              <a:rPr lang="en-US" sz="2400" dirty="0">
                <a:solidFill>
                  <a:srgbClr val="242424"/>
                </a:solidFill>
                <a:latin typeface="Letter-join 36" panose="02000805000000020003" pitchFamily="50" charset="0"/>
                <a:ea typeface="Times New Roman" panose="02020603050405020304" pitchFamily="18" charset="0"/>
              </a:rPr>
              <a:t>subheading</a:t>
            </a:r>
            <a:endParaRPr lang="en-GB" sz="2400" dirty="0">
              <a:solidFill>
                <a:srgbClr val="242424"/>
              </a:solidFill>
              <a:latin typeface="Letter-join 36" panose="02000805000000020003" pitchFamily="50" charset="0"/>
              <a:ea typeface="Times New Roman" panose="02020603050405020304" pitchFamily="18" charset="0"/>
            </a:endParaRPr>
          </a:p>
          <a:p>
            <a:pPr algn="ctr">
              <a:lnSpc>
                <a:spcPct val="200000"/>
              </a:lnSpc>
              <a:spcAft>
                <a:spcPts val="0"/>
              </a:spcAft>
            </a:pPr>
            <a:r>
              <a:rPr lang="en-US" sz="2400" dirty="0">
                <a:solidFill>
                  <a:srgbClr val="242424"/>
                </a:solidFill>
                <a:latin typeface="Letter-join 36" panose="02000805000000020003" pitchFamily="50" charset="0"/>
                <a:ea typeface="Times New Roman" panose="02020603050405020304" pitchFamily="18" charset="0"/>
              </a:rPr>
              <a:t>subm</a:t>
            </a:r>
            <a:r>
              <a:rPr lang="en-GB" sz="2400" dirty="0">
                <a:solidFill>
                  <a:srgbClr val="242424"/>
                </a:solidFill>
                <a:latin typeface="Letter-join 36" panose="02000805000000020003" pitchFamily="50" charset="0"/>
                <a:ea typeface="Times New Roman" panose="02020603050405020304" pitchFamily="18" charset="0"/>
              </a:rPr>
              <a:t>arine</a:t>
            </a:r>
            <a:endParaRPr lang="en-GB" sz="2400" dirty="0">
              <a:latin typeface="Letter-join 36" panose="02000805000000020003" pitchFamily="50" charset="0"/>
              <a:ea typeface="Times New Roman" panose="02020603050405020304" pitchFamily="18" charset="0"/>
            </a:endParaRPr>
          </a:p>
        </p:txBody>
      </p:sp>
      <p:sp>
        <p:nvSpPr>
          <p:cNvPr id="10" name="TextBox 9"/>
          <p:cNvSpPr txBox="1"/>
          <p:nvPr/>
        </p:nvSpPr>
        <p:spPr>
          <a:xfrm>
            <a:off x="755575"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spTree>
    <p:extLst>
      <p:ext uri="{BB962C8B-B14F-4D97-AF65-F5344CB8AC3E}">
        <p14:creationId xmlns:p14="http://schemas.microsoft.com/office/powerpoint/2010/main" val="2506240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5" y="2243493"/>
            <a:ext cx="6264696" cy="1246495"/>
          </a:xfrm>
          <a:prstGeom prst="rect">
            <a:avLst/>
          </a:prstGeom>
          <a:noFill/>
        </p:spPr>
        <p:txBody>
          <a:bodyPr wrap="square" rtlCol="0">
            <a:spAutoFit/>
          </a:bodyPr>
          <a:lstStyle/>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sp>
        <p:nvSpPr>
          <p:cNvPr id="8" name="TextBox 7"/>
          <p:cNvSpPr txBox="1"/>
          <p:nvPr/>
        </p:nvSpPr>
        <p:spPr>
          <a:xfrm>
            <a:off x="1151619" y="1125819"/>
            <a:ext cx="6912768" cy="3262432"/>
          </a:xfrm>
          <a:prstGeom prst="rect">
            <a:avLst/>
          </a:prstGeom>
          <a:noFill/>
        </p:spPr>
        <p:txBody>
          <a:bodyPr wrap="square" rtlCol="0">
            <a:spAutoFit/>
          </a:bodyPr>
          <a:lstStyle/>
          <a:p>
            <a:pPr algn="ctr"/>
            <a:r>
              <a:rPr lang="en-GB" sz="2000" b="1" u="sng" dirty="0">
                <a:solidFill>
                  <a:schemeClr val="accent4"/>
                </a:solidFill>
                <a:latin typeface="Letter-join 36" panose="02000805000000020003" pitchFamily="50" charset="0"/>
              </a:rPr>
              <a:t>Apply</a:t>
            </a:r>
          </a:p>
          <a:p>
            <a:pPr algn="ctr"/>
            <a:endParaRPr lang="en-GB" sz="2000" u="sng" dirty="0">
              <a:solidFill>
                <a:schemeClr val="accent4"/>
              </a:solidFill>
              <a:latin typeface="Letter-join 36" panose="02000805000000020003" pitchFamily="50" charset="0"/>
            </a:endParaRPr>
          </a:p>
          <a:p>
            <a:pPr algn="ctr"/>
            <a:r>
              <a:rPr lang="en-GB" sz="2000" dirty="0">
                <a:solidFill>
                  <a:schemeClr val="accent4"/>
                </a:solidFill>
                <a:latin typeface="Letter-join 36" panose="02000805000000020003" pitchFamily="50" charset="0"/>
              </a:rPr>
              <a:t>Complete a ‘Spelling Rainbow’. Choose 7 of your spellings and write them in the rainbow outline using different colours for each word. </a:t>
            </a:r>
            <a:endParaRPr lang="en-GB" sz="20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p:txBody>
      </p:sp>
      <p:sp>
        <p:nvSpPr>
          <p:cNvPr id="7" name="TextBox 6"/>
          <p:cNvSpPr txBox="1"/>
          <p:nvPr/>
        </p:nvSpPr>
        <p:spPr>
          <a:xfrm>
            <a:off x="755575" y="260648"/>
            <a:ext cx="1440160" cy="584775"/>
          </a:xfrm>
          <a:prstGeom prst="rect">
            <a:avLst/>
          </a:prstGeom>
          <a:noFill/>
        </p:spPr>
        <p:txBody>
          <a:bodyPr wrap="square" rtlCol="0">
            <a:spAutoFit/>
          </a:bodyPr>
          <a:lstStyle/>
          <a:p>
            <a:r>
              <a:rPr lang="en-GB" sz="3200" dirty="0">
                <a:solidFill>
                  <a:schemeClr val="bg1"/>
                </a:solidFill>
                <a:latin typeface="Letter-join 36" panose="02000805000000020003" pitchFamily="50" charset="0"/>
              </a:rPr>
              <a:t>Day 1</a:t>
            </a:r>
            <a:endParaRPr lang="en-GB" dirty="0">
              <a:solidFill>
                <a:schemeClr val="bg1"/>
              </a:solidFill>
              <a:latin typeface="Letter-join 36" panose="02000805000000020003" pitchFamily="50" charset="0"/>
            </a:endParaRPr>
          </a:p>
        </p:txBody>
      </p:sp>
      <p:pic>
        <p:nvPicPr>
          <p:cNvPr id="5" name="Picture 4">
            <a:extLst>
              <a:ext uri="{FF2B5EF4-FFF2-40B4-BE49-F238E27FC236}">
                <a16:creationId xmlns:a16="http://schemas.microsoft.com/office/drawing/2014/main" id="{331AD28F-B258-448C-8A0C-3E499513C9AD}"/>
              </a:ext>
            </a:extLst>
          </p:cNvPr>
          <p:cNvPicPr>
            <a:picLocks noChangeAspect="1"/>
          </p:cNvPicPr>
          <p:nvPr/>
        </p:nvPicPr>
        <p:blipFill>
          <a:blip r:embed="rId3"/>
          <a:stretch>
            <a:fillRect/>
          </a:stretch>
        </p:blipFill>
        <p:spPr>
          <a:xfrm>
            <a:off x="1994989" y="3240419"/>
            <a:ext cx="5154022" cy="2490534"/>
          </a:xfrm>
          <a:prstGeom prst="rect">
            <a:avLst/>
          </a:prstGeom>
        </p:spPr>
      </p:pic>
    </p:spTree>
    <p:extLst>
      <p:ext uri="{BB962C8B-B14F-4D97-AF65-F5344CB8AC3E}">
        <p14:creationId xmlns:p14="http://schemas.microsoft.com/office/powerpoint/2010/main" val="3137076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FD552E-7416-4491-9E10-572E656D4FD6}">
  <ds:schemaRefs>
    <ds:schemaRef ds:uri="359a9a00-a290-4288-b116-4b5872e28cb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3.xml><?xml version="1.0" encoding="utf-8"?>
<ds:datastoreItem xmlns:ds="http://schemas.openxmlformats.org/officeDocument/2006/customXml" ds:itemID="{E51E5EA8-446B-4722-9197-0E8C9F4105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TotalTime>
  <Words>1953</Words>
  <Application>Microsoft Office PowerPoint</Application>
  <PresentationFormat>On-screen Show (4:3)</PresentationFormat>
  <Paragraphs>348</Paragraphs>
  <Slides>35</Slides>
  <Notes>12</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Brush Script MT</vt:lpstr>
      <vt:lpstr>Calibri</vt:lpstr>
      <vt:lpstr>Comic Sans MS</vt:lpstr>
      <vt:lpstr>Constantia</vt:lpstr>
      <vt:lpstr>Franklin Gothic Book</vt:lpstr>
      <vt:lpstr>Leelawadee UI Semilight</vt:lpstr>
      <vt:lpstr>Letter-join 36</vt:lpstr>
      <vt:lpstr>Letter-join Plus 36</vt:lpstr>
      <vt:lpstr>Rage Italic</vt:lpstr>
      <vt:lpstr>Times New Roman</vt:lpstr>
      <vt:lpstr>Pushpin</vt:lpstr>
      <vt:lpstr>Year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Thoughts…</vt:lpstr>
      <vt:lpstr>Wednesday 10th January </vt:lpstr>
      <vt:lpstr>PowerPoint Presentation</vt:lpstr>
      <vt:lpstr>Thursday 11th January</vt:lpstr>
      <vt:lpstr>Thursday 11th January</vt:lpstr>
      <vt:lpstr>Friday 12th February</vt:lpstr>
      <vt:lpstr>PowerPoint Presentation</vt:lpstr>
      <vt:lpstr>PowerPoint Presentation</vt:lpstr>
      <vt:lpstr>Monday 22nd February</vt:lpstr>
      <vt:lpstr>Monday 22nd February</vt:lpstr>
      <vt:lpstr>Tuesday 23rd February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Lisa Wainwright</cp:lastModifiedBy>
  <cp:revision>303</cp:revision>
  <cp:lastPrinted>2021-01-05T13:42:01Z</cp:lastPrinted>
  <dcterms:created xsi:type="dcterms:W3CDTF">2015-07-10T19:38:16Z</dcterms:created>
  <dcterms:modified xsi:type="dcterms:W3CDTF">2021-02-01T11:42:16Z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