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5"/>
  </p:notesMasterIdLst>
  <p:sldIdLst>
    <p:sldId id="256" r:id="rId5"/>
    <p:sldId id="325" r:id="rId6"/>
    <p:sldId id="262" r:id="rId7"/>
    <p:sldId id="326" r:id="rId8"/>
    <p:sldId id="257" r:id="rId9"/>
    <p:sldId id="270" r:id="rId10"/>
    <p:sldId id="322" r:id="rId11"/>
    <p:sldId id="323" r:id="rId12"/>
    <p:sldId id="313" r:id="rId13"/>
    <p:sldId id="327" r:id="rId14"/>
    <p:sldId id="271" r:id="rId15"/>
    <p:sldId id="328" r:id="rId16"/>
    <p:sldId id="329" r:id="rId17"/>
    <p:sldId id="275" r:id="rId18"/>
    <p:sldId id="272" r:id="rId19"/>
    <p:sldId id="264" r:id="rId20"/>
    <p:sldId id="273" r:id="rId21"/>
    <p:sldId id="330" r:id="rId22"/>
    <p:sldId id="321" r:id="rId23"/>
    <p:sldId id="320" r:id="rId2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113C67-990A-8D27-23A8-63438470C3F6}" v="1" dt="2021-02-17T20:22:02.088"/>
    <p1510:client id="{C63049F7-F426-4E4F-83E1-3A40E4DEDDE1}" v="1" dt="2020-11-29T21:22:03.5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1" autoAdjust="0"/>
    <p:restoredTop sz="75547" autoAdjust="0"/>
  </p:normalViewPr>
  <p:slideViewPr>
    <p:cSldViewPr>
      <p:cViewPr varScale="1">
        <p:scale>
          <a:sx n="55" d="100"/>
          <a:sy n="55" d="100"/>
        </p:scale>
        <p:origin x="199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 Mccann" userId="S::dmccann@hillsideprimary.org.uk::e4f3a76f-fd48-4a2f-9818-311337559512" providerId="AD" clId="Web-{21113C67-990A-8D27-23A8-63438470C3F6}"/>
    <pc:docChg chg="modSld">
      <pc:chgData name="D. Mccann" userId="S::dmccann@hillsideprimary.org.uk::e4f3a76f-fd48-4a2f-9818-311337559512" providerId="AD" clId="Web-{21113C67-990A-8D27-23A8-63438470C3F6}" dt="2021-02-17T20:22:02.088" v="0" actId="1076"/>
      <pc:docMkLst>
        <pc:docMk/>
      </pc:docMkLst>
      <pc:sldChg chg="modSp">
        <pc:chgData name="D. Mccann" userId="S::dmccann@hillsideprimary.org.uk::e4f3a76f-fd48-4a2f-9818-311337559512" providerId="AD" clId="Web-{21113C67-990A-8D27-23A8-63438470C3F6}" dt="2021-02-17T20:22:02.088" v="0" actId="1076"/>
        <pc:sldMkLst>
          <pc:docMk/>
          <pc:sldMk cId="627078553" sldId="270"/>
        </pc:sldMkLst>
        <pc:spChg chg="mod">
          <ac:chgData name="D. Mccann" userId="S::dmccann@hillsideprimary.org.uk::e4f3a76f-fd48-4a2f-9818-311337559512" providerId="AD" clId="Web-{21113C67-990A-8D27-23A8-63438470C3F6}" dt="2021-02-17T20:22:02.088" v="0" actId="1076"/>
          <ac:spMkLst>
            <pc:docMk/>
            <pc:sldMk cId="627078553" sldId="270"/>
            <ac:spMk id="3" creationId="{00000000-0000-0000-0000-000000000000}"/>
          </ac:spMkLst>
        </pc:spChg>
      </pc:sldChg>
    </pc:docChg>
  </pc:docChgLst>
  <pc:docChgLst>
    <pc:chgData name="James Mellor" userId="f7a868f1-cec5-42da-88df-2860a1c74a3f" providerId="ADAL" clId="{C63049F7-F426-4E4F-83E1-3A40E4DEDDE1}"/>
    <pc:docChg chg="custSel modSld">
      <pc:chgData name="James Mellor" userId="f7a868f1-cec5-42da-88df-2860a1c74a3f" providerId="ADAL" clId="{C63049F7-F426-4E4F-83E1-3A40E4DEDDE1}" dt="2020-11-29T21:40:30.565" v="1405" actId="20577"/>
      <pc:docMkLst>
        <pc:docMk/>
      </pc:docMkLst>
      <pc:sldChg chg="modSp mod">
        <pc:chgData name="James Mellor" userId="f7a868f1-cec5-42da-88df-2860a1c74a3f" providerId="ADAL" clId="{C63049F7-F426-4E4F-83E1-3A40E4DEDDE1}" dt="2020-11-29T21:26:22.883" v="804" actId="20577"/>
        <pc:sldMkLst>
          <pc:docMk/>
          <pc:sldMk cId="1706611693" sldId="262"/>
        </pc:sldMkLst>
        <pc:spChg chg="mod">
          <ac:chgData name="James Mellor" userId="f7a868f1-cec5-42da-88df-2860a1c74a3f" providerId="ADAL" clId="{C63049F7-F426-4E4F-83E1-3A40E4DEDDE1}" dt="2020-11-29T21:26:22.883" v="804" actId="20577"/>
          <ac:spMkLst>
            <pc:docMk/>
            <pc:sldMk cId="1706611693" sldId="262"/>
            <ac:spMk id="3" creationId="{00000000-0000-0000-0000-000000000000}"/>
          </ac:spMkLst>
        </pc:spChg>
      </pc:sldChg>
      <pc:sldChg chg="addSp modSp mod">
        <pc:chgData name="James Mellor" userId="f7a868f1-cec5-42da-88df-2860a1c74a3f" providerId="ADAL" clId="{C63049F7-F426-4E4F-83E1-3A40E4DEDDE1}" dt="2020-11-29T21:25:11.987" v="704" actId="1076"/>
        <pc:sldMkLst>
          <pc:docMk/>
          <pc:sldMk cId="1840008276" sldId="267"/>
        </pc:sldMkLst>
        <pc:spChg chg="mod">
          <ac:chgData name="James Mellor" userId="f7a868f1-cec5-42da-88df-2860a1c74a3f" providerId="ADAL" clId="{C63049F7-F426-4E4F-83E1-3A40E4DEDDE1}" dt="2020-11-29T21:21:59.378" v="69" actId="20577"/>
          <ac:spMkLst>
            <pc:docMk/>
            <pc:sldMk cId="1840008276" sldId="267"/>
            <ac:spMk id="2" creationId="{00000000-0000-0000-0000-000000000000}"/>
          </ac:spMkLst>
        </pc:spChg>
        <pc:spChg chg="add mod">
          <ac:chgData name="James Mellor" userId="f7a868f1-cec5-42da-88df-2860a1c74a3f" providerId="ADAL" clId="{C63049F7-F426-4E4F-83E1-3A40E4DEDDE1}" dt="2020-11-29T21:25:06.973" v="703" actId="1076"/>
          <ac:spMkLst>
            <pc:docMk/>
            <pc:sldMk cId="1840008276" sldId="267"/>
            <ac:spMk id="7" creationId="{1D6D1205-1D88-4B17-848D-DA4B50FC29BA}"/>
          </ac:spMkLst>
        </pc:spChg>
        <pc:picChg chg="mod">
          <ac:chgData name="James Mellor" userId="f7a868f1-cec5-42da-88df-2860a1c74a3f" providerId="ADAL" clId="{C63049F7-F426-4E4F-83E1-3A40E4DEDDE1}" dt="2020-11-29T21:25:11.987" v="704" actId="1076"/>
          <ac:picMkLst>
            <pc:docMk/>
            <pc:sldMk cId="1840008276" sldId="267"/>
            <ac:picMk id="3" creationId="{00000000-0000-0000-0000-000000000000}"/>
          </ac:picMkLst>
        </pc:picChg>
      </pc:sldChg>
      <pc:sldChg chg="modSp mod">
        <pc:chgData name="James Mellor" userId="f7a868f1-cec5-42da-88df-2860a1c74a3f" providerId="ADAL" clId="{C63049F7-F426-4E4F-83E1-3A40E4DEDDE1}" dt="2020-11-29T21:05:10.034" v="4" actId="20577"/>
        <pc:sldMkLst>
          <pc:docMk/>
          <pc:sldMk cId="1843134288" sldId="269"/>
        </pc:sldMkLst>
        <pc:spChg chg="mod">
          <ac:chgData name="James Mellor" userId="f7a868f1-cec5-42da-88df-2860a1c74a3f" providerId="ADAL" clId="{C63049F7-F426-4E4F-83E1-3A40E4DEDDE1}" dt="2020-11-29T21:05:10.034" v="4" actId="20577"/>
          <ac:spMkLst>
            <pc:docMk/>
            <pc:sldMk cId="1843134288" sldId="269"/>
            <ac:spMk id="8" creationId="{00000000-0000-0000-0000-000000000000}"/>
          </ac:spMkLst>
        </pc:spChg>
      </pc:sldChg>
      <pc:sldChg chg="modSp mod">
        <pc:chgData name="James Mellor" userId="f7a868f1-cec5-42da-88df-2860a1c74a3f" providerId="ADAL" clId="{C63049F7-F426-4E4F-83E1-3A40E4DEDDE1}" dt="2020-11-29T21:36:45.349" v="1065" actId="20577"/>
        <pc:sldMkLst>
          <pc:docMk/>
          <pc:sldMk cId="3924192967" sldId="277"/>
        </pc:sldMkLst>
        <pc:spChg chg="mod">
          <ac:chgData name="James Mellor" userId="f7a868f1-cec5-42da-88df-2860a1c74a3f" providerId="ADAL" clId="{C63049F7-F426-4E4F-83E1-3A40E4DEDDE1}" dt="2020-11-29T21:36:45.349" v="1065" actId="20577"/>
          <ac:spMkLst>
            <pc:docMk/>
            <pc:sldMk cId="3924192967" sldId="277"/>
            <ac:spMk id="7" creationId="{85DB028C-3A00-4219-9FDF-CD5FFC53EBC1}"/>
          </ac:spMkLst>
        </pc:spChg>
        <pc:picChg chg="mod">
          <ac:chgData name="James Mellor" userId="f7a868f1-cec5-42da-88df-2860a1c74a3f" providerId="ADAL" clId="{C63049F7-F426-4E4F-83E1-3A40E4DEDDE1}" dt="2020-11-29T21:35:59.712" v="859" actId="1076"/>
          <ac:picMkLst>
            <pc:docMk/>
            <pc:sldMk cId="3924192967" sldId="277"/>
            <ac:picMk id="3" creationId="{EA236031-0B5F-4D87-A98C-BB3EEC6F36C7}"/>
          </ac:picMkLst>
        </pc:picChg>
      </pc:sldChg>
      <pc:sldChg chg="modSp mod">
        <pc:chgData name="James Mellor" userId="f7a868f1-cec5-42da-88df-2860a1c74a3f" providerId="ADAL" clId="{C63049F7-F426-4E4F-83E1-3A40E4DEDDE1}" dt="2020-11-29T21:40:30.565" v="1405" actId="20577"/>
        <pc:sldMkLst>
          <pc:docMk/>
          <pc:sldMk cId="2674800077" sldId="309"/>
        </pc:sldMkLst>
        <pc:spChg chg="mod">
          <ac:chgData name="James Mellor" userId="f7a868f1-cec5-42da-88df-2860a1c74a3f" providerId="ADAL" clId="{C63049F7-F426-4E4F-83E1-3A40E4DEDDE1}" dt="2020-11-29T21:40:30.565" v="1405" actId="20577"/>
          <ac:spMkLst>
            <pc:docMk/>
            <pc:sldMk cId="2674800077" sldId="309"/>
            <ac:spMk id="2" creationId="{00000000-0000-0000-0000-000000000000}"/>
          </ac:spMkLst>
        </pc:spChg>
      </pc:sldChg>
      <pc:sldChg chg="modSp mod">
        <pc:chgData name="James Mellor" userId="f7a868f1-cec5-42da-88df-2860a1c74a3f" providerId="ADAL" clId="{C63049F7-F426-4E4F-83E1-3A40E4DEDDE1}" dt="2020-11-29T21:38:17.457" v="1149" actId="115"/>
        <pc:sldMkLst>
          <pc:docMk/>
          <pc:sldMk cId="1220887813" sldId="310"/>
        </pc:sldMkLst>
        <pc:spChg chg="mod">
          <ac:chgData name="James Mellor" userId="f7a868f1-cec5-42da-88df-2860a1c74a3f" providerId="ADAL" clId="{C63049F7-F426-4E4F-83E1-3A40E4DEDDE1}" dt="2020-11-29T21:38:17.457" v="1149" actId="115"/>
          <ac:spMkLst>
            <pc:docMk/>
            <pc:sldMk cId="1220887813" sldId="310"/>
            <ac:spMk id="2" creationId="{00000000-0000-0000-0000-000000000000}"/>
          </ac:spMkLst>
        </pc:spChg>
      </pc:sldChg>
    </pc:docChg>
  </pc:docChgLst>
  <pc:docChgLst>
    <pc:chgData name="James" userId="f7a868f1-cec5-42da-88df-2860a1c74a3f" providerId="ADAL" clId="{974EBFEE-7485-47D6-B012-942A9A47E978}"/>
    <pc:docChg chg="modSld">
      <pc:chgData name="James" userId="f7a868f1-cec5-42da-88df-2860a1c74a3f" providerId="ADAL" clId="{974EBFEE-7485-47D6-B012-942A9A47E978}" dt="2020-09-28T14:32:27.939" v="18" actId="1076"/>
      <pc:docMkLst>
        <pc:docMk/>
      </pc:docMkLst>
      <pc:sldChg chg="modSp mod">
        <pc:chgData name="James" userId="f7a868f1-cec5-42da-88df-2860a1c74a3f" providerId="ADAL" clId="{974EBFEE-7485-47D6-B012-942A9A47E978}" dt="2020-09-28T14:32:27.939" v="18" actId="1076"/>
        <pc:sldMkLst>
          <pc:docMk/>
          <pc:sldMk cId="2201018016" sldId="257"/>
        </pc:sldMkLst>
        <pc:spChg chg="mod">
          <ac:chgData name="James" userId="f7a868f1-cec5-42da-88df-2860a1c74a3f" providerId="ADAL" clId="{974EBFEE-7485-47D6-B012-942A9A47E978}" dt="2020-09-28T14:32:18.029" v="16" actId="1076"/>
          <ac:spMkLst>
            <pc:docMk/>
            <pc:sldMk cId="2201018016" sldId="257"/>
            <ac:spMk id="2" creationId="{00000000-0000-0000-0000-000000000000}"/>
          </ac:spMkLst>
        </pc:spChg>
        <pc:spChg chg="mod">
          <ac:chgData name="James" userId="f7a868f1-cec5-42da-88df-2860a1c74a3f" providerId="ADAL" clId="{974EBFEE-7485-47D6-B012-942A9A47E978}" dt="2020-09-28T14:32:21.952" v="17" actId="1076"/>
          <ac:spMkLst>
            <pc:docMk/>
            <pc:sldMk cId="2201018016" sldId="257"/>
            <ac:spMk id="5" creationId="{00000000-0000-0000-0000-000000000000}"/>
          </ac:spMkLst>
        </pc:spChg>
        <pc:spChg chg="mod">
          <ac:chgData name="James" userId="f7a868f1-cec5-42da-88df-2860a1c74a3f" providerId="ADAL" clId="{974EBFEE-7485-47D6-B012-942A9A47E978}" dt="2020-09-28T14:32:27.939" v="18" actId="1076"/>
          <ac:spMkLst>
            <pc:docMk/>
            <pc:sldMk cId="2201018016" sldId="257"/>
            <ac:spMk id="6" creationId="{00000000-0000-0000-0000-000000000000}"/>
          </ac:spMkLst>
        </pc:spChg>
      </pc:sldChg>
      <pc:sldChg chg="modSp mod">
        <pc:chgData name="James" userId="f7a868f1-cec5-42da-88df-2860a1c74a3f" providerId="ADAL" clId="{974EBFEE-7485-47D6-B012-942A9A47E978}" dt="2020-09-28T14:30:41.101" v="1" actId="1076"/>
        <pc:sldMkLst>
          <pc:docMk/>
          <pc:sldMk cId="2867733322" sldId="266"/>
        </pc:sldMkLst>
        <pc:spChg chg="mod">
          <ac:chgData name="James" userId="f7a868f1-cec5-42da-88df-2860a1c74a3f" providerId="ADAL" clId="{974EBFEE-7485-47D6-B012-942A9A47E978}" dt="2020-09-28T14:30:41.101" v="1" actId="1076"/>
          <ac:spMkLst>
            <pc:docMk/>
            <pc:sldMk cId="2867733322" sldId="266"/>
            <ac:spMk id="6" creationId="{00000000-0000-0000-0000-000000000000}"/>
          </ac:spMkLst>
        </pc:spChg>
        <pc:spChg chg="mod">
          <ac:chgData name="James" userId="f7a868f1-cec5-42da-88df-2860a1c74a3f" providerId="ADAL" clId="{974EBFEE-7485-47D6-B012-942A9A47E978}" dt="2020-09-28T14:30:36.813" v="0" actId="1076"/>
          <ac:spMkLst>
            <pc:docMk/>
            <pc:sldMk cId="2867733322" sldId="266"/>
            <ac:spMk id="8" creationId="{00000000-0000-0000-0000-000000000000}"/>
          </ac:spMkLst>
        </pc:spChg>
      </pc:sldChg>
      <pc:sldChg chg="modSp mod">
        <pc:chgData name="James" userId="f7a868f1-cec5-42da-88df-2860a1c74a3f" providerId="ADAL" clId="{974EBFEE-7485-47D6-B012-942A9A47E978}" dt="2020-09-28T14:30:53.003" v="3" actId="1076"/>
        <pc:sldMkLst>
          <pc:docMk/>
          <pc:sldMk cId="1843134288" sldId="269"/>
        </pc:sldMkLst>
        <pc:spChg chg="mod">
          <ac:chgData name="James" userId="f7a868f1-cec5-42da-88df-2860a1c74a3f" providerId="ADAL" clId="{974EBFEE-7485-47D6-B012-942A9A47E978}" dt="2020-09-28T14:30:53.003" v="3" actId="1076"/>
          <ac:spMkLst>
            <pc:docMk/>
            <pc:sldMk cId="1843134288" sldId="269"/>
            <ac:spMk id="6" creationId="{00000000-0000-0000-0000-000000000000}"/>
          </ac:spMkLst>
        </pc:spChg>
        <pc:spChg chg="mod">
          <ac:chgData name="James" userId="f7a868f1-cec5-42da-88df-2860a1c74a3f" providerId="ADAL" clId="{974EBFEE-7485-47D6-B012-942A9A47E978}" dt="2020-09-28T14:30:49.179" v="2" actId="1076"/>
          <ac:spMkLst>
            <pc:docMk/>
            <pc:sldMk cId="1843134288" sldId="269"/>
            <ac:spMk id="8" creationId="{00000000-0000-0000-0000-000000000000}"/>
          </ac:spMkLst>
        </pc:spChg>
      </pc:sldChg>
      <pc:sldChg chg="modSp mod">
        <pc:chgData name="James" userId="f7a868f1-cec5-42da-88df-2860a1c74a3f" providerId="ADAL" clId="{974EBFEE-7485-47D6-B012-942A9A47E978}" dt="2020-09-28T14:32:08.742" v="15" actId="113"/>
        <pc:sldMkLst>
          <pc:docMk/>
          <pc:sldMk cId="627078553" sldId="270"/>
        </pc:sldMkLst>
        <pc:spChg chg="mod">
          <ac:chgData name="James" userId="f7a868f1-cec5-42da-88df-2860a1c74a3f" providerId="ADAL" clId="{974EBFEE-7485-47D6-B012-942A9A47E978}" dt="2020-09-28T14:32:08.742" v="15" actId="113"/>
          <ac:spMkLst>
            <pc:docMk/>
            <pc:sldMk cId="627078553" sldId="270"/>
            <ac:spMk id="12" creationId="{A11BB52A-3132-47B4-ABF2-5741ED869B29}"/>
          </ac:spMkLst>
        </pc:spChg>
        <pc:spChg chg="mod">
          <ac:chgData name="James" userId="f7a868f1-cec5-42da-88df-2860a1c74a3f" providerId="ADAL" clId="{974EBFEE-7485-47D6-B012-942A9A47E978}" dt="2020-09-28T14:32:04.154" v="14" actId="113"/>
          <ac:spMkLst>
            <pc:docMk/>
            <pc:sldMk cId="627078553" sldId="270"/>
            <ac:spMk id="14" creationId="{430A9C97-90F9-4387-BF90-FA333967A52E}"/>
          </ac:spMkLst>
        </pc:spChg>
      </pc:sldChg>
      <pc:sldChg chg="modSp mod">
        <pc:chgData name="James" userId="f7a868f1-cec5-42da-88df-2860a1c74a3f" providerId="ADAL" clId="{974EBFEE-7485-47D6-B012-942A9A47E978}" dt="2020-09-28T14:31:54.134" v="12" actId="1076"/>
        <pc:sldMkLst>
          <pc:docMk/>
          <pc:sldMk cId="3038815620" sldId="271"/>
        </pc:sldMkLst>
        <pc:spChg chg="mod">
          <ac:chgData name="James" userId="f7a868f1-cec5-42da-88df-2860a1c74a3f" providerId="ADAL" clId="{974EBFEE-7485-47D6-B012-942A9A47E978}" dt="2020-09-28T14:31:54.134" v="12" actId="1076"/>
          <ac:spMkLst>
            <pc:docMk/>
            <pc:sldMk cId="3038815620" sldId="271"/>
            <ac:spMk id="2" creationId="{00000000-0000-0000-0000-000000000000}"/>
          </ac:spMkLst>
        </pc:spChg>
      </pc:sldChg>
      <pc:sldChg chg="modSp mod">
        <pc:chgData name="James" userId="f7a868f1-cec5-42da-88df-2860a1c74a3f" providerId="ADAL" clId="{974EBFEE-7485-47D6-B012-942A9A47E978}" dt="2020-09-28T14:31:33.235" v="8" actId="1076"/>
        <pc:sldMkLst>
          <pc:docMk/>
          <pc:sldMk cId="753737742" sldId="273"/>
        </pc:sldMkLst>
        <pc:spChg chg="mod">
          <ac:chgData name="James" userId="f7a868f1-cec5-42da-88df-2860a1c74a3f" providerId="ADAL" clId="{974EBFEE-7485-47D6-B012-942A9A47E978}" dt="2020-09-28T14:31:33.235" v="8" actId="1076"/>
          <ac:spMkLst>
            <pc:docMk/>
            <pc:sldMk cId="753737742" sldId="273"/>
            <ac:spMk id="2" creationId="{00000000-0000-0000-0000-000000000000}"/>
          </ac:spMkLst>
        </pc:spChg>
      </pc:sldChg>
      <pc:sldChg chg="modSp mod">
        <pc:chgData name="James" userId="f7a868f1-cec5-42da-88df-2860a1c74a3f" providerId="ADAL" clId="{974EBFEE-7485-47D6-B012-942A9A47E978}" dt="2020-09-28T14:31:43.465" v="10" actId="113"/>
        <pc:sldMkLst>
          <pc:docMk/>
          <pc:sldMk cId="1844623144" sldId="278"/>
        </pc:sldMkLst>
        <pc:spChg chg="mod">
          <ac:chgData name="James" userId="f7a868f1-cec5-42da-88df-2860a1c74a3f" providerId="ADAL" clId="{974EBFEE-7485-47D6-B012-942A9A47E978}" dt="2020-09-28T14:31:43.465" v="10" actId="113"/>
          <ac:spMkLst>
            <pc:docMk/>
            <pc:sldMk cId="1844623144" sldId="278"/>
            <ac:spMk id="2" creationId="{00000000-0000-0000-0000-000000000000}"/>
          </ac:spMkLst>
        </pc:spChg>
      </pc:sldChg>
      <pc:sldChg chg="modSp mod">
        <pc:chgData name="James" userId="f7a868f1-cec5-42da-88df-2860a1c74a3f" providerId="ADAL" clId="{974EBFEE-7485-47D6-B012-942A9A47E978}" dt="2020-09-28T14:31:24.359" v="7" actId="1076"/>
        <pc:sldMkLst>
          <pc:docMk/>
          <pc:sldMk cId="2674800077" sldId="309"/>
        </pc:sldMkLst>
        <pc:spChg chg="mod">
          <ac:chgData name="James" userId="f7a868f1-cec5-42da-88df-2860a1c74a3f" providerId="ADAL" clId="{974EBFEE-7485-47D6-B012-942A9A47E978}" dt="2020-09-28T14:31:24.359" v="7" actId="1076"/>
          <ac:spMkLst>
            <pc:docMk/>
            <pc:sldMk cId="2674800077" sldId="309"/>
            <ac:spMk id="2" creationId="{00000000-0000-0000-0000-000000000000}"/>
          </ac:spMkLst>
        </pc:spChg>
      </pc:sldChg>
      <pc:sldChg chg="modSp mod">
        <pc:chgData name="James" userId="f7a868f1-cec5-42da-88df-2860a1c74a3f" providerId="ADAL" clId="{974EBFEE-7485-47D6-B012-942A9A47E978}" dt="2020-09-28T14:31:19.251" v="6" actId="1076"/>
        <pc:sldMkLst>
          <pc:docMk/>
          <pc:sldMk cId="1220887813" sldId="310"/>
        </pc:sldMkLst>
        <pc:spChg chg="mod">
          <ac:chgData name="James" userId="f7a868f1-cec5-42da-88df-2860a1c74a3f" providerId="ADAL" clId="{974EBFEE-7485-47D6-B012-942A9A47E978}" dt="2020-09-28T14:31:19.251" v="6" actId="1076"/>
          <ac:spMkLst>
            <pc:docMk/>
            <pc:sldMk cId="1220887813" sldId="310"/>
            <ac:spMk id="2" creationId="{00000000-0000-0000-0000-000000000000}"/>
          </ac:spMkLst>
        </pc:spChg>
      </pc:sldChg>
      <pc:sldChg chg="modSp mod">
        <pc:chgData name="James" userId="f7a868f1-cec5-42da-88df-2860a1c74a3f" providerId="ADAL" clId="{974EBFEE-7485-47D6-B012-942A9A47E978}" dt="2020-09-28T14:31:09.192" v="5" actId="1076"/>
        <pc:sldMkLst>
          <pc:docMk/>
          <pc:sldMk cId="3402335531" sldId="311"/>
        </pc:sldMkLst>
        <pc:spChg chg="mod">
          <ac:chgData name="James" userId="f7a868f1-cec5-42da-88df-2860a1c74a3f" providerId="ADAL" clId="{974EBFEE-7485-47D6-B012-942A9A47E978}" dt="2020-09-28T14:31:05.545" v="4" actId="1076"/>
          <ac:spMkLst>
            <pc:docMk/>
            <pc:sldMk cId="3402335531" sldId="311"/>
            <ac:spMk id="2" creationId="{00000000-0000-0000-0000-000000000000}"/>
          </ac:spMkLst>
        </pc:spChg>
        <pc:spChg chg="mod">
          <ac:chgData name="James" userId="f7a868f1-cec5-42da-88df-2860a1c74a3f" providerId="ADAL" clId="{974EBFEE-7485-47D6-B012-942A9A47E978}" dt="2020-09-28T14:31:09.192" v="5" actId="1076"/>
          <ac:spMkLst>
            <pc:docMk/>
            <pc:sldMk cId="3402335531" sldId="311"/>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C2B5BD6-941A-46DF-AC0E-4548CFBEB0A4}" type="datetimeFigureOut">
              <a:rPr lang="en-GB" smtClean="0"/>
              <a:t>17/02/2021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3993709-2252-4F6F-82F1-C032B12C9AD5}" type="slidenum">
              <a:rPr lang="en-GB" smtClean="0"/>
              <a:t>‹#›</a:t>
            </a:fld>
            <a:endParaRPr lang="en-GB"/>
          </a:p>
        </p:txBody>
      </p:sp>
    </p:spTree>
    <p:extLst>
      <p:ext uri="{BB962C8B-B14F-4D97-AF65-F5344CB8AC3E}">
        <p14:creationId xmlns:p14="http://schemas.microsoft.com/office/powerpoint/2010/main" val="416150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a:t>
            </a:fld>
            <a:endParaRPr lang="en-GB"/>
          </a:p>
        </p:txBody>
      </p:sp>
    </p:spTree>
    <p:extLst>
      <p:ext uri="{BB962C8B-B14F-4D97-AF65-F5344CB8AC3E}">
        <p14:creationId xmlns:p14="http://schemas.microsoft.com/office/powerpoint/2010/main" val="2975233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10</a:t>
            </a:fld>
            <a:endParaRPr lang="en-GB"/>
          </a:p>
        </p:txBody>
      </p:sp>
    </p:spTree>
    <p:extLst>
      <p:ext uri="{BB962C8B-B14F-4D97-AF65-F5344CB8AC3E}">
        <p14:creationId xmlns:p14="http://schemas.microsoft.com/office/powerpoint/2010/main" val="2160809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11</a:t>
            </a:fld>
            <a:endParaRPr lang="en-GB"/>
          </a:p>
        </p:txBody>
      </p:sp>
    </p:spTree>
    <p:extLst>
      <p:ext uri="{BB962C8B-B14F-4D97-AF65-F5344CB8AC3E}">
        <p14:creationId xmlns:p14="http://schemas.microsoft.com/office/powerpoint/2010/main" val="4114730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993709-2252-4F6F-82F1-C032B12C9AD5}" type="slidenum">
              <a:rPr lang="en-GB" smtClean="0"/>
              <a:t>15</a:t>
            </a:fld>
            <a:endParaRPr lang="en-GB"/>
          </a:p>
        </p:txBody>
      </p:sp>
    </p:spTree>
    <p:extLst>
      <p:ext uri="{BB962C8B-B14F-4D97-AF65-F5344CB8AC3E}">
        <p14:creationId xmlns:p14="http://schemas.microsoft.com/office/powerpoint/2010/main" val="2064454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17</a:t>
            </a:fld>
            <a:endParaRPr lang="en-GB"/>
          </a:p>
        </p:txBody>
      </p:sp>
    </p:spTree>
    <p:extLst>
      <p:ext uri="{BB962C8B-B14F-4D97-AF65-F5344CB8AC3E}">
        <p14:creationId xmlns:p14="http://schemas.microsoft.com/office/powerpoint/2010/main" val="964323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18</a:t>
            </a:fld>
            <a:endParaRPr lang="en-GB"/>
          </a:p>
        </p:txBody>
      </p:sp>
    </p:spTree>
    <p:extLst>
      <p:ext uri="{BB962C8B-B14F-4D97-AF65-F5344CB8AC3E}">
        <p14:creationId xmlns:p14="http://schemas.microsoft.com/office/powerpoint/2010/main" val="2195643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19</a:t>
            </a:fld>
            <a:endParaRPr lang="en-GB"/>
          </a:p>
        </p:txBody>
      </p:sp>
    </p:spTree>
    <p:extLst>
      <p:ext uri="{BB962C8B-B14F-4D97-AF65-F5344CB8AC3E}">
        <p14:creationId xmlns:p14="http://schemas.microsoft.com/office/powerpoint/2010/main" val="3327722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20</a:t>
            </a:fld>
            <a:endParaRPr lang="en-GB"/>
          </a:p>
        </p:txBody>
      </p:sp>
    </p:spTree>
    <p:extLst>
      <p:ext uri="{BB962C8B-B14F-4D97-AF65-F5344CB8AC3E}">
        <p14:creationId xmlns:p14="http://schemas.microsoft.com/office/powerpoint/2010/main" val="337134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a:t>
            </a:fld>
            <a:endParaRPr lang="en-GB"/>
          </a:p>
        </p:txBody>
      </p:sp>
    </p:spTree>
    <p:extLst>
      <p:ext uri="{BB962C8B-B14F-4D97-AF65-F5344CB8AC3E}">
        <p14:creationId xmlns:p14="http://schemas.microsoft.com/office/powerpoint/2010/main" val="2850607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3</a:t>
            </a:fld>
            <a:endParaRPr lang="en-GB"/>
          </a:p>
        </p:txBody>
      </p:sp>
    </p:spTree>
    <p:extLst>
      <p:ext uri="{BB962C8B-B14F-4D97-AF65-F5344CB8AC3E}">
        <p14:creationId xmlns:p14="http://schemas.microsoft.com/office/powerpoint/2010/main" val="651442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4</a:t>
            </a:fld>
            <a:endParaRPr lang="en-GB"/>
          </a:p>
        </p:txBody>
      </p:sp>
    </p:spTree>
    <p:extLst>
      <p:ext uri="{BB962C8B-B14F-4D97-AF65-F5344CB8AC3E}">
        <p14:creationId xmlns:p14="http://schemas.microsoft.com/office/powerpoint/2010/main" val="3734662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5</a:t>
            </a:fld>
            <a:endParaRPr lang="en-GB"/>
          </a:p>
        </p:txBody>
      </p:sp>
    </p:spTree>
    <p:extLst>
      <p:ext uri="{BB962C8B-B14F-4D97-AF65-F5344CB8AC3E}">
        <p14:creationId xmlns:p14="http://schemas.microsoft.com/office/powerpoint/2010/main" val="3057166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6</a:t>
            </a:fld>
            <a:endParaRPr lang="en-GB"/>
          </a:p>
        </p:txBody>
      </p:sp>
    </p:spTree>
    <p:extLst>
      <p:ext uri="{BB962C8B-B14F-4D97-AF65-F5344CB8AC3E}">
        <p14:creationId xmlns:p14="http://schemas.microsoft.com/office/powerpoint/2010/main" val="2263645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7</a:t>
            </a:fld>
            <a:endParaRPr lang="en-GB"/>
          </a:p>
        </p:txBody>
      </p:sp>
    </p:spTree>
    <p:extLst>
      <p:ext uri="{BB962C8B-B14F-4D97-AF65-F5344CB8AC3E}">
        <p14:creationId xmlns:p14="http://schemas.microsoft.com/office/powerpoint/2010/main" val="2061602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8</a:t>
            </a:fld>
            <a:endParaRPr lang="en-GB"/>
          </a:p>
        </p:txBody>
      </p:sp>
    </p:spTree>
    <p:extLst>
      <p:ext uri="{BB962C8B-B14F-4D97-AF65-F5344CB8AC3E}">
        <p14:creationId xmlns:p14="http://schemas.microsoft.com/office/powerpoint/2010/main" val="2154963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9</a:t>
            </a:fld>
            <a:endParaRPr lang="en-GB"/>
          </a:p>
        </p:txBody>
      </p:sp>
    </p:spTree>
    <p:extLst>
      <p:ext uri="{BB962C8B-B14F-4D97-AF65-F5344CB8AC3E}">
        <p14:creationId xmlns:p14="http://schemas.microsoft.com/office/powerpoint/2010/main" val="2162934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5B9BBDFF-E59A-4A6C-AF92-8EC950ED9EC2}" type="datetimeFigureOut">
              <a:rPr lang="en-GB" smtClean="0"/>
              <a:t>17/02/2021</a:t>
            </a:fld>
            <a:endParaRPr lang="en-GB"/>
          </a:p>
        </p:txBody>
      </p:sp>
      <p:sp>
        <p:nvSpPr>
          <p:cNvPr id="5" name="Footer Placeholder 4"/>
          <p:cNvSpPr>
            <a:spLocks noGrp="1"/>
          </p:cNvSpPr>
          <p:nvPr>
            <p:ph type="ftr" sz="quarter" idx="11"/>
          </p:nvPr>
        </p:nvSpPr>
        <p:spPr>
          <a:xfrm>
            <a:off x="1174044" y="5357592"/>
            <a:ext cx="5034845" cy="365125"/>
          </a:xfrm>
        </p:spPr>
        <p:txBody>
          <a:bodyPr/>
          <a:lstStyle/>
          <a:p>
            <a:endParaRPr lang="en-GB"/>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D6BD9BC3-C315-4BC6-97CF-AD093D35EAF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17/02/2021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17/02/2021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17/02/2021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BBDFF-E59A-4A6C-AF92-8EC950ED9EC2}" type="datetimeFigureOut">
              <a:rPr lang="en-GB" smtClean="0"/>
              <a:t>17/02/2021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5B9BBDFF-E59A-4A6C-AF92-8EC950ED9EC2}" type="datetimeFigureOut">
              <a:rPr lang="en-GB" smtClean="0"/>
              <a:t>17/02/2021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BD9BC3-C315-4BC6-97CF-AD093D35EAF4}" type="slidenum">
              <a:rPr lang="en-GB" smtClean="0"/>
              <a:t>‹#›</a:t>
            </a:fld>
            <a:endParaRPr lang="en-GB"/>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B9BBDFF-E59A-4A6C-AF92-8EC950ED9EC2}" type="datetimeFigureOut">
              <a:rPr lang="en-GB" smtClean="0"/>
              <a:t>17/02/2021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BD9BC3-C315-4BC6-97CF-AD093D35EAF4}" type="slidenum">
              <a:rPr lang="en-GB" smtClean="0"/>
              <a:t>‹#›</a:t>
            </a:fld>
            <a:endParaRPr lang="en-GB"/>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9BBDFF-E59A-4A6C-AF92-8EC950ED9EC2}" type="datetimeFigureOut">
              <a:rPr lang="en-GB" smtClean="0"/>
              <a:t>17/02/2021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BBDFF-E59A-4A6C-AF92-8EC950ED9EC2}" type="datetimeFigureOut">
              <a:rPr lang="en-GB" smtClean="0"/>
              <a:t>17/02/2021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5B9BBDFF-E59A-4A6C-AF92-8EC950ED9EC2}" type="datetimeFigureOut">
              <a:rPr lang="en-GB" smtClean="0"/>
              <a:t>17/02/2021</a:t>
            </a:fld>
            <a:endParaRPr lang="en-GB"/>
          </a:p>
        </p:txBody>
      </p:sp>
      <p:sp>
        <p:nvSpPr>
          <p:cNvPr id="6" name="Footer Placeholder 5"/>
          <p:cNvSpPr>
            <a:spLocks noGrp="1"/>
          </p:cNvSpPr>
          <p:nvPr>
            <p:ph type="ftr" sz="quarter" idx="11"/>
          </p:nvPr>
        </p:nvSpPr>
        <p:spPr>
          <a:xfrm rot="-60000">
            <a:off x="914554" y="5829261"/>
            <a:ext cx="3522607" cy="365125"/>
          </a:xfrm>
        </p:spPr>
        <p:txBody>
          <a:bodyPr/>
          <a:lstStyle/>
          <a:p>
            <a:endParaRPr lang="en-GB"/>
          </a:p>
        </p:txBody>
      </p:sp>
      <p:sp>
        <p:nvSpPr>
          <p:cNvPr id="7" name="Slide Number Placeholder 6"/>
          <p:cNvSpPr>
            <a:spLocks noGrp="1"/>
          </p:cNvSpPr>
          <p:nvPr>
            <p:ph type="sldNum" sz="quarter" idx="12"/>
          </p:nvPr>
        </p:nvSpPr>
        <p:spPr>
          <a:xfrm rot="60000">
            <a:off x="7557313" y="5896961"/>
            <a:ext cx="554023" cy="365125"/>
          </a:xfrm>
        </p:spPr>
        <p:txBody>
          <a:bodyPr/>
          <a:lstStyle/>
          <a:p>
            <a:fld id="{D6BD9BC3-C315-4BC6-97CF-AD093D35EAF4}"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5B9BBDFF-E59A-4A6C-AF92-8EC950ED9EC2}" type="datetimeFigureOut">
              <a:rPr lang="en-GB" smtClean="0"/>
              <a:t>17/02/2021</a:t>
            </a:fld>
            <a:endParaRPr lang="en-GB"/>
          </a:p>
        </p:txBody>
      </p:sp>
      <p:sp>
        <p:nvSpPr>
          <p:cNvPr id="6" name="Footer Placeholder 5"/>
          <p:cNvSpPr>
            <a:spLocks noGrp="1"/>
          </p:cNvSpPr>
          <p:nvPr>
            <p:ph type="ftr" sz="quarter" idx="11"/>
          </p:nvPr>
        </p:nvSpPr>
        <p:spPr>
          <a:xfrm rot="-60000">
            <a:off x="914569" y="5831037"/>
            <a:ext cx="3319043" cy="365125"/>
          </a:xfrm>
        </p:spPr>
        <p:txBody>
          <a:bodyPr/>
          <a:lstStyle/>
          <a:p>
            <a:endParaRPr lang="en-GB"/>
          </a:p>
        </p:txBody>
      </p:sp>
      <p:sp>
        <p:nvSpPr>
          <p:cNvPr id="7" name="Slide Number Placeholder 6"/>
          <p:cNvSpPr>
            <a:spLocks noGrp="1"/>
          </p:cNvSpPr>
          <p:nvPr>
            <p:ph type="sldNum" sz="quarter" idx="12"/>
          </p:nvPr>
        </p:nvSpPr>
        <p:spPr>
          <a:xfrm rot="60000">
            <a:off x="7562089" y="5900026"/>
            <a:ext cx="554023" cy="365125"/>
          </a:xfrm>
        </p:spPr>
        <p:txBody>
          <a:bodyPr/>
          <a:lstStyle/>
          <a:p>
            <a:fld id="{D6BD9BC3-C315-4BC6-97CF-AD093D35EAF4}"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5B9BBDFF-E59A-4A6C-AF92-8EC950ED9EC2}" type="datetimeFigureOut">
              <a:rPr lang="en-GB" smtClean="0"/>
              <a:t>17/02/2021</a:t>
            </a:fld>
            <a:endParaRPr lang="en-GB"/>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GB"/>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D6BD9BC3-C315-4BC6-97CF-AD093D35EAF4}"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hyperlink" Target="https://www.youtube.com/watch?v=YXXBqRyxPic"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youtube.com/watch?app=desktop&amp;v=3MTKWnxzqvM&amp;safe=true" TargetMode="External"/><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youtube.com/watch?v=BNA97LaWLF0" TargetMode="External"/><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71" y="1052736"/>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9632" y="2708920"/>
            <a:ext cx="6264696" cy="2554545"/>
          </a:xfrm>
          <a:prstGeom prst="rect">
            <a:avLst/>
          </a:prstGeom>
          <a:noFill/>
        </p:spPr>
        <p:txBody>
          <a:bodyPr wrap="square" rtlCol="0">
            <a:spAutoFit/>
          </a:bodyPr>
          <a:lstStyle/>
          <a:p>
            <a:pPr algn="ctr"/>
            <a:r>
              <a:rPr lang="en-GB" sz="4000" b="1" dirty="0">
                <a:latin typeface="Letter-join 36" panose="02000805000000020003" pitchFamily="50" charset="0"/>
              </a:rPr>
              <a:t>Year 1</a:t>
            </a:r>
          </a:p>
          <a:p>
            <a:pPr algn="ctr"/>
            <a:endParaRPr lang="en-GB" sz="4000" b="1" dirty="0">
              <a:latin typeface="Letter-join Plus 36" panose="02000505000000020003" pitchFamily="50" charset="0"/>
            </a:endParaRPr>
          </a:p>
          <a:p>
            <a:pPr algn="ctr"/>
            <a:r>
              <a:rPr lang="en-GB" sz="4000" b="1" dirty="0">
                <a:latin typeface="Letter-join 36" panose="02000805000000020003" pitchFamily="50" charset="0"/>
              </a:rPr>
              <a:t>World Book Week 2021</a:t>
            </a:r>
          </a:p>
        </p:txBody>
      </p:sp>
    </p:spTree>
    <p:extLst>
      <p:ext uri="{BB962C8B-B14F-4D97-AF65-F5344CB8AC3E}">
        <p14:creationId xmlns:p14="http://schemas.microsoft.com/office/powerpoint/2010/main" val="3633189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56" y="1771537"/>
            <a:ext cx="6965245" cy="756028"/>
          </a:xfrm>
        </p:spPr>
        <p:txBody>
          <a:bodyPr>
            <a:noAutofit/>
          </a:bodyPr>
          <a:lstStyle/>
          <a:p>
            <a:r>
              <a:rPr lang="en-GB" sz="3200" b="1" dirty="0">
                <a:latin typeface="Letter-join 36" panose="02000805000000020003" pitchFamily="50" charset="0"/>
              </a:rPr>
              <a:t>Flotsam Acrostic Poem</a:t>
            </a:r>
          </a:p>
        </p:txBody>
      </p:sp>
      <p:pic>
        <p:nvPicPr>
          <p:cNvPr id="4"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747" y="525019"/>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69766F3-BB53-41A0-8FF5-73D37F185C66}"/>
              </a:ext>
            </a:extLst>
          </p:cNvPr>
          <p:cNvSpPr txBox="1"/>
          <p:nvPr/>
        </p:nvSpPr>
        <p:spPr>
          <a:xfrm>
            <a:off x="6012160" y="708552"/>
            <a:ext cx="1152128"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Day 2</a:t>
            </a:r>
            <a:endParaRPr lang="en-GB" b="1" dirty="0">
              <a:solidFill>
                <a:schemeClr val="bg2"/>
              </a:solidFill>
              <a:latin typeface="Letter-join 36" panose="02000805000000020003" pitchFamily="50" charset="0"/>
            </a:endParaRPr>
          </a:p>
        </p:txBody>
      </p:sp>
      <p:pic>
        <p:nvPicPr>
          <p:cNvPr id="5" name="Picture 4"/>
          <p:cNvPicPr>
            <a:picLocks noChangeAspect="1"/>
          </p:cNvPicPr>
          <p:nvPr/>
        </p:nvPicPr>
        <p:blipFill>
          <a:blip r:embed="rId4"/>
          <a:stretch>
            <a:fillRect/>
          </a:stretch>
        </p:blipFill>
        <p:spPr>
          <a:xfrm>
            <a:off x="5065298" y="2527565"/>
            <a:ext cx="3236114" cy="1830716"/>
          </a:xfrm>
          <a:prstGeom prst="rect">
            <a:avLst/>
          </a:prstGeom>
        </p:spPr>
      </p:pic>
      <p:sp>
        <p:nvSpPr>
          <p:cNvPr id="6" name="TextBox 5"/>
          <p:cNvSpPr txBox="1"/>
          <p:nvPr/>
        </p:nvSpPr>
        <p:spPr>
          <a:xfrm>
            <a:off x="877747" y="3068960"/>
            <a:ext cx="7423665" cy="3108543"/>
          </a:xfrm>
          <a:prstGeom prst="rect">
            <a:avLst/>
          </a:prstGeom>
          <a:noFill/>
        </p:spPr>
        <p:txBody>
          <a:bodyPr wrap="square" rtlCol="0">
            <a:spAutoFit/>
          </a:bodyPr>
          <a:lstStyle/>
          <a:p>
            <a:r>
              <a:rPr lang="en-GB" sz="2800" dirty="0">
                <a:solidFill>
                  <a:srgbClr val="0070C0"/>
                </a:solidFill>
                <a:latin typeface="Letter-join 36" panose="02000805000000020003" pitchFamily="50" charset="0"/>
              </a:rPr>
              <a:t>F</a:t>
            </a:r>
            <a:r>
              <a:rPr lang="en-GB" sz="2800" dirty="0">
                <a:latin typeface="Letter-join 36" panose="02000805000000020003" pitchFamily="50" charset="0"/>
              </a:rPr>
              <a:t>loating to the shore</a:t>
            </a:r>
          </a:p>
          <a:p>
            <a:r>
              <a:rPr lang="en-GB" sz="2800" dirty="0">
                <a:solidFill>
                  <a:srgbClr val="0070C0"/>
                </a:solidFill>
                <a:latin typeface="Letter-join 36" panose="02000805000000020003" pitchFamily="50" charset="0"/>
              </a:rPr>
              <a:t>L</a:t>
            </a:r>
            <a:r>
              <a:rPr lang="en-GB" sz="2800" dirty="0">
                <a:latin typeface="Letter-join 36" panose="02000805000000020003" pitchFamily="50" charset="0"/>
              </a:rPr>
              <a:t>ying in the waves</a:t>
            </a:r>
          </a:p>
          <a:p>
            <a:r>
              <a:rPr lang="en-GB" sz="2800" dirty="0">
                <a:solidFill>
                  <a:srgbClr val="0070C0"/>
                </a:solidFill>
                <a:latin typeface="Letter-join 36" panose="02000805000000020003" pitchFamily="50" charset="0"/>
              </a:rPr>
              <a:t>O</a:t>
            </a:r>
            <a:r>
              <a:rPr lang="en-GB" sz="2800" dirty="0">
                <a:latin typeface="Letter-join 36" panose="02000805000000020003" pitchFamily="50" charset="0"/>
              </a:rPr>
              <a:t>h it’s a camera! </a:t>
            </a:r>
          </a:p>
          <a:p>
            <a:r>
              <a:rPr lang="en-GB" sz="2800" dirty="0">
                <a:solidFill>
                  <a:srgbClr val="0070C0"/>
                </a:solidFill>
                <a:latin typeface="Letter-join 36" panose="02000805000000020003" pitchFamily="50" charset="0"/>
              </a:rPr>
              <a:t>T</a:t>
            </a:r>
            <a:r>
              <a:rPr lang="en-GB" sz="2800" dirty="0">
                <a:latin typeface="Letter-join 36" panose="02000805000000020003" pitchFamily="50" charset="0"/>
              </a:rPr>
              <a:t>ravelling to the camera shop</a:t>
            </a:r>
          </a:p>
          <a:p>
            <a:r>
              <a:rPr lang="en-GB" sz="2800" dirty="0">
                <a:solidFill>
                  <a:srgbClr val="0070C0"/>
                </a:solidFill>
                <a:latin typeface="Letter-join 36" panose="02000805000000020003" pitchFamily="50" charset="0"/>
              </a:rPr>
              <a:t>S</a:t>
            </a:r>
            <a:r>
              <a:rPr lang="en-GB" sz="2800" dirty="0">
                <a:latin typeface="Letter-join 36" panose="02000805000000020003" pitchFamily="50" charset="0"/>
              </a:rPr>
              <a:t>haring underwater scenes </a:t>
            </a:r>
          </a:p>
          <a:p>
            <a:r>
              <a:rPr lang="en-GB" sz="2800" dirty="0">
                <a:solidFill>
                  <a:srgbClr val="0070C0"/>
                </a:solidFill>
                <a:latin typeface="Letter-join 36" panose="02000805000000020003" pitchFamily="50" charset="0"/>
              </a:rPr>
              <a:t>A</a:t>
            </a:r>
            <a:r>
              <a:rPr lang="en-GB" sz="2800" dirty="0">
                <a:latin typeface="Letter-join 36" panose="02000805000000020003" pitchFamily="50" charset="0"/>
              </a:rPr>
              <a:t>dventures seen in photographs</a:t>
            </a:r>
          </a:p>
          <a:p>
            <a:r>
              <a:rPr lang="en-GB" sz="2800" dirty="0">
                <a:solidFill>
                  <a:srgbClr val="0070C0"/>
                </a:solidFill>
                <a:latin typeface="Letter-join 36" panose="02000805000000020003" pitchFamily="50" charset="0"/>
              </a:rPr>
              <a:t>M</a:t>
            </a:r>
            <a:r>
              <a:rPr lang="en-GB" sz="2800" dirty="0">
                <a:latin typeface="Letter-join 36" panose="02000805000000020003" pitchFamily="50" charset="0"/>
              </a:rPr>
              <a:t>aybe a new picture tomorrow? </a:t>
            </a:r>
          </a:p>
        </p:txBody>
      </p:sp>
    </p:spTree>
    <p:extLst>
      <p:ext uri="{BB962C8B-B14F-4D97-AF65-F5344CB8AC3E}">
        <p14:creationId xmlns:p14="http://schemas.microsoft.com/office/powerpoint/2010/main" val="2715641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992" y="1328400"/>
            <a:ext cx="7632853" cy="3850859"/>
          </a:xfrm>
        </p:spPr>
        <p:txBody>
          <a:bodyPr>
            <a:normAutofit/>
          </a:bodyPr>
          <a:lstStyle/>
          <a:p>
            <a:r>
              <a:rPr lang="en-GB" sz="2700" b="1" dirty="0">
                <a:latin typeface="Letter-join 36" panose="02000805000000020003" pitchFamily="50" charset="0"/>
              </a:rPr>
              <a:t>Lesson Three</a:t>
            </a:r>
            <a:br>
              <a:rPr lang="en-GB" sz="2700" b="1" dirty="0">
                <a:latin typeface="Letter-join 36" panose="02000805000000020003" pitchFamily="50" charset="0"/>
              </a:rPr>
            </a:br>
            <a:r>
              <a:rPr lang="en-GB" sz="2700" dirty="0">
                <a:latin typeface="Letterjoin-Air Plus 36" panose="02000805000000020003" pitchFamily="50" charset="0"/>
              </a:rPr>
              <a:t>Imagine you have just found a camera on the beach! Have a look at two of the pictures taken on the next two slides. Can you think of any more adjectives you could use to describe the creatures, the colours or the shapes you can see? </a:t>
            </a:r>
            <a:endParaRPr lang="en-GB" sz="3600" dirty="0">
              <a:latin typeface="Letter-join 36" panose="02000805000000020003" pitchFamily="50" charset="0"/>
            </a:endParaRP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87" y="458036"/>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9766F3-BB53-41A0-8FF5-73D37F185C66}"/>
              </a:ext>
            </a:extLst>
          </p:cNvPr>
          <p:cNvSpPr txBox="1"/>
          <p:nvPr/>
        </p:nvSpPr>
        <p:spPr>
          <a:xfrm>
            <a:off x="6012160" y="708552"/>
            <a:ext cx="1080120"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Day 3</a:t>
            </a:r>
            <a:endParaRPr lang="en-GB" b="1" dirty="0">
              <a:solidFill>
                <a:schemeClr val="bg2"/>
              </a:solidFill>
              <a:latin typeface="Letter-join 36" panose="02000805000000020003" pitchFamily="50" charset="0"/>
            </a:endParaRPr>
          </a:p>
        </p:txBody>
      </p:sp>
      <p:pic>
        <p:nvPicPr>
          <p:cNvPr id="8" name="Picture 2" descr="Melville Underwater Camera – Biblioklep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9397" y="4831639"/>
            <a:ext cx="1861321" cy="182636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115616" y="4711100"/>
            <a:ext cx="5145162" cy="14401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700" dirty="0">
                <a:latin typeface="Letterjoin-Air Plus 36" panose="02000805000000020003" pitchFamily="50" charset="0"/>
              </a:rPr>
              <a:t>How could you describe how the creatures move? </a:t>
            </a:r>
            <a:endParaRPr lang="en-GB" sz="3600" dirty="0">
              <a:latin typeface="Letter-join 36" panose="02000805000000020003" pitchFamily="50"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6832" y="5744823"/>
            <a:ext cx="609600" cy="609600"/>
          </a:xfrm>
          <a:prstGeom prst="rect">
            <a:avLst/>
          </a:prstGeom>
        </p:spPr>
      </p:pic>
    </p:spTree>
    <p:extLst>
      <p:ext uri="{BB962C8B-B14F-4D97-AF65-F5344CB8AC3E}">
        <p14:creationId xmlns:p14="http://schemas.microsoft.com/office/powerpoint/2010/main" val="303881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the-best-childrens-books.org/images/Flotsa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4558"/>
            <a:ext cx="9036496" cy="36280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500568">
            <a:off x="670766" y="709480"/>
            <a:ext cx="2088232" cy="707886"/>
          </a:xfrm>
          <a:prstGeom prst="rect">
            <a:avLst/>
          </a:prstGeom>
          <a:noFill/>
        </p:spPr>
        <p:txBody>
          <a:bodyPr wrap="square" rtlCol="0">
            <a:spAutoFit/>
          </a:bodyPr>
          <a:lstStyle/>
          <a:p>
            <a:r>
              <a:rPr lang="en-GB" sz="4000" b="1" dirty="0">
                <a:solidFill>
                  <a:srgbClr val="0070C0"/>
                </a:solidFill>
                <a:latin typeface="Letterjoin-Air Plus 36" panose="02000805000000020003" pitchFamily="50" charset="0"/>
              </a:rPr>
              <a:t>fish</a:t>
            </a:r>
          </a:p>
        </p:txBody>
      </p:sp>
      <p:sp>
        <p:nvSpPr>
          <p:cNvPr id="6" name="TextBox 5"/>
          <p:cNvSpPr txBox="1"/>
          <p:nvPr/>
        </p:nvSpPr>
        <p:spPr>
          <a:xfrm rot="1443057">
            <a:off x="2136846" y="880728"/>
            <a:ext cx="2638386" cy="707886"/>
          </a:xfrm>
          <a:prstGeom prst="rect">
            <a:avLst/>
          </a:prstGeom>
          <a:noFill/>
        </p:spPr>
        <p:txBody>
          <a:bodyPr wrap="square" rtlCol="0">
            <a:spAutoFit/>
          </a:bodyPr>
          <a:lstStyle/>
          <a:p>
            <a:r>
              <a:rPr lang="en-GB" sz="4000" b="1" dirty="0">
                <a:solidFill>
                  <a:srgbClr val="0070C0"/>
                </a:solidFill>
                <a:latin typeface="Letterjoin-Air Plus 36" panose="02000805000000020003" pitchFamily="50" charset="0"/>
              </a:rPr>
              <a:t>scales</a:t>
            </a:r>
          </a:p>
        </p:txBody>
      </p:sp>
      <p:sp>
        <p:nvSpPr>
          <p:cNvPr id="7" name="TextBox 6"/>
          <p:cNvSpPr txBox="1"/>
          <p:nvPr/>
        </p:nvSpPr>
        <p:spPr>
          <a:xfrm rot="20500568">
            <a:off x="6935851" y="740755"/>
            <a:ext cx="2088232" cy="707886"/>
          </a:xfrm>
          <a:prstGeom prst="rect">
            <a:avLst/>
          </a:prstGeom>
          <a:noFill/>
        </p:spPr>
        <p:txBody>
          <a:bodyPr wrap="square" rtlCol="0">
            <a:spAutoFit/>
          </a:bodyPr>
          <a:lstStyle/>
          <a:p>
            <a:r>
              <a:rPr lang="en-GB" sz="4000" b="1" dirty="0">
                <a:solidFill>
                  <a:srgbClr val="0070C0"/>
                </a:solidFill>
                <a:latin typeface="Letterjoin-Air Plus 36" panose="02000805000000020003" pitchFamily="50" charset="0"/>
              </a:rPr>
              <a:t>fins</a:t>
            </a:r>
          </a:p>
        </p:txBody>
      </p:sp>
      <p:sp>
        <p:nvSpPr>
          <p:cNvPr id="8" name="TextBox 7"/>
          <p:cNvSpPr txBox="1"/>
          <p:nvPr/>
        </p:nvSpPr>
        <p:spPr>
          <a:xfrm rot="731710">
            <a:off x="550575" y="5600197"/>
            <a:ext cx="2328615" cy="707886"/>
          </a:xfrm>
          <a:prstGeom prst="rect">
            <a:avLst/>
          </a:prstGeom>
          <a:noFill/>
        </p:spPr>
        <p:txBody>
          <a:bodyPr wrap="square" rtlCol="0">
            <a:spAutoFit/>
          </a:bodyPr>
          <a:lstStyle/>
          <a:p>
            <a:r>
              <a:rPr lang="en-GB" sz="4000" b="1" dirty="0">
                <a:solidFill>
                  <a:srgbClr val="0070C0"/>
                </a:solidFill>
                <a:latin typeface="Letterjoin-Air Plus 36" panose="02000805000000020003" pitchFamily="50" charset="0"/>
              </a:rPr>
              <a:t>tiny</a:t>
            </a:r>
          </a:p>
        </p:txBody>
      </p:sp>
      <p:sp>
        <p:nvSpPr>
          <p:cNvPr id="9" name="TextBox 8"/>
          <p:cNvSpPr txBox="1"/>
          <p:nvPr/>
        </p:nvSpPr>
        <p:spPr>
          <a:xfrm rot="21076965">
            <a:off x="2150794" y="5547274"/>
            <a:ext cx="3885398" cy="707886"/>
          </a:xfrm>
          <a:prstGeom prst="rect">
            <a:avLst/>
          </a:prstGeom>
          <a:noFill/>
        </p:spPr>
        <p:txBody>
          <a:bodyPr wrap="square" rtlCol="0">
            <a:spAutoFit/>
          </a:bodyPr>
          <a:lstStyle/>
          <a:p>
            <a:r>
              <a:rPr lang="en-GB" sz="4000" b="1" dirty="0">
                <a:solidFill>
                  <a:srgbClr val="0070C0"/>
                </a:solidFill>
                <a:latin typeface="Letterjoin-Air Plus 36" panose="02000805000000020003" pitchFamily="50" charset="0"/>
              </a:rPr>
              <a:t>enormous</a:t>
            </a:r>
          </a:p>
        </p:txBody>
      </p:sp>
      <p:sp>
        <p:nvSpPr>
          <p:cNvPr id="10" name="TextBox 9"/>
          <p:cNvSpPr txBox="1"/>
          <p:nvPr/>
        </p:nvSpPr>
        <p:spPr>
          <a:xfrm rot="20500568">
            <a:off x="6683390" y="5389256"/>
            <a:ext cx="2088232" cy="707886"/>
          </a:xfrm>
          <a:prstGeom prst="rect">
            <a:avLst/>
          </a:prstGeom>
          <a:noFill/>
        </p:spPr>
        <p:txBody>
          <a:bodyPr wrap="square" rtlCol="0">
            <a:spAutoFit/>
          </a:bodyPr>
          <a:lstStyle/>
          <a:p>
            <a:r>
              <a:rPr lang="en-GB" sz="4000" b="1" dirty="0">
                <a:solidFill>
                  <a:srgbClr val="0070C0"/>
                </a:solidFill>
                <a:latin typeface="Letterjoin-Air Plus 36" panose="02000805000000020003" pitchFamily="50" charset="0"/>
              </a:rPr>
              <a:t>cogs</a:t>
            </a:r>
          </a:p>
        </p:txBody>
      </p:sp>
      <p:sp>
        <p:nvSpPr>
          <p:cNvPr id="11" name="TextBox 10"/>
          <p:cNvSpPr txBox="1"/>
          <p:nvPr/>
        </p:nvSpPr>
        <p:spPr>
          <a:xfrm rot="1620694">
            <a:off x="5376837" y="5719871"/>
            <a:ext cx="2088232" cy="707886"/>
          </a:xfrm>
          <a:prstGeom prst="rect">
            <a:avLst/>
          </a:prstGeom>
          <a:noFill/>
        </p:spPr>
        <p:txBody>
          <a:bodyPr wrap="square" rtlCol="0">
            <a:spAutoFit/>
          </a:bodyPr>
          <a:lstStyle/>
          <a:p>
            <a:r>
              <a:rPr lang="en-GB" sz="4000" b="1" dirty="0">
                <a:solidFill>
                  <a:srgbClr val="0070C0"/>
                </a:solidFill>
                <a:latin typeface="Letterjoin-Air Plus 36" panose="02000805000000020003" pitchFamily="50" charset="0"/>
              </a:rPr>
              <a:t>key</a:t>
            </a:r>
          </a:p>
        </p:txBody>
      </p:sp>
      <p:sp>
        <p:nvSpPr>
          <p:cNvPr id="12" name="TextBox 11"/>
          <p:cNvSpPr txBox="1"/>
          <p:nvPr/>
        </p:nvSpPr>
        <p:spPr>
          <a:xfrm rot="21076965">
            <a:off x="4521459" y="716886"/>
            <a:ext cx="3676091" cy="707886"/>
          </a:xfrm>
          <a:prstGeom prst="rect">
            <a:avLst/>
          </a:prstGeom>
          <a:noFill/>
        </p:spPr>
        <p:txBody>
          <a:bodyPr wrap="square" rtlCol="0">
            <a:spAutoFit/>
          </a:bodyPr>
          <a:lstStyle/>
          <a:p>
            <a:r>
              <a:rPr lang="en-GB" sz="4000" b="1" dirty="0">
                <a:solidFill>
                  <a:srgbClr val="0070C0"/>
                </a:solidFill>
                <a:latin typeface="Letterjoin-Air Plus 36" panose="02000805000000020003" pitchFamily="50" charset="0"/>
              </a:rPr>
              <a:t>robotic</a:t>
            </a:r>
          </a:p>
        </p:txBody>
      </p:sp>
    </p:spTree>
    <p:extLst>
      <p:ext uri="{BB962C8B-B14F-4D97-AF65-F5344CB8AC3E}">
        <p14:creationId xmlns:p14="http://schemas.microsoft.com/office/powerpoint/2010/main" val="3694416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the-best-childrens-books.org/images/Flotsam-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8635921" cy="35283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300857">
            <a:off x="4295782" y="559483"/>
            <a:ext cx="1944216" cy="707886"/>
          </a:xfrm>
          <a:prstGeom prst="rect">
            <a:avLst/>
          </a:prstGeom>
          <a:noFill/>
        </p:spPr>
        <p:txBody>
          <a:bodyPr wrap="square" rtlCol="0">
            <a:spAutoFit/>
          </a:bodyPr>
          <a:lstStyle/>
          <a:p>
            <a:r>
              <a:rPr lang="en-GB" sz="4000" b="1" dirty="0">
                <a:solidFill>
                  <a:srgbClr val="0070C0"/>
                </a:solidFill>
                <a:latin typeface="Letterjoin-Air Plus 36" panose="02000805000000020003" pitchFamily="50" charset="0"/>
              </a:rPr>
              <a:t>long</a:t>
            </a:r>
          </a:p>
        </p:txBody>
      </p:sp>
      <p:sp>
        <p:nvSpPr>
          <p:cNvPr id="7" name="TextBox 6"/>
          <p:cNvSpPr txBox="1"/>
          <p:nvPr/>
        </p:nvSpPr>
        <p:spPr>
          <a:xfrm rot="20846506">
            <a:off x="623289" y="5132327"/>
            <a:ext cx="3617284" cy="707886"/>
          </a:xfrm>
          <a:prstGeom prst="rect">
            <a:avLst/>
          </a:prstGeom>
          <a:noFill/>
        </p:spPr>
        <p:txBody>
          <a:bodyPr wrap="square" rtlCol="0">
            <a:spAutoFit/>
          </a:bodyPr>
          <a:lstStyle/>
          <a:p>
            <a:r>
              <a:rPr lang="en-GB" sz="4000" b="1" dirty="0">
                <a:solidFill>
                  <a:srgbClr val="0070C0"/>
                </a:solidFill>
                <a:latin typeface="Letterjoin-Air Plus 36" panose="02000805000000020003" pitchFamily="50" charset="0"/>
              </a:rPr>
              <a:t>creatures</a:t>
            </a:r>
          </a:p>
        </p:txBody>
      </p:sp>
      <p:sp>
        <p:nvSpPr>
          <p:cNvPr id="8" name="TextBox 7"/>
          <p:cNvSpPr txBox="1"/>
          <p:nvPr/>
        </p:nvSpPr>
        <p:spPr>
          <a:xfrm rot="1513553">
            <a:off x="3049039" y="5711793"/>
            <a:ext cx="2362848" cy="707886"/>
          </a:xfrm>
          <a:prstGeom prst="rect">
            <a:avLst/>
          </a:prstGeom>
          <a:noFill/>
        </p:spPr>
        <p:txBody>
          <a:bodyPr wrap="square" rtlCol="0">
            <a:spAutoFit/>
          </a:bodyPr>
          <a:lstStyle/>
          <a:p>
            <a:r>
              <a:rPr lang="en-GB" sz="4000" b="1" dirty="0">
                <a:solidFill>
                  <a:srgbClr val="0070C0"/>
                </a:solidFill>
                <a:latin typeface="Letterjoin-Air Plus 36" panose="02000805000000020003" pitchFamily="50" charset="0"/>
              </a:rPr>
              <a:t>spiky</a:t>
            </a:r>
          </a:p>
        </p:txBody>
      </p:sp>
      <p:sp>
        <p:nvSpPr>
          <p:cNvPr id="9" name="TextBox 8"/>
          <p:cNvSpPr txBox="1"/>
          <p:nvPr/>
        </p:nvSpPr>
        <p:spPr>
          <a:xfrm rot="20300857">
            <a:off x="6706790" y="5549486"/>
            <a:ext cx="2367426" cy="707886"/>
          </a:xfrm>
          <a:prstGeom prst="rect">
            <a:avLst/>
          </a:prstGeom>
          <a:noFill/>
        </p:spPr>
        <p:txBody>
          <a:bodyPr wrap="square" rtlCol="0">
            <a:spAutoFit/>
          </a:bodyPr>
          <a:lstStyle/>
          <a:p>
            <a:r>
              <a:rPr lang="en-GB" sz="4000" b="1" dirty="0">
                <a:solidFill>
                  <a:srgbClr val="0070C0"/>
                </a:solidFill>
                <a:latin typeface="Letterjoin-Air Plus 36" panose="02000805000000020003" pitchFamily="50" charset="0"/>
              </a:rPr>
              <a:t>coral</a:t>
            </a:r>
          </a:p>
        </p:txBody>
      </p:sp>
      <p:sp>
        <p:nvSpPr>
          <p:cNvPr id="10" name="TextBox 9"/>
          <p:cNvSpPr txBox="1"/>
          <p:nvPr/>
        </p:nvSpPr>
        <p:spPr>
          <a:xfrm rot="20300857">
            <a:off x="620905" y="468730"/>
            <a:ext cx="1944216" cy="707886"/>
          </a:xfrm>
          <a:prstGeom prst="rect">
            <a:avLst/>
          </a:prstGeom>
          <a:noFill/>
        </p:spPr>
        <p:txBody>
          <a:bodyPr wrap="square" rtlCol="0">
            <a:spAutoFit/>
          </a:bodyPr>
          <a:lstStyle/>
          <a:p>
            <a:r>
              <a:rPr lang="en-GB" sz="4000" b="1" dirty="0">
                <a:solidFill>
                  <a:srgbClr val="0070C0"/>
                </a:solidFill>
                <a:latin typeface="Letterjoin-Air Plus 36" panose="02000805000000020003" pitchFamily="50" charset="0"/>
              </a:rPr>
              <a:t>slim</a:t>
            </a:r>
          </a:p>
        </p:txBody>
      </p:sp>
      <p:sp>
        <p:nvSpPr>
          <p:cNvPr id="11" name="TextBox 10"/>
          <p:cNvSpPr txBox="1"/>
          <p:nvPr/>
        </p:nvSpPr>
        <p:spPr>
          <a:xfrm rot="1557550">
            <a:off x="2310190" y="925791"/>
            <a:ext cx="2448935" cy="707886"/>
          </a:xfrm>
          <a:prstGeom prst="rect">
            <a:avLst/>
          </a:prstGeom>
          <a:noFill/>
        </p:spPr>
        <p:txBody>
          <a:bodyPr wrap="square" rtlCol="0">
            <a:spAutoFit/>
          </a:bodyPr>
          <a:lstStyle/>
          <a:p>
            <a:r>
              <a:rPr lang="en-GB" sz="4000" b="1" dirty="0">
                <a:solidFill>
                  <a:srgbClr val="0070C0"/>
                </a:solidFill>
                <a:latin typeface="Letterjoin-Air Plus 36" panose="02000805000000020003" pitchFamily="50" charset="0"/>
              </a:rPr>
              <a:t>lamps</a:t>
            </a:r>
          </a:p>
        </p:txBody>
      </p:sp>
      <p:sp>
        <p:nvSpPr>
          <p:cNvPr id="12" name="TextBox 11"/>
          <p:cNvSpPr txBox="1"/>
          <p:nvPr/>
        </p:nvSpPr>
        <p:spPr>
          <a:xfrm rot="21076965">
            <a:off x="6052459" y="617271"/>
            <a:ext cx="3676091" cy="707886"/>
          </a:xfrm>
          <a:prstGeom prst="rect">
            <a:avLst/>
          </a:prstGeom>
          <a:noFill/>
        </p:spPr>
        <p:txBody>
          <a:bodyPr wrap="square" rtlCol="0">
            <a:spAutoFit/>
          </a:bodyPr>
          <a:lstStyle/>
          <a:p>
            <a:r>
              <a:rPr lang="en-GB" sz="4000" b="1" dirty="0">
                <a:solidFill>
                  <a:srgbClr val="0070C0"/>
                </a:solidFill>
                <a:latin typeface="Letterjoin-Air Plus 36" panose="02000805000000020003" pitchFamily="50" charset="0"/>
              </a:rPr>
              <a:t>gliding</a:t>
            </a:r>
          </a:p>
        </p:txBody>
      </p:sp>
      <p:sp>
        <p:nvSpPr>
          <p:cNvPr id="13" name="TextBox 12"/>
          <p:cNvSpPr txBox="1"/>
          <p:nvPr/>
        </p:nvSpPr>
        <p:spPr>
          <a:xfrm rot="21076965">
            <a:off x="4559124" y="5132327"/>
            <a:ext cx="4277301" cy="707886"/>
          </a:xfrm>
          <a:prstGeom prst="rect">
            <a:avLst/>
          </a:prstGeom>
          <a:noFill/>
        </p:spPr>
        <p:txBody>
          <a:bodyPr wrap="square" rtlCol="0">
            <a:spAutoFit/>
          </a:bodyPr>
          <a:lstStyle/>
          <a:p>
            <a:r>
              <a:rPr lang="en-GB" sz="4000" b="1" dirty="0">
                <a:solidFill>
                  <a:srgbClr val="0070C0"/>
                </a:solidFill>
                <a:latin typeface="Letterjoin-Air Plus 36" panose="02000805000000020003" pitchFamily="50" charset="0"/>
              </a:rPr>
              <a:t>mysterious</a:t>
            </a:r>
          </a:p>
        </p:txBody>
      </p:sp>
    </p:spTree>
    <p:extLst>
      <p:ext uri="{BB962C8B-B14F-4D97-AF65-F5344CB8AC3E}">
        <p14:creationId xmlns:p14="http://schemas.microsoft.com/office/powerpoint/2010/main" val="2260096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01" y="1882397"/>
            <a:ext cx="6965245" cy="970539"/>
          </a:xfrm>
        </p:spPr>
        <p:txBody>
          <a:bodyPr>
            <a:normAutofit/>
          </a:bodyPr>
          <a:lstStyle/>
          <a:p>
            <a:r>
              <a:rPr lang="en-GB" sz="3200" b="1" dirty="0">
                <a:latin typeface="Letter-join 36" panose="02000805000000020003" pitchFamily="50" charset="0"/>
              </a:rPr>
              <a:t>To remind ourselves…</a:t>
            </a:r>
          </a:p>
        </p:txBody>
      </p:sp>
      <p:pic>
        <p:nvPicPr>
          <p:cNvPr id="4" name="Picture 2" descr="Hillside Primary School | Baddeley Green | Staffordshir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CD9603D9-0B89-4B2B-8B5E-BAF677A13A1D}"/>
              </a:ext>
            </a:extLst>
          </p:cNvPr>
          <p:cNvGraphicFramePr>
            <a:graphicFrameLocks noGrp="1"/>
          </p:cNvGraphicFramePr>
          <p:nvPr>
            <p:extLst>
              <p:ext uri="{D42A27DB-BD31-4B8C-83A1-F6EECF244321}">
                <p14:modId xmlns:p14="http://schemas.microsoft.com/office/powerpoint/2010/main" val="389833828"/>
              </p:ext>
            </p:extLst>
          </p:nvPr>
        </p:nvGraphicFramePr>
        <p:xfrm>
          <a:off x="1018602" y="2741476"/>
          <a:ext cx="6988402" cy="2743200"/>
        </p:xfrm>
        <a:graphic>
          <a:graphicData uri="http://schemas.openxmlformats.org/drawingml/2006/table">
            <a:tbl>
              <a:tblPr firstRow="1" bandRow="1">
                <a:tableStyleId>{22838BEF-8BB2-4498-84A7-C5851F593DF1}</a:tableStyleId>
              </a:tblPr>
              <a:tblGrid>
                <a:gridCol w="3494201">
                  <a:extLst>
                    <a:ext uri="{9D8B030D-6E8A-4147-A177-3AD203B41FA5}">
                      <a16:colId xmlns:a16="http://schemas.microsoft.com/office/drawing/2014/main" val="3691198633"/>
                    </a:ext>
                  </a:extLst>
                </a:gridCol>
                <a:gridCol w="3494201">
                  <a:extLst>
                    <a:ext uri="{9D8B030D-6E8A-4147-A177-3AD203B41FA5}">
                      <a16:colId xmlns:a16="http://schemas.microsoft.com/office/drawing/2014/main" val="3746117973"/>
                    </a:ext>
                  </a:extLst>
                </a:gridCol>
              </a:tblGrid>
              <a:tr h="914400">
                <a:tc>
                  <a:txBody>
                    <a:bodyPr/>
                    <a:lstStyle/>
                    <a:p>
                      <a:pPr algn="ctr"/>
                      <a:r>
                        <a:rPr lang="en-GB" sz="3600" b="1" i="1" dirty="0">
                          <a:solidFill>
                            <a:schemeClr val="tx1"/>
                          </a:solidFill>
                          <a:latin typeface="Letter-join 36" panose="02000805000000020003" pitchFamily="50" charset="0"/>
                        </a:rPr>
                        <a:t>Adjective</a:t>
                      </a:r>
                    </a:p>
                  </a:txBody>
                  <a:tcPr anchor="ctr">
                    <a:solidFill>
                      <a:schemeClr val="bg2">
                        <a:lumMod val="40000"/>
                        <a:lumOff val="60000"/>
                      </a:schemeClr>
                    </a:solidFill>
                  </a:tcPr>
                </a:tc>
                <a:tc>
                  <a:txBody>
                    <a:bodyPr/>
                    <a:lstStyle/>
                    <a:p>
                      <a:pPr algn="ctr"/>
                      <a:r>
                        <a:rPr lang="en-GB" sz="1800" b="0" dirty="0">
                          <a:solidFill>
                            <a:schemeClr val="tx1"/>
                          </a:solidFill>
                          <a:latin typeface="Letter-join 36" panose="02000805000000020003" pitchFamily="50" charset="0"/>
                        </a:rPr>
                        <a:t>An adjective is a describing word. It describes a noun.</a:t>
                      </a:r>
                      <a:endParaRPr lang="en-GB" b="0" dirty="0">
                        <a:solidFill>
                          <a:schemeClr val="tx1"/>
                        </a:solidFill>
                        <a:latin typeface="Letter-join 36" panose="02000805000000020003" pitchFamily="50" charset="0"/>
                      </a:endParaRPr>
                    </a:p>
                  </a:txBody>
                  <a:tcPr anchor="ctr">
                    <a:solidFill>
                      <a:schemeClr val="bg2">
                        <a:lumMod val="40000"/>
                        <a:lumOff val="60000"/>
                      </a:schemeClr>
                    </a:solidFill>
                  </a:tcPr>
                </a:tc>
                <a:extLst>
                  <a:ext uri="{0D108BD9-81ED-4DB2-BD59-A6C34878D82A}">
                    <a16:rowId xmlns:a16="http://schemas.microsoft.com/office/drawing/2014/main" val="3222634258"/>
                  </a:ext>
                </a:extLst>
              </a:tr>
              <a:tr h="914400">
                <a:tc>
                  <a:txBody>
                    <a:bodyPr/>
                    <a:lstStyle/>
                    <a:p>
                      <a:pPr algn="ctr"/>
                      <a:r>
                        <a:rPr lang="en-GB" sz="3600" b="1" i="1" dirty="0">
                          <a:solidFill>
                            <a:schemeClr val="tx1"/>
                          </a:solidFill>
                          <a:latin typeface="Letter-join 36" panose="02000805000000020003" pitchFamily="50" charset="0"/>
                        </a:rPr>
                        <a:t>Noun</a:t>
                      </a:r>
                    </a:p>
                  </a:txBody>
                  <a:tcPr anchor="ctr">
                    <a:solidFill>
                      <a:schemeClr val="bg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b="0" dirty="0">
                          <a:solidFill>
                            <a:schemeClr val="tx1"/>
                          </a:solidFill>
                          <a:latin typeface="Letter-join 36" panose="02000805000000020003" pitchFamily="50" charset="0"/>
                          <a:cs typeface="Arial" panose="020B0604020202020204" pitchFamily="34" charset="0"/>
                        </a:rPr>
                        <a:t>A noun is a naming word. It can name a person, place or thing.</a:t>
                      </a:r>
                    </a:p>
                  </a:txBody>
                  <a:tcPr anchor="ctr">
                    <a:solidFill>
                      <a:schemeClr val="bg2">
                        <a:lumMod val="40000"/>
                        <a:lumOff val="60000"/>
                      </a:schemeClr>
                    </a:solidFill>
                  </a:tcPr>
                </a:tc>
                <a:extLst>
                  <a:ext uri="{0D108BD9-81ED-4DB2-BD59-A6C34878D82A}">
                    <a16:rowId xmlns:a16="http://schemas.microsoft.com/office/drawing/2014/main" val="90367215"/>
                  </a:ext>
                </a:extLst>
              </a:tr>
              <a:tr h="914400">
                <a:tc>
                  <a:txBody>
                    <a:bodyPr/>
                    <a:lstStyle/>
                    <a:p>
                      <a:pPr algn="ctr"/>
                      <a:r>
                        <a:rPr lang="en-GB" sz="3600" b="1" i="1" dirty="0">
                          <a:solidFill>
                            <a:schemeClr val="tx1"/>
                          </a:solidFill>
                          <a:latin typeface="Letter-join 36" panose="02000805000000020003" pitchFamily="50" charset="0"/>
                        </a:rPr>
                        <a:t>Verb</a:t>
                      </a:r>
                    </a:p>
                  </a:txBody>
                  <a:tcPr anchor="ctr">
                    <a:solidFill>
                      <a:schemeClr val="bg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1800" b="0" dirty="0">
                          <a:solidFill>
                            <a:schemeClr val="tx1"/>
                          </a:solidFill>
                          <a:latin typeface="Letter-join 36" panose="02000805000000020003" pitchFamily="50" charset="0"/>
                          <a:ea typeface="Sassoon Infant Rg" pitchFamily="50" charset="0"/>
                          <a:cs typeface="Arial" panose="020B0604020202020204" pitchFamily="34" charset="0"/>
                        </a:rPr>
                        <a:t>Verbs are action words.</a:t>
                      </a:r>
                      <a:br>
                        <a:rPr lang="en-GB" altLang="en-US" sz="1800" b="0" dirty="0">
                          <a:solidFill>
                            <a:schemeClr val="tx1"/>
                          </a:solidFill>
                          <a:latin typeface="Letter-join 36" panose="02000805000000020003" pitchFamily="50" charset="0"/>
                          <a:ea typeface="Sassoon Infant Rg" pitchFamily="50" charset="0"/>
                          <a:cs typeface="Arial" panose="020B0604020202020204" pitchFamily="34" charset="0"/>
                        </a:rPr>
                      </a:br>
                      <a:r>
                        <a:rPr lang="en-GB" altLang="en-US" sz="1800" b="0" dirty="0">
                          <a:solidFill>
                            <a:schemeClr val="tx1"/>
                          </a:solidFill>
                          <a:latin typeface="Letter-join 36" panose="02000805000000020003" pitchFamily="50" charset="0"/>
                          <a:ea typeface="Sassoon Infant Rg" pitchFamily="50" charset="0"/>
                          <a:cs typeface="Arial" panose="020B0604020202020204" pitchFamily="34" charset="0"/>
                        </a:rPr>
                        <a:t>They show what someone is doing.</a:t>
                      </a:r>
                    </a:p>
                  </a:txBody>
                  <a:tcPr anchor="ctr">
                    <a:solidFill>
                      <a:schemeClr val="bg2">
                        <a:lumMod val="40000"/>
                        <a:lumOff val="60000"/>
                      </a:schemeClr>
                    </a:solidFill>
                  </a:tcPr>
                </a:tc>
                <a:extLst>
                  <a:ext uri="{0D108BD9-81ED-4DB2-BD59-A6C34878D82A}">
                    <a16:rowId xmlns:a16="http://schemas.microsoft.com/office/drawing/2014/main" val="2586899768"/>
                  </a:ext>
                </a:extLst>
              </a:tr>
            </a:tbl>
          </a:graphicData>
        </a:graphic>
      </p:graphicFrame>
      <p:sp>
        <p:nvSpPr>
          <p:cNvPr id="6" name="Title 1">
            <a:extLst>
              <a:ext uri="{FF2B5EF4-FFF2-40B4-BE49-F238E27FC236}">
                <a16:creationId xmlns:a16="http://schemas.microsoft.com/office/drawing/2014/main" id="{4868E38E-C605-4AA5-97BF-AFDA1ACAE79C}"/>
              </a:ext>
            </a:extLst>
          </p:cNvPr>
          <p:cNvSpPr txBox="1">
            <a:spLocks/>
          </p:cNvSpPr>
          <p:nvPr/>
        </p:nvSpPr>
        <p:spPr>
          <a:xfrm>
            <a:off x="927153" y="5373216"/>
            <a:ext cx="6965245" cy="9705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a:latin typeface="Letter-join 36" panose="02000805000000020003" pitchFamily="50" charset="0"/>
              </a:rPr>
              <a:t>We use adjectives to make our writing more interesting!</a:t>
            </a:r>
          </a:p>
        </p:txBody>
      </p:sp>
      <p:sp>
        <p:nvSpPr>
          <p:cNvPr id="7" name="TextBox 6">
            <a:extLst>
              <a:ext uri="{FF2B5EF4-FFF2-40B4-BE49-F238E27FC236}">
                <a16:creationId xmlns:a16="http://schemas.microsoft.com/office/drawing/2014/main" id="{369766F3-BB53-41A0-8FF5-73D37F185C66}"/>
              </a:ext>
            </a:extLst>
          </p:cNvPr>
          <p:cNvSpPr txBox="1"/>
          <p:nvPr/>
        </p:nvSpPr>
        <p:spPr>
          <a:xfrm>
            <a:off x="6012160" y="708552"/>
            <a:ext cx="1368152"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Day 5</a:t>
            </a:r>
            <a:endParaRPr lang="en-GB" b="1" dirty="0">
              <a:solidFill>
                <a:schemeClr val="bg2"/>
              </a:solidFill>
              <a:latin typeface="Letter-join 36" panose="02000805000000020003" pitchFamily="50" charset="0"/>
            </a:endParaRPr>
          </a:p>
        </p:txBody>
      </p:sp>
    </p:spTree>
    <p:extLst>
      <p:ext uri="{BB962C8B-B14F-4D97-AF65-F5344CB8AC3E}">
        <p14:creationId xmlns:p14="http://schemas.microsoft.com/office/powerpoint/2010/main" val="2779823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519" y="1904324"/>
            <a:ext cx="7727736" cy="4145049"/>
          </a:xfrm>
        </p:spPr>
        <p:txBody>
          <a:bodyPr>
            <a:noAutofit/>
          </a:bodyPr>
          <a:lstStyle/>
          <a:p>
            <a:r>
              <a:rPr lang="en-GB" sz="2400" b="1" dirty="0">
                <a:latin typeface="Letter-join 36" panose="02000805000000020003" pitchFamily="50" charset="0"/>
              </a:rPr>
              <a:t>Lesson Three </a:t>
            </a:r>
            <a:br>
              <a:rPr lang="en-GB" sz="2400" b="1" dirty="0">
                <a:latin typeface="Letter-join 36" panose="02000805000000020003" pitchFamily="50" charset="0"/>
              </a:rPr>
            </a:br>
            <a:r>
              <a:rPr lang="en-GB" sz="2400" dirty="0">
                <a:latin typeface="Letter-join 36" panose="02000805000000020003" pitchFamily="50" charset="0"/>
              </a:rPr>
              <a:t>Now take the camera under the water! </a:t>
            </a:r>
            <a:br>
              <a:rPr lang="en-GB" sz="2400" dirty="0">
                <a:latin typeface="Letter-join 36" panose="02000805000000020003" pitchFamily="50" charset="0"/>
              </a:rPr>
            </a:br>
            <a:r>
              <a:rPr lang="en-GB" sz="2400" dirty="0">
                <a:latin typeface="Letter-join 36" panose="02000805000000020003" pitchFamily="50" charset="0"/>
              </a:rPr>
              <a:t>Take three photos and then add labels using adjectives to describe what you can see. If you use two adjectives together, remember to use a comma in between. There are word mats to help you on page 5.</a:t>
            </a:r>
            <a:br>
              <a:rPr lang="en-GB" sz="2400" b="1" dirty="0">
                <a:latin typeface="Letter-join 36" panose="02000805000000020003" pitchFamily="50" charset="0"/>
              </a:rPr>
            </a:br>
            <a:br>
              <a:rPr lang="en-GB" sz="2400" b="1" dirty="0">
                <a:latin typeface="Letter-join 36" panose="02000805000000020003" pitchFamily="50" charset="0"/>
              </a:rPr>
            </a:br>
            <a:br>
              <a:rPr lang="en-GB" sz="2400" b="1" dirty="0">
                <a:latin typeface="Letter-join 36" panose="02000805000000020003" pitchFamily="50" charset="0"/>
              </a:rPr>
            </a:br>
            <a:br>
              <a:rPr lang="en-GB" sz="2400" b="1" dirty="0">
                <a:latin typeface="Letter-join 36" panose="02000805000000020003" pitchFamily="50" charset="0"/>
              </a:rPr>
            </a:br>
            <a:r>
              <a:rPr lang="en-GB" sz="2400" b="1" dirty="0">
                <a:latin typeface="Letter-join 36" panose="02000805000000020003" pitchFamily="50" charset="0"/>
              </a:rPr>
              <a:t> </a:t>
            </a: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0" y="565321"/>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9766F3-BB53-41A0-8FF5-73D37F185C66}"/>
              </a:ext>
            </a:extLst>
          </p:cNvPr>
          <p:cNvSpPr txBox="1"/>
          <p:nvPr/>
        </p:nvSpPr>
        <p:spPr>
          <a:xfrm>
            <a:off x="6012160" y="708552"/>
            <a:ext cx="1008112"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Day 3 </a:t>
            </a:r>
            <a:endParaRPr lang="en-GB" b="1" dirty="0">
              <a:solidFill>
                <a:schemeClr val="bg2"/>
              </a:solidFill>
              <a:latin typeface="Letter-join 36" panose="02000805000000020003" pitchFamily="50" charset="0"/>
            </a:endParaRPr>
          </a:p>
        </p:txBody>
      </p:sp>
      <p:sp>
        <p:nvSpPr>
          <p:cNvPr id="11" name="Title 1"/>
          <p:cNvSpPr txBox="1">
            <a:spLocks/>
          </p:cNvSpPr>
          <p:nvPr/>
        </p:nvSpPr>
        <p:spPr>
          <a:xfrm>
            <a:off x="1067225" y="4278078"/>
            <a:ext cx="7088398" cy="41450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n-GB" sz="2400" b="1" dirty="0">
                <a:latin typeface="Letter-join 36" panose="02000805000000020003" pitchFamily="50" charset="0"/>
              </a:rPr>
            </a:br>
            <a:br>
              <a:rPr lang="en-GB" sz="2400" b="1" dirty="0">
                <a:latin typeface="Letter-join 36" panose="02000805000000020003" pitchFamily="50" charset="0"/>
              </a:rPr>
            </a:br>
            <a:r>
              <a:rPr lang="en-GB" sz="2400" b="1" dirty="0">
                <a:latin typeface="Letter-join 36" panose="02000805000000020003" pitchFamily="50" charset="0"/>
              </a:rPr>
              <a:t> </a:t>
            </a:r>
          </a:p>
        </p:txBody>
      </p:sp>
      <p:sp>
        <p:nvSpPr>
          <p:cNvPr id="12" name="TextBox 11">
            <a:extLst>
              <a:ext uri="{FF2B5EF4-FFF2-40B4-BE49-F238E27FC236}">
                <a16:creationId xmlns:a16="http://schemas.microsoft.com/office/drawing/2014/main" id="{369766F3-BB53-41A0-8FF5-73D37F185C66}"/>
              </a:ext>
            </a:extLst>
          </p:cNvPr>
          <p:cNvSpPr txBox="1"/>
          <p:nvPr/>
        </p:nvSpPr>
        <p:spPr>
          <a:xfrm>
            <a:off x="2765486" y="6350602"/>
            <a:ext cx="3691875" cy="646331"/>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Page 4 and 5 of the document</a:t>
            </a:r>
            <a:endParaRPr lang="en-GB" b="1" dirty="0">
              <a:solidFill>
                <a:schemeClr val="bg2"/>
              </a:solidFill>
              <a:latin typeface="Letter-join 36" panose="02000805000000020003" pitchFamily="50" charset="0"/>
            </a:endParaRPr>
          </a:p>
        </p:txBody>
      </p:sp>
      <p:pic>
        <p:nvPicPr>
          <p:cNvPr id="13" name="Picture 2" descr="Melville Underwater Camera – Biblioklep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2449" y="4598109"/>
            <a:ext cx="1861321" cy="18263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33494" y="4713431"/>
            <a:ext cx="5400602" cy="1015663"/>
          </a:xfrm>
          <a:prstGeom prst="rect">
            <a:avLst/>
          </a:prstGeom>
          <a:noFill/>
        </p:spPr>
        <p:txBody>
          <a:bodyPr wrap="square" rtlCol="0">
            <a:spAutoFit/>
          </a:bodyPr>
          <a:lstStyle/>
          <a:p>
            <a:r>
              <a:rPr lang="en-GB" sz="2000" i="1" dirty="0">
                <a:latin typeface="Letter-join 36" panose="02000805000000020003" pitchFamily="50" charset="0"/>
              </a:rPr>
              <a:t>long, wavy tentacles</a:t>
            </a:r>
          </a:p>
          <a:p>
            <a:r>
              <a:rPr lang="en-GB" sz="2000" i="1" dirty="0">
                <a:latin typeface="Letter-join 36" panose="02000805000000020003" pitchFamily="50" charset="0"/>
              </a:rPr>
              <a:t>shady, underwater cave</a:t>
            </a:r>
          </a:p>
          <a:p>
            <a:r>
              <a:rPr lang="en-GB" sz="2000" i="1" dirty="0">
                <a:latin typeface="Letter-join 36" panose="02000805000000020003" pitchFamily="50" charset="0"/>
              </a:rPr>
              <a:t>huge, grey fins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00890" y="5270109"/>
            <a:ext cx="609600" cy="609600"/>
          </a:xfrm>
          <a:prstGeom prst="rect">
            <a:avLst/>
          </a:prstGeom>
        </p:spPr>
      </p:pic>
    </p:spTree>
    <p:extLst>
      <p:ext uri="{BB962C8B-B14F-4D97-AF65-F5344CB8AC3E}">
        <p14:creationId xmlns:p14="http://schemas.microsoft.com/office/powerpoint/2010/main" val="29291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Rectangle 4">
            <a:extLst>
              <a:ext uri="{FF2B5EF4-FFF2-40B4-BE49-F238E27FC236}">
                <a16:creationId xmlns:a16="http://schemas.microsoft.com/office/drawing/2014/main" id="{55CEFFDF-1C92-469A-BA2A-F3C555E3E46C}"/>
              </a:ext>
            </a:extLst>
          </p:cNvPr>
          <p:cNvSpPr>
            <a:spLocks noChangeArrowheads="1"/>
          </p:cNvSpPr>
          <p:nvPr/>
        </p:nvSpPr>
        <p:spPr bwMode="auto">
          <a:xfrm>
            <a:off x="899592" y="2420888"/>
            <a:ext cx="7455404" cy="340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buFont typeface="Arial" panose="020B0604020202020204" pitchFamily="34" charset="0"/>
              <a:buNone/>
            </a:pPr>
            <a:r>
              <a:rPr lang="en-GB" altLang="en-US" sz="1500" dirty="0">
                <a:latin typeface="Letter-join 36" panose="02000805000000020003" pitchFamily="50" charset="0"/>
              </a:rPr>
              <a:t>Sentences need punctuation to make sense. If a sentence is jumbled or does not have punctuation, it is not a sentence!</a:t>
            </a:r>
          </a:p>
          <a:p>
            <a:pPr>
              <a:buFont typeface="Arial" panose="020B0604020202020204" pitchFamily="34" charset="0"/>
              <a:buNone/>
            </a:pPr>
            <a:endParaRPr lang="en-GB" altLang="en-US" sz="1500" dirty="0">
              <a:latin typeface="Letter-join 36" panose="02000805000000020003" pitchFamily="50" charset="0"/>
            </a:endParaRPr>
          </a:p>
          <a:p>
            <a:pPr>
              <a:buFont typeface="Arial" panose="020B0604020202020204" pitchFamily="34" charset="0"/>
              <a:buNone/>
            </a:pPr>
            <a:r>
              <a:rPr lang="en-GB" altLang="en-US" sz="1500" dirty="0">
                <a:latin typeface="Letter-join 36" panose="02000805000000020003" pitchFamily="50" charset="0"/>
              </a:rPr>
              <a:t>Exciting sentences need an exclamation mark like this: </a:t>
            </a:r>
          </a:p>
          <a:p>
            <a:pPr>
              <a:buFont typeface="Arial" panose="020B0604020202020204" pitchFamily="34" charset="0"/>
              <a:buNone/>
            </a:pPr>
            <a:endParaRPr lang="en-GB" altLang="en-US" sz="1500" dirty="0">
              <a:latin typeface="Letter-join 36" panose="02000805000000020003" pitchFamily="50" charset="0"/>
            </a:endParaRPr>
          </a:p>
          <a:p>
            <a:pPr>
              <a:buFont typeface="Arial" panose="020B0604020202020204" pitchFamily="34" charset="0"/>
              <a:buNone/>
            </a:pPr>
            <a:r>
              <a:rPr lang="en-GB" altLang="en-US" sz="1500" dirty="0">
                <a:latin typeface="Letter-join 36" panose="02000805000000020003" pitchFamily="50" charset="0"/>
              </a:rPr>
              <a:t>The camera had incredible photographs hidden away! </a:t>
            </a:r>
          </a:p>
          <a:p>
            <a:pPr>
              <a:buFont typeface="Arial" panose="020B0604020202020204" pitchFamily="34" charset="0"/>
              <a:buNone/>
            </a:pPr>
            <a:endParaRPr lang="en-GB" altLang="en-US" sz="1500" dirty="0">
              <a:latin typeface="Letter-join 36" panose="02000805000000020003" pitchFamily="50" charset="0"/>
            </a:endParaRPr>
          </a:p>
          <a:p>
            <a:pPr>
              <a:buFont typeface="Arial" panose="020B0604020202020204" pitchFamily="34" charset="0"/>
              <a:buNone/>
            </a:pPr>
            <a:r>
              <a:rPr lang="en-GB" altLang="en-US" sz="1500" dirty="0">
                <a:latin typeface="Letter-join 36" panose="02000805000000020003" pitchFamily="50" charset="0"/>
              </a:rPr>
              <a:t>If you ask a question to find out something, you need to use a question mark like this: </a:t>
            </a:r>
          </a:p>
          <a:p>
            <a:pPr>
              <a:buFont typeface="Arial" panose="020B0604020202020204" pitchFamily="34" charset="0"/>
              <a:buNone/>
            </a:pPr>
            <a:endParaRPr lang="en-GB" altLang="en-US" sz="1500" dirty="0">
              <a:latin typeface="Letter-join 36" panose="02000805000000020003" pitchFamily="50" charset="0"/>
            </a:endParaRPr>
          </a:p>
          <a:p>
            <a:pPr>
              <a:buFont typeface="Arial" panose="020B0604020202020204" pitchFamily="34" charset="0"/>
              <a:buNone/>
            </a:pPr>
            <a:r>
              <a:rPr lang="en-GB" altLang="en-US" sz="1500" dirty="0">
                <a:latin typeface="Letter-join 36" panose="02000805000000020003" pitchFamily="50" charset="0"/>
              </a:rPr>
              <a:t>Where did it come from? What will I see next? </a:t>
            </a:r>
          </a:p>
        </p:txBody>
      </p:sp>
      <p:pic>
        <p:nvPicPr>
          <p:cNvPr id="2" name="Picture 2" descr="Hillside Primary School | Baddeley Green | Staffordshire Logo">
            <a:extLst>
              <a:ext uri="{FF2B5EF4-FFF2-40B4-BE49-F238E27FC236}">
                <a16:creationId xmlns:a16="http://schemas.microsoft.com/office/drawing/2014/main" id="{B47A919E-A857-4B92-94D8-580E6B025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2068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69766F3-BB53-41A0-8FF5-73D37F185C66}"/>
              </a:ext>
            </a:extLst>
          </p:cNvPr>
          <p:cNvSpPr txBox="1"/>
          <p:nvPr/>
        </p:nvSpPr>
        <p:spPr>
          <a:xfrm>
            <a:off x="5950798" y="687303"/>
            <a:ext cx="1141482"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Day 4</a:t>
            </a:r>
            <a:endParaRPr lang="en-GB" b="1" dirty="0">
              <a:solidFill>
                <a:schemeClr val="bg2"/>
              </a:solidFill>
              <a:latin typeface="Letter-join 36" panose="02000805000000020003" pitchFamily="50"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235589"/>
            <a:ext cx="6120680" cy="3850859"/>
          </a:xfrm>
        </p:spPr>
        <p:txBody>
          <a:bodyPr>
            <a:normAutofit fontScale="90000"/>
          </a:bodyPr>
          <a:lstStyle/>
          <a:p>
            <a:r>
              <a:rPr lang="en-GB" sz="2400" b="1" dirty="0">
                <a:latin typeface="Letter-join 36" panose="02000805000000020003" pitchFamily="50" charset="0"/>
              </a:rPr>
              <a:t>Lesson Four </a:t>
            </a:r>
            <a:br>
              <a:rPr lang="en-GB" sz="2400" dirty="0">
                <a:latin typeface="Letter-join 36" panose="02000805000000020003" pitchFamily="50" charset="0"/>
              </a:rPr>
            </a:br>
            <a:r>
              <a:rPr lang="en-GB" sz="2400" dirty="0">
                <a:latin typeface="Letter-join 36" panose="02000805000000020003" pitchFamily="50" charset="0"/>
              </a:rPr>
              <a:t>Imagine what the boy may be thinking after the camera washes up as flotsam on the seashore. </a:t>
            </a:r>
            <a:br>
              <a:rPr lang="en-GB" sz="2400" dirty="0">
                <a:latin typeface="Letter-join 36" panose="02000805000000020003" pitchFamily="50" charset="0"/>
              </a:rPr>
            </a:br>
            <a:r>
              <a:rPr lang="en-GB" sz="2400" dirty="0">
                <a:latin typeface="Letter-join 36" panose="02000805000000020003" pitchFamily="50" charset="0"/>
              </a:rPr>
              <a:t>Write down three things he may think or say. Write sentences using capitals, full stops, exclamation marks and if he asks a question, remember to use ? too!</a:t>
            </a:r>
            <a:br>
              <a:rPr lang="en-GB" sz="2400" dirty="0">
                <a:latin typeface="Letter-join 36" panose="02000805000000020003" pitchFamily="50" charset="0"/>
              </a:rPr>
            </a:br>
            <a:br>
              <a:rPr lang="en-GB" sz="2400" dirty="0">
                <a:latin typeface="Letter-join 36" panose="02000805000000020003" pitchFamily="50" charset="0"/>
              </a:rPr>
            </a:br>
            <a:r>
              <a:rPr lang="en-GB" sz="2200" i="1" dirty="0">
                <a:latin typeface="Letter-join 36" panose="02000805000000020003" pitchFamily="50" charset="0"/>
              </a:rPr>
              <a:t>What is that small, black box? </a:t>
            </a:r>
            <a:br>
              <a:rPr lang="en-GB" sz="2200" i="1" dirty="0">
                <a:latin typeface="Letter-join 36" panose="02000805000000020003" pitchFamily="50" charset="0"/>
              </a:rPr>
            </a:br>
            <a:r>
              <a:rPr lang="en-GB" sz="2200" i="1" dirty="0">
                <a:latin typeface="Letter-join 36" panose="02000805000000020003" pitchFamily="50" charset="0"/>
              </a:rPr>
              <a:t>Wow! There are more children, just like me! </a:t>
            </a:r>
            <a:br>
              <a:rPr lang="en-GB" sz="2200" i="1" dirty="0">
                <a:latin typeface="Letter-join 36" panose="02000805000000020003" pitchFamily="50" charset="0"/>
              </a:rPr>
            </a:br>
            <a:r>
              <a:rPr lang="en-GB" sz="2200" i="1" dirty="0">
                <a:latin typeface="Letter-join 36" panose="02000805000000020003" pitchFamily="50" charset="0"/>
              </a:rPr>
              <a:t>I wonder how old these people are now</a:t>
            </a:r>
            <a:r>
              <a:rPr lang="en-GB" sz="2400" i="1" dirty="0">
                <a:latin typeface="Letter-join 36" panose="02000805000000020003" pitchFamily="50" charset="0"/>
              </a:rPr>
              <a:t>.</a:t>
            </a:r>
            <a:br>
              <a:rPr lang="en-GB" sz="2000" i="1" dirty="0">
                <a:latin typeface="Letter-join 36" panose="02000805000000020003" pitchFamily="50" charset="0"/>
              </a:rPr>
            </a:br>
            <a:br>
              <a:rPr lang="en-GB" sz="2000" i="1" dirty="0">
                <a:latin typeface="Letter-join 36" panose="02000805000000020003" pitchFamily="50" charset="0"/>
              </a:rPr>
            </a:br>
            <a:endParaRPr lang="en-GB" sz="2000" i="1" dirty="0">
              <a:latin typeface="Letter-join 36" panose="02000805000000020003" pitchFamily="50" charset="0"/>
            </a:endParaRP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CB72746-FA5F-4C26-A543-DA1827E7CF66}"/>
              </a:ext>
            </a:extLst>
          </p:cNvPr>
          <p:cNvSpPr txBox="1"/>
          <p:nvPr/>
        </p:nvSpPr>
        <p:spPr>
          <a:xfrm>
            <a:off x="2765486" y="6254974"/>
            <a:ext cx="3691875"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Page 6 of the document</a:t>
            </a:r>
            <a:r>
              <a:rPr lang="en-GB" b="1" dirty="0">
                <a:solidFill>
                  <a:schemeClr val="bg1"/>
                </a:solidFill>
                <a:latin typeface="Letter-join Plus 36" panose="02000505000000020003" pitchFamily="50" charset="0"/>
              </a:rPr>
              <a:t> </a:t>
            </a:r>
            <a:endParaRPr lang="en-GB" b="1" dirty="0">
              <a:solidFill>
                <a:schemeClr val="bg2"/>
              </a:solidFill>
              <a:latin typeface="Letter-join Plus 36" panose="02000505000000020003" pitchFamily="50" charset="0"/>
            </a:endParaRPr>
          </a:p>
        </p:txBody>
      </p:sp>
      <p:sp>
        <p:nvSpPr>
          <p:cNvPr id="5" name="TextBox 4">
            <a:extLst>
              <a:ext uri="{FF2B5EF4-FFF2-40B4-BE49-F238E27FC236}">
                <a16:creationId xmlns:a16="http://schemas.microsoft.com/office/drawing/2014/main" id="{369766F3-BB53-41A0-8FF5-73D37F185C66}"/>
              </a:ext>
            </a:extLst>
          </p:cNvPr>
          <p:cNvSpPr txBox="1"/>
          <p:nvPr/>
        </p:nvSpPr>
        <p:spPr>
          <a:xfrm>
            <a:off x="6084168" y="642702"/>
            <a:ext cx="1152128"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Day 4</a:t>
            </a:r>
            <a:endParaRPr lang="en-GB" b="1" dirty="0">
              <a:solidFill>
                <a:schemeClr val="bg2"/>
              </a:solidFill>
              <a:latin typeface="Letter-join 36" panose="02000805000000020003" pitchFamily="50" charset="0"/>
            </a:endParaRPr>
          </a:p>
        </p:txBody>
      </p:sp>
      <p:pic>
        <p:nvPicPr>
          <p:cNvPr id="8" name="Picture 7"/>
          <p:cNvPicPr/>
          <p:nvPr/>
        </p:nvPicPr>
        <p:blipFill>
          <a:blip r:embed="rId6"/>
          <a:stretch>
            <a:fillRect/>
          </a:stretch>
        </p:blipFill>
        <p:spPr>
          <a:xfrm>
            <a:off x="6826623" y="2636912"/>
            <a:ext cx="1960349" cy="2496989"/>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01997" y="5457484"/>
            <a:ext cx="609600" cy="609600"/>
          </a:xfrm>
          <a:prstGeom prst="rect">
            <a:avLst/>
          </a:prstGeom>
        </p:spPr>
      </p:pic>
    </p:spTree>
    <p:extLst>
      <p:ext uri="{BB962C8B-B14F-4D97-AF65-F5344CB8AC3E}">
        <p14:creationId xmlns:p14="http://schemas.microsoft.com/office/powerpoint/2010/main" val="75373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702014" y="1722954"/>
            <a:ext cx="7830426" cy="1136569"/>
          </a:xfrm>
        </p:spPr>
        <p:txBody>
          <a:bodyPr>
            <a:noAutofit/>
          </a:bodyPr>
          <a:lstStyle/>
          <a:p>
            <a:r>
              <a:rPr lang="en-GB" sz="2800" b="1" dirty="0">
                <a:latin typeface="Letter-join 36" panose="02000805000000020003" pitchFamily="50" charset="0"/>
              </a:rPr>
              <a:t>Lesson Five – competition time! </a:t>
            </a:r>
          </a:p>
        </p:txBody>
      </p:sp>
      <p:sp>
        <p:nvSpPr>
          <p:cNvPr id="2" name="TextBox 1"/>
          <p:cNvSpPr txBox="1"/>
          <p:nvPr/>
        </p:nvSpPr>
        <p:spPr>
          <a:xfrm>
            <a:off x="611560" y="2655915"/>
            <a:ext cx="7744254" cy="3416320"/>
          </a:xfrm>
          <a:prstGeom prst="rect">
            <a:avLst/>
          </a:prstGeom>
          <a:noFill/>
        </p:spPr>
        <p:txBody>
          <a:bodyPr wrap="square" rtlCol="0">
            <a:spAutoFit/>
          </a:bodyPr>
          <a:lstStyle/>
          <a:p>
            <a:pPr algn="ctr"/>
            <a:r>
              <a:rPr lang="en-GB" dirty="0">
                <a:latin typeface="Letter-join 36" panose="02000805000000020003" pitchFamily="50" charset="0"/>
              </a:rPr>
              <a:t>Time to rise to the challenge! </a:t>
            </a:r>
          </a:p>
          <a:p>
            <a:pPr algn="ctr"/>
            <a:endParaRPr lang="en-GB" dirty="0">
              <a:latin typeface="Letter-join 36" panose="02000805000000020003" pitchFamily="50" charset="0"/>
            </a:endParaRPr>
          </a:p>
          <a:p>
            <a:pPr algn="ctr"/>
            <a:r>
              <a:rPr lang="en-GB" dirty="0">
                <a:latin typeface="Letter-join 36" panose="02000805000000020003" pitchFamily="50" charset="0"/>
              </a:rPr>
              <a:t>By the end of today, you will have written a short story – only 100 words or less! </a:t>
            </a:r>
          </a:p>
          <a:p>
            <a:pPr algn="ctr"/>
            <a:endParaRPr lang="en-GB" dirty="0">
              <a:latin typeface="Letter-join 36" panose="02000805000000020003" pitchFamily="50" charset="0"/>
            </a:endParaRPr>
          </a:p>
          <a:p>
            <a:pPr algn="ctr"/>
            <a:r>
              <a:rPr lang="en-GB" dirty="0">
                <a:latin typeface="Letter-join 36" panose="02000805000000020003" pitchFamily="50" charset="0"/>
              </a:rPr>
              <a:t>Use the mini-plan to work out the beginning, middle and end to your story. The short notes or ideas you make can then be used to write your story (you may want an adult to help you jot down your ideas here and then you can write the story as you work together). You can write the story of Flotsam or you can think of your own underwater or seaside adventure – you choose!</a:t>
            </a:r>
          </a:p>
        </p:txBody>
      </p:sp>
      <p:sp>
        <p:nvSpPr>
          <p:cNvPr id="8" name="TextBox 7">
            <a:extLst>
              <a:ext uri="{FF2B5EF4-FFF2-40B4-BE49-F238E27FC236}">
                <a16:creationId xmlns:a16="http://schemas.microsoft.com/office/drawing/2014/main" id="{942BC0A1-118F-4943-8357-A8BAA3F40198}"/>
              </a:ext>
            </a:extLst>
          </p:cNvPr>
          <p:cNvSpPr txBox="1"/>
          <p:nvPr/>
        </p:nvSpPr>
        <p:spPr>
          <a:xfrm>
            <a:off x="2755246" y="6173427"/>
            <a:ext cx="3723962" cy="338554"/>
          </a:xfrm>
          <a:prstGeom prst="rect">
            <a:avLst/>
          </a:prstGeom>
          <a:solidFill>
            <a:schemeClr val="tx2"/>
          </a:solidFill>
        </p:spPr>
        <p:txBody>
          <a:bodyPr wrap="square" rtlCol="0">
            <a:spAutoFit/>
          </a:bodyPr>
          <a:lstStyle/>
          <a:p>
            <a:pPr algn="ctr"/>
            <a:r>
              <a:rPr lang="en-GB" sz="1600" b="1" dirty="0">
                <a:solidFill>
                  <a:schemeClr val="bg1"/>
                </a:solidFill>
                <a:latin typeface="Letter-join 36" panose="02000805000000020003" pitchFamily="50" charset="0"/>
              </a:rPr>
              <a:t>Page 7 of the document. </a:t>
            </a:r>
            <a:endParaRPr lang="en-GB" sz="1600" b="1" dirty="0">
              <a:solidFill>
                <a:schemeClr val="bg2"/>
              </a:solidFill>
              <a:latin typeface="Letter-join 36" panose="02000805000000020003" pitchFamily="50" charset="0"/>
            </a:endParaRPr>
          </a:p>
        </p:txBody>
      </p:sp>
      <p:sp>
        <p:nvSpPr>
          <p:cNvPr id="9" name="TextBox 8">
            <a:extLst>
              <a:ext uri="{FF2B5EF4-FFF2-40B4-BE49-F238E27FC236}">
                <a16:creationId xmlns:a16="http://schemas.microsoft.com/office/drawing/2014/main" id="{369766F3-BB53-41A0-8FF5-73D37F185C66}"/>
              </a:ext>
            </a:extLst>
          </p:cNvPr>
          <p:cNvSpPr txBox="1"/>
          <p:nvPr/>
        </p:nvSpPr>
        <p:spPr>
          <a:xfrm>
            <a:off x="5868144" y="702476"/>
            <a:ext cx="2072738"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Day 5</a:t>
            </a:r>
            <a:endParaRPr lang="en-GB" b="1" dirty="0">
              <a:solidFill>
                <a:schemeClr val="bg2"/>
              </a:solidFill>
              <a:latin typeface="Letter-join 36" panose="02000805000000020003" pitchFamily="50"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31282" y="2554723"/>
            <a:ext cx="609600" cy="609600"/>
          </a:xfrm>
          <a:prstGeom prst="rect">
            <a:avLst/>
          </a:prstGeom>
        </p:spPr>
      </p:pic>
    </p:spTree>
    <p:extLst>
      <p:ext uri="{BB962C8B-B14F-4D97-AF65-F5344CB8AC3E}">
        <p14:creationId xmlns:p14="http://schemas.microsoft.com/office/powerpoint/2010/main" val="6652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702014" y="1722954"/>
            <a:ext cx="7830426" cy="1136569"/>
          </a:xfrm>
        </p:spPr>
        <p:txBody>
          <a:bodyPr>
            <a:noAutofit/>
          </a:bodyPr>
          <a:lstStyle/>
          <a:p>
            <a:r>
              <a:rPr lang="en-GB" sz="2800" b="1" dirty="0">
                <a:latin typeface="Letter-join 36" panose="02000805000000020003" pitchFamily="50" charset="0"/>
              </a:rPr>
              <a:t>Lesson Five – competition time! </a:t>
            </a:r>
          </a:p>
        </p:txBody>
      </p:sp>
      <p:sp>
        <p:nvSpPr>
          <p:cNvPr id="2" name="TextBox 1"/>
          <p:cNvSpPr txBox="1"/>
          <p:nvPr/>
        </p:nvSpPr>
        <p:spPr>
          <a:xfrm>
            <a:off x="611560" y="2655915"/>
            <a:ext cx="7920880" cy="3477875"/>
          </a:xfrm>
          <a:prstGeom prst="rect">
            <a:avLst/>
          </a:prstGeom>
          <a:noFill/>
        </p:spPr>
        <p:txBody>
          <a:bodyPr wrap="square" rtlCol="0">
            <a:spAutoFit/>
          </a:bodyPr>
          <a:lstStyle/>
          <a:p>
            <a:pPr algn="ctr"/>
            <a:r>
              <a:rPr lang="en-GB" sz="2000" dirty="0">
                <a:latin typeface="Letter-join 36" panose="02000805000000020003" pitchFamily="50" charset="0"/>
              </a:rPr>
              <a:t>Time to rise to the challenge! </a:t>
            </a:r>
          </a:p>
          <a:p>
            <a:pPr algn="ctr"/>
            <a:endParaRPr lang="en-GB" sz="2000" dirty="0">
              <a:latin typeface="Letter-join 36" panose="02000805000000020003" pitchFamily="50" charset="0"/>
            </a:endParaRPr>
          </a:p>
          <a:p>
            <a:pPr algn="ctr"/>
            <a:r>
              <a:rPr lang="en-GB" sz="2000" dirty="0">
                <a:latin typeface="Letter-join 36" panose="02000805000000020003" pitchFamily="50" charset="0"/>
              </a:rPr>
              <a:t>When you have completed your plan, write your short story. You may need to keep going back and checking how many words you have used – it can be any number less than 100 or exactly 100 but not a single word more than 100! </a:t>
            </a:r>
          </a:p>
          <a:p>
            <a:pPr algn="ctr"/>
            <a:endParaRPr lang="en-GB" sz="2000" dirty="0">
              <a:latin typeface="Letter-join 36" panose="02000805000000020003" pitchFamily="50" charset="0"/>
            </a:endParaRPr>
          </a:p>
          <a:p>
            <a:pPr algn="ctr"/>
            <a:r>
              <a:rPr lang="en-GB" sz="2000" dirty="0">
                <a:latin typeface="Letter-join 36" panose="02000805000000020003" pitchFamily="50" charset="0"/>
              </a:rPr>
              <a:t>There is a frame for you to use although you can use your book and illustrate your story too or turn your writing in to a real book if you wish! Again, you  choose! </a:t>
            </a:r>
          </a:p>
        </p:txBody>
      </p:sp>
      <p:sp>
        <p:nvSpPr>
          <p:cNvPr id="8" name="TextBox 7">
            <a:extLst>
              <a:ext uri="{FF2B5EF4-FFF2-40B4-BE49-F238E27FC236}">
                <a16:creationId xmlns:a16="http://schemas.microsoft.com/office/drawing/2014/main" id="{942BC0A1-118F-4943-8357-A8BAA3F40198}"/>
              </a:ext>
            </a:extLst>
          </p:cNvPr>
          <p:cNvSpPr txBox="1"/>
          <p:nvPr/>
        </p:nvSpPr>
        <p:spPr>
          <a:xfrm>
            <a:off x="3034055" y="6381328"/>
            <a:ext cx="3075890" cy="338554"/>
          </a:xfrm>
          <a:prstGeom prst="rect">
            <a:avLst/>
          </a:prstGeom>
          <a:solidFill>
            <a:schemeClr val="tx2"/>
          </a:solidFill>
        </p:spPr>
        <p:txBody>
          <a:bodyPr wrap="square" rtlCol="0">
            <a:spAutoFit/>
          </a:bodyPr>
          <a:lstStyle/>
          <a:p>
            <a:pPr algn="ctr"/>
            <a:r>
              <a:rPr lang="en-GB" sz="1600" b="1" dirty="0">
                <a:solidFill>
                  <a:schemeClr val="bg1"/>
                </a:solidFill>
                <a:latin typeface="Letter-join 36" panose="02000805000000020003" pitchFamily="50" charset="0"/>
              </a:rPr>
              <a:t>Page 8 of the document. </a:t>
            </a:r>
            <a:endParaRPr lang="en-GB" sz="1600" b="1" dirty="0">
              <a:solidFill>
                <a:schemeClr val="bg2"/>
              </a:solidFill>
              <a:latin typeface="Letter-join 36" panose="02000805000000020003" pitchFamily="50" charset="0"/>
            </a:endParaRPr>
          </a:p>
        </p:txBody>
      </p:sp>
      <p:sp>
        <p:nvSpPr>
          <p:cNvPr id="9" name="TextBox 8">
            <a:extLst>
              <a:ext uri="{FF2B5EF4-FFF2-40B4-BE49-F238E27FC236}">
                <a16:creationId xmlns:a16="http://schemas.microsoft.com/office/drawing/2014/main" id="{369766F3-BB53-41A0-8FF5-73D37F185C66}"/>
              </a:ext>
            </a:extLst>
          </p:cNvPr>
          <p:cNvSpPr txBox="1"/>
          <p:nvPr/>
        </p:nvSpPr>
        <p:spPr>
          <a:xfrm>
            <a:off x="5868144" y="702476"/>
            <a:ext cx="2072738"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Day 5</a:t>
            </a:r>
            <a:endParaRPr lang="en-GB" b="1" dirty="0">
              <a:solidFill>
                <a:schemeClr val="bg2"/>
              </a:solidFill>
              <a:latin typeface="Letter-join 36" panose="02000805000000020003" pitchFamily="50"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36082" y="2554723"/>
            <a:ext cx="609600" cy="609600"/>
          </a:xfrm>
          <a:prstGeom prst="rect">
            <a:avLst/>
          </a:prstGeom>
        </p:spPr>
      </p:pic>
    </p:spTree>
    <p:extLst>
      <p:ext uri="{BB962C8B-B14F-4D97-AF65-F5344CB8AC3E}">
        <p14:creationId xmlns:p14="http://schemas.microsoft.com/office/powerpoint/2010/main" val="114933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342" y="2204864"/>
            <a:ext cx="7115041" cy="3600400"/>
          </a:xfrm>
        </p:spPr>
        <p:txBody>
          <a:bodyPr>
            <a:normAutofit/>
          </a:bodyPr>
          <a:lstStyle/>
          <a:p>
            <a:pPr marL="0" indent="0" algn="ctr">
              <a:buNone/>
            </a:pPr>
            <a:r>
              <a:rPr lang="en-GB" dirty="0">
                <a:latin typeface="Letter-join 36" panose="02000805000000020003" pitchFamily="50" charset="0"/>
              </a:rPr>
              <a:t>End Result</a:t>
            </a:r>
          </a:p>
          <a:p>
            <a:pPr marL="0" indent="0" algn="ctr">
              <a:buNone/>
            </a:pPr>
            <a:r>
              <a:rPr lang="en-GB" dirty="0">
                <a:latin typeface="Letter-join 36" panose="02000805000000020003" pitchFamily="50" charset="0"/>
              </a:rPr>
              <a:t>To write a short story using only 100 words for our school competition! </a:t>
            </a:r>
          </a:p>
          <a:p>
            <a:pPr marL="0" indent="0" algn="ctr">
              <a:buNone/>
            </a:pPr>
            <a:r>
              <a:rPr lang="en-GB" sz="2000" dirty="0">
                <a:latin typeface="Letter-join 36" panose="02000805000000020003" pitchFamily="50" charset="0"/>
              </a:rPr>
              <a:t>The following slides will support you. </a:t>
            </a:r>
          </a:p>
          <a:p>
            <a:pPr marL="0" indent="0" algn="ctr">
              <a:buNone/>
            </a:pPr>
            <a:endParaRPr lang="en-GB" dirty="0">
              <a:latin typeface="Letter-join 36" panose="02000805000000020003" pitchFamily="50" charset="0"/>
            </a:endParaRP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343" y="527818"/>
            <a:ext cx="7423665" cy="12396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5634929" y="4005064"/>
            <a:ext cx="2664295" cy="2136416"/>
          </a:xfrm>
          <a:prstGeom prst="rect">
            <a:avLst/>
          </a:prstGeom>
        </p:spPr>
      </p:pic>
      <p:sp>
        <p:nvSpPr>
          <p:cNvPr id="7" name="Rectangle 6"/>
          <p:cNvSpPr/>
          <p:nvPr/>
        </p:nvSpPr>
        <p:spPr>
          <a:xfrm>
            <a:off x="895757" y="4211290"/>
            <a:ext cx="4730824" cy="2031325"/>
          </a:xfrm>
          <a:prstGeom prst="rect">
            <a:avLst/>
          </a:prstGeom>
        </p:spPr>
        <p:txBody>
          <a:bodyPr wrap="square">
            <a:spAutoFit/>
          </a:bodyPr>
          <a:lstStyle/>
          <a:p>
            <a:pPr algn="ctr"/>
            <a:r>
              <a:rPr lang="en-GB" dirty="0">
                <a:latin typeface="Letter-join 36" panose="02000805000000020003" pitchFamily="50" charset="0"/>
              </a:rPr>
              <a:t>Your main task (</a:t>
            </a:r>
            <a:r>
              <a:rPr lang="en-GB" b="1" dirty="0">
                <a:latin typeface="Letter-join 36" panose="02000805000000020003" pitchFamily="50" charset="0"/>
              </a:rPr>
              <a:t>starting on Tuesday</a:t>
            </a:r>
            <a:r>
              <a:rPr lang="en-GB" dirty="0">
                <a:latin typeface="Letter-join 36" panose="02000805000000020003" pitchFamily="50" charset="0"/>
              </a:rPr>
              <a:t>) will be based on the story ‘Flotsam’ which you can read tomorrow if you have the book, or watch the story being told using the link in tomorrow’s lesson. The whole school are using this story this week!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18783" y="1986134"/>
            <a:ext cx="609600" cy="609600"/>
          </a:xfrm>
          <a:prstGeom prst="rect">
            <a:avLst/>
          </a:prstGeom>
        </p:spPr>
      </p:pic>
    </p:spTree>
    <p:extLst>
      <p:ext uri="{BB962C8B-B14F-4D97-AF65-F5344CB8AC3E}">
        <p14:creationId xmlns:p14="http://schemas.microsoft.com/office/powerpoint/2010/main" val="292016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245433" y="1784429"/>
            <a:ext cx="6653134" cy="1136569"/>
          </a:xfrm>
        </p:spPr>
        <p:txBody>
          <a:bodyPr>
            <a:normAutofit fontScale="90000"/>
          </a:bodyPr>
          <a:lstStyle/>
          <a:p>
            <a:r>
              <a:rPr lang="en-GB" b="1" dirty="0">
                <a:latin typeface="Letter-join 36" panose="02000805000000020003" pitchFamily="50" charset="0"/>
              </a:rPr>
              <a:t>All done – well done!</a:t>
            </a:r>
          </a:p>
        </p:txBody>
      </p:sp>
      <p:sp>
        <p:nvSpPr>
          <p:cNvPr id="7" name="TextBox 6"/>
          <p:cNvSpPr txBox="1"/>
          <p:nvPr/>
        </p:nvSpPr>
        <p:spPr>
          <a:xfrm>
            <a:off x="1336043" y="2780928"/>
            <a:ext cx="6912768" cy="2736304"/>
          </a:xfrm>
          <a:prstGeom prst="rect">
            <a:avLst/>
          </a:prstGeom>
          <a:noFill/>
        </p:spPr>
        <p:txBody>
          <a:bodyPr wrap="square" rtlCol="0">
            <a:spAutoFit/>
          </a:bodyPr>
          <a:lstStyle/>
          <a:p>
            <a:endParaRPr lang="en-GB" dirty="0"/>
          </a:p>
        </p:txBody>
      </p:sp>
      <p:sp>
        <p:nvSpPr>
          <p:cNvPr id="8" name="Title 1"/>
          <p:cNvSpPr txBox="1">
            <a:spLocks/>
          </p:cNvSpPr>
          <p:nvPr/>
        </p:nvSpPr>
        <p:spPr>
          <a:xfrm>
            <a:off x="997846" y="2780928"/>
            <a:ext cx="7148308" cy="337648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100" dirty="0">
                <a:latin typeface="Letter-join 36" panose="02000805000000020003" pitchFamily="50" charset="0"/>
              </a:rPr>
              <a:t>Once you have finished your writing, check through carefully and ask an adult to help you to check your spellings, punctuation and counting! </a:t>
            </a:r>
          </a:p>
          <a:p>
            <a:endParaRPr lang="en-GB" sz="2100" dirty="0">
              <a:latin typeface="Letter-join 36" panose="02000805000000020003" pitchFamily="50" charset="0"/>
            </a:endParaRPr>
          </a:p>
          <a:p>
            <a:r>
              <a:rPr lang="en-GB" sz="2100" dirty="0">
                <a:latin typeface="Letter-join 36" panose="02000805000000020003" pitchFamily="50" charset="0"/>
              </a:rPr>
              <a:t>Send your competition entry to the Home Learning email address. A winner will be chosen and a prize awarded so a big well done for creating a super story and good luck! </a:t>
            </a:r>
            <a:r>
              <a:rPr lang="en-GB" sz="2100" dirty="0">
                <a:latin typeface="Letter-join 36" panose="02000805000000020003" pitchFamily="50" charset="0"/>
                <a:sym typeface="Wingdings" panose="05000000000000000000" pitchFamily="2" charset="2"/>
              </a:rPr>
              <a:t> </a:t>
            </a:r>
            <a:endParaRPr lang="en-GB" sz="2100" dirty="0">
              <a:latin typeface="Letter-join 36" panose="02000805000000020003" pitchFamily="50" charset="0"/>
            </a:endParaRPr>
          </a:p>
          <a:p>
            <a:endParaRPr lang="en-GB" sz="2100" dirty="0">
              <a:latin typeface="Letter-join 36" panose="02000805000000020003" pitchFamily="50" charset="0"/>
            </a:endParaRPr>
          </a:p>
          <a:p>
            <a:endParaRPr lang="en-GB" sz="1600" b="1" dirty="0">
              <a:latin typeface="Letter-join Plus 36" panose="02000505000000020003" pitchFamily="50" charset="0"/>
            </a:endParaRPr>
          </a:p>
        </p:txBody>
      </p:sp>
      <p:sp>
        <p:nvSpPr>
          <p:cNvPr id="9" name="TextBox 8">
            <a:extLst>
              <a:ext uri="{FF2B5EF4-FFF2-40B4-BE49-F238E27FC236}">
                <a16:creationId xmlns:a16="http://schemas.microsoft.com/office/drawing/2014/main" id="{369766F3-BB53-41A0-8FF5-73D37F185C66}"/>
              </a:ext>
            </a:extLst>
          </p:cNvPr>
          <p:cNvSpPr txBox="1"/>
          <p:nvPr/>
        </p:nvSpPr>
        <p:spPr>
          <a:xfrm>
            <a:off x="5652120" y="702476"/>
            <a:ext cx="2072738"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Day 9 and 10 </a:t>
            </a:r>
            <a:endParaRPr lang="en-GB" b="1" dirty="0">
              <a:solidFill>
                <a:schemeClr val="bg2"/>
              </a:solidFill>
              <a:latin typeface="Letter-join 36" panose="02000805000000020003" pitchFamily="50"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36554" y="5496308"/>
            <a:ext cx="609600" cy="609600"/>
          </a:xfrm>
          <a:prstGeom prst="rect">
            <a:avLst/>
          </a:prstGeom>
        </p:spPr>
      </p:pic>
    </p:spTree>
    <p:extLst>
      <p:ext uri="{BB962C8B-B14F-4D97-AF65-F5344CB8AC3E}">
        <p14:creationId xmlns:p14="http://schemas.microsoft.com/office/powerpoint/2010/main" val="205162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7654" y="2522810"/>
            <a:ext cx="7115041" cy="3600400"/>
          </a:xfrm>
        </p:spPr>
        <p:txBody>
          <a:bodyPr>
            <a:normAutofit fontScale="92500" lnSpcReduction="20000"/>
          </a:bodyPr>
          <a:lstStyle/>
          <a:p>
            <a:pPr marL="0" indent="0" algn="ctr">
              <a:buNone/>
            </a:pPr>
            <a:r>
              <a:rPr lang="en-GB" b="1" dirty="0">
                <a:latin typeface="Letter-join 36" panose="02000805000000020003" pitchFamily="50" charset="0"/>
              </a:rPr>
              <a:t>Hillside’s Book Tasting! </a:t>
            </a:r>
          </a:p>
          <a:p>
            <a:pPr marL="0" indent="0" algn="ctr">
              <a:buNone/>
            </a:pPr>
            <a:endParaRPr lang="en-GB" dirty="0">
              <a:latin typeface="Letter-join 36" panose="02000805000000020003" pitchFamily="50" charset="0"/>
            </a:endParaRPr>
          </a:p>
          <a:p>
            <a:pPr marL="0" indent="0" algn="ctr">
              <a:buNone/>
            </a:pPr>
            <a:r>
              <a:rPr lang="en-GB" dirty="0">
                <a:latin typeface="Letter-join 36" panose="02000805000000020003" pitchFamily="50" charset="0"/>
              </a:rPr>
              <a:t>Every year we have a delicious menu of books to choose from! This year you have been gifted the story ‘Where the Sea Meets the Shore’ by Kate </a:t>
            </a:r>
            <a:r>
              <a:rPr lang="en-GB" dirty="0" err="1">
                <a:latin typeface="Letter-join 36" panose="02000805000000020003" pitchFamily="50" charset="0"/>
              </a:rPr>
              <a:t>Messner</a:t>
            </a:r>
            <a:r>
              <a:rPr lang="en-GB" dirty="0">
                <a:latin typeface="Letter-join 36" panose="02000805000000020003" pitchFamily="50" charset="0"/>
              </a:rPr>
              <a:t>. Share the story together – here is a link to watch it too if you would like. </a:t>
            </a:r>
          </a:p>
          <a:p>
            <a:pPr marL="0" indent="0" algn="ctr">
              <a:buNone/>
            </a:pPr>
            <a:endParaRPr lang="en-GB" dirty="0">
              <a:latin typeface="Letter-join 36" panose="02000805000000020003" pitchFamily="50" charset="0"/>
            </a:endParaRPr>
          </a:p>
          <a:p>
            <a:pPr marL="0" indent="0" algn="ctr">
              <a:buNone/>
            </a:pPr>
            <a:r>
              <a:rPr lang="en-GB" dirty="0">
                <a:hlinkClick r:id="rId5"/>
              </a:rPr>
              <a:t>Where the Sea Meets the Shore, as read by Miss Read - YouTube</a:t>
            </a:r>
            <a:endParaRPr lang="en-GB" dirty="0">
              <a:latin typeface="Letter-join 36" panose="02000805000000020003" pitchFamily="50" charset="0"/>
            </a:endParaRPr>
          </a:p>
        </p:txBody>
      </p:sp>
      <p:pic>
        <p:nvPicPr>
          <p:cNvPr id="4" name="Picture 2" descr="Hillside Primary School | Baddeley Green | Staffordshire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343" y="52781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69766F3-BB53-41A0-8FF5-73D37F185C66}"/>
              </a:ext>
            </a:extLst>
          </p:cNvPr>
          <p:cNvSpPr txBox="1"/>
          <p:nvPr/>
        </p:nvSpPr>
        <p:spPr>
          <a:xfrm>
            <a:off x="6012160" y="708552"/>
            <a:ext cx="1224135"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Day 1</a:t>
            </a:r>
            <a:endParaRPr lang="en-GB" b="1" dirty="0">
              <a:solidFill>
                <a:schemeClr val="bg2"/>
              </a:solidFill>
              <a:latin typeface="Letter-join 36" panose="02000805000000020003" pitchFamily="50" charset="0"/>
            </a:endParaRPr>
          </a:p>
        </p:txBody>
      </p:sp>
      <p:pic>
        <p:nvPicPr>
          <p:cNvPr id="1026" name="Picture 2" descr="Image result for where the sea meets the sho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656" y="1804799"/>
            <a:ext cx="1324039" cy="1324040"/>
          </a:xfrm>
          <a:prstGeom prst="rect">
            <a:avLst/>
          </a:prstGeom>
          <a:noFill/>
          <a:extLst>
            <a:ext uri="{909E8E84-426E-40DD-AFC4-6F175D3DCCD1}">
              <a14:hiddenFill xmlns:a14="http://schemas.microsoft.com/office/drawing/2010/main">
                <a:solidFill>
                  <a:srgbClr val="FFFFFF"/>
                </a:solidFill>
              </a14:hiddenFill>
            </a:ext>
          </a:extLst>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31640" y="2162019"/>
            <a:ext cx="609600" cy="609600"/>
          </a:xfrm>
          <a:prstGeom prst="rect">
            <a:avLst/>
          </a:prstGeom>
        </p:spPr>
      </p:pic>
    </p:spTree>
    <p:extLst>
      <p:ext uri="{BB962C8B-B14F-4D97-AF65-F5344CB8AC3E}">
        <p14:creationId xmlns:p14="http://schemas.microsoft.com/office/powerpoint/2010/main" val="170661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7445" y="1961712"/>
            <a:ext cx="7552987" cy="2547408"/>
          </a:xfrm>
        </p:spPr>
        <p:txBody>
          <a:bodyPr>
            <a:normAutofit/>
          </a:bodyPr>
          <a:lstStyle/>
          <a:p>
            <a:pPr marL="0" indent="0" algn="ctr">
              <a:buNone/>
            </a:pPr>
            <a:r>
              <a:rPr lang="en-GB" sz="2000" b="1" dirty="0">
                <a:latin typeface="Letter-join 36" panose="02000805000000020003" pitchFamily="50" charset="0"/>
              </a:rPr>
              <a:t>Hillside’s Book Tasting! </a:t>
            </a:r>
          </a:p>
          <a:p>
            <a:pPr marL="0" indent="0" algn="ctr">
              <a:buNone/>
            </a:pPr>
            <a:r>
              <a:rPr lang="en-GB" sz="2000" dirty="0">
                <a:latin typeface="Letter-join 36" panose="02000805000000020003" pitchFamily="50" charset="0"/>
              </a:rPr>
              <a:t>Complete your book tasting! Set your table and put your book-meal on the top! Fill in the review and then you could design your own plate of food linked to the story or for one of the creatures you meet if you wish. </a:t>
            </a: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343" y="52781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69766F3-BB53-41A0-8FF5-73D37F185C66}"/>
              </a:ext>
            </a:extLst>
          </p:cNvPr>
          <p:cNvSpPr txBox="1"/>
          <p:nvPr/>
        </p:nvSpPr>
        <p:spPr>
          <a:xfrm>
            <a:off x="6012160" y="708552"/>
            <a:ext cx="1224135"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Day 1</a:t>
            </a:r>
            <a:endParaRPr lang="en-GB" b="1" dirty="0">
              <a:solidFill>
                <a:schemeClr val="bg2"/>
              </a:solidFill>
              <a:latin typeface="Letter-join 36" panose="02000805000000020003" pitchFamily="50" charset="0"/>
            </a:endParaRPr>
          </a:p>
        </p:txBody>
      </p:sp>
      <p:pic>
        <p:nvPicPr>
          <p:cNvPr id="2" name="Picture 1"/>
          <p:cNvPicPr>
            <a:picLocks noChangeAspect="1"/>
          </p:cNvPicPr>
          <p:nvPr/>
        </p:nvPicPr>
        <p:blipFill>
          <a:blip r:embed="rId6"/>
          <a:stretch>
            <a:fillRect/>
          </a:stretch>
        </p:blipFill>
        <p:spPr>
          <a:xfrm>
            <a:off x="1628745" y="3645024"/>
            <a:ext cx="4968552" cy="3039970"/>
          </a:xfrm>
          <a:prstGeom prst="rect">
            <a:avLst/>
          </a:prstGeom>
        </p:spPr>
      </p:pic>
      <p:sp>
        <p:nvSpPr>
          <p:cNvPr id="7" name="TextBox 6">
            <a:extLst>
              <a:ext uri="{FF2B5EF4-FFF2-40B4-BE49-F238E27FC236}">
                <a16:creationId xmlns:a16="http://schemas.microsoft.com/office/drawing/2014/main" id="{369766F3-BB53-41A0-8FF5-73D37F185C66}"/>
              </a:ext>
            </a:extLst>
          </p:cNvPr>
          <p:cNvSpPr txBox="1"/>
          <p:nvPr/>
        </p:nvSpPr>
        <p:spPr>
          <a:xfrm>
            <a:off x="6804248" y="5733256"/>
            <a:ext cx="2160240" cy="646331"/>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Page 1 and 2 of the document</a:t>
            </a:r>
            <a:endParaRPr lang="en-GB" b="1" dirty="0">
              <a:solidFill>
                <a:schemeClr val="bg2"/>
              </a:solidFill>
              <a:latin typeface="Letter-join 36" panose="02000805000000020003" pitchFamily="50"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74768" y="4398519"/>
            <a:ext cx="609600" cy="609600"/>
          </a:xfrm>
          <a:prstGeom prst="rect">
            <a:avLst/>
          </a:prstGeom>
        </p:spPr>
      </p:pic>
    </p:spTree>
    <p:extLst>
      <p:ext uri="{BB962C8B-B14F-4D97-AF65-F5344CB8AC3E}">
        <p14:creationId xmlns:p14="http://schemas.microsoft.com/office/powerpoint/2010/main" val="29247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369" y="1882397"/>
            <a:ext cx="6965245" cy="1202485"/>
          </a:xfrm>
        </p:spPr>
        <p:txBody>
          <a:bodyPr>
            <a:normAutofit/>
          </a:bodyPr>
          <a:lstStyle/>
          <a:p>
            <a:r>
              <a:rPr lang="en-GB" sz="3600" b="1" dirty="0">
                <a:latin typeface="Letter-join 36" panose="02000805000000020003" pitchFamily="50" charset="0"/>
              </a:rPr>
              <a:t>Sit back, relax and enjoy…</a:t>
            </a: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63687" y="2986949"/>
            <a:ext cx="5472608" cy="646331"/>
          </a:xfrm>
          <a:prstGeom prst="rect">
            <a:avLst/>
          </a:prstGeom>
          <a:noFill/>
        </p:spPr>
        <p:txBody>
          <a:bodyPr wrap="square" rtlCol="0">
            <a:spAutoFit/>
          </a:bodyPr>
          <a:lstStyle/>
          <a:p>
            <a:pPr algn="ctr"/>
            <a:r>
              <a:rPr lang="en-GB" dirty="0">
                <a:latin typeface="Letter-join 36" panose="02000805000000020003" pitchFamily="50" charset="0"/>
              </a:rPr>
              <a:t>Use the following link to watch the story of ‘Flotsam’ or read the book if you have it. </a:t>
            </a:r>
          </a:p>
        </p:txBody>
      </p:sp>
      <p:sp>
        <p:nvSpPr>
          <p:cNvPr id="7" name="TextBox 6">
            <a:extLst>
              <a:ext uri="{FF2B5EF4-FFF2-40B4-BE49-F238E27FC236}">
                <a16:creationId xmlns:a16="http://schemas.microsoft.com/office/drawing/2014/main" id="{369766F3-BB53-41A0-8FF5-73D37F185C66}"/>
              </a:ext>
            </a:extLst>
          </p:cNvPr>
          <p:cNvSpPr txBox="1"/>
          <p:nvPr/>
        </p:nvSpPr>
        <p:spPr>
          <a:xfrm>
            <a:off x="6012160" y="708552"/>
            <a:ext cx="1224135"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Day 2</a:t>
            </a:r>
            <a:endParaRPr lang="en-GB" b="1" dirty="0">
              <a:solidFill>
                <a:schemeClr val="bg2"/>
              </a:solidFill>
              <a:latin typeface="Letter-join 36" panose="02000805000000020003" pitchFamily="50" charset="0"/>
            </a:endParaRPr>
          </a:p>
        </p:txBody>
      </p:sp>
      <p:sp>
        <p:nvSpPr>
          <p:cNvPr id="8" name="Rectangle 7"/>
          <p:cNvSpPr/>
          <p:nvPr/>
        </p:nvSpPr>
        <p:spPr>
          <a:xfrm>
            <a:off x="1281053" y="4347951"/>
            <a:ext cx="6660741" cy="1754326"/>
          </a:xfrm>
          <a:prstGeom prst="rect">
            <a:avLst/>
          </a:prstGeom>
        </p:spPr>
        <p:txBody>
          <a:bodyPr wrap="square">
            <a:spAutoFit/>
          </a:bodyPr>
          <a:lstStyle/>
          <a:p>
            <a:pPr algn="ctr"/>
            <a:r>
              <a:rPr lang="en-GB" dirty="0">
                <a:latin typeface="Letter-join 36" panose="02000805000000020003" pitchFamily="50" charset="0"/>
              </a:rPr>
              <a:t>You may want to watch or read it several times to make sure that you haven’t missed anything and to help you remember the story. </a:t>
            </a:r>
          </a:p>
          <a:p>
            <a:pPr algn="ctr"/>
            <a:endParaRPr lang="en-GB" dirty="0">
              <a:latin typeface="Letter-join 36" panose="02000805000000020003" pitchFamily="50" charset="0"/>
            </a:endParaRPr>
          </a:p>
          <a:p>
            <a:pPr algn="ctr"/>
            <a:r>
              <a:rPr lang="en-GB" b="1" i="1" dirty="0">
                <a:latin typeface="Letter-join 36" panose="02000805000000020003" pitchFamily="50" charset="0"/>
              </a:rPr>
              <a:t>The word ‘flotsam’ means the floating wreckage of a ship or cargo, or floating debris </a:t>
            </a:r>
          </a:p>
        </p:txBody>
      </p:sp>
      <p:sp>
        <p:nvSpPr>
          <p:cNvPr id="3" name="Rectangle 2"/>
          <p:cNvSpPr/>
          <p:nvPr/>
        </p:nvSpPr>
        <p:spPr>
          <a:xfrm>
            <a:off x="2653171" y="3701154"/>
            <a:ext cx="3693640" cy="369332"/>
          </a:xfrm>
          <a:prstGeom prst="rect">
            <a:avLst/>
          </a:prstGeom>
        </p:spPr>
        <p:txBody>
          <a:bodyPr wrap="none">
            <a:spAutoFit/>
          </a:bodyPr>
          <a:lstStyle/>
          <a:p>
            <a:r>
              <a:rPr lang="en-GB" dirty="0">
                <a:hlinkClick r:id="rId6"/>
              </a:rPr>
              <a:t>Flotsam By David </a:t>
            </a:r>
            <a:r>
              <a:rPr lang="en-GB" dirty="0" err="1">
                <a:hlinkClick r:id="rId6"/>
              </a:rPr>
              <a:t>Wiesner</a:t>
            </a:r>
            <a:r>
              <a:rPr lang="en-GB" dirty="0">
                <a:hlinkClick r:id="rId6"/>
              </a:rPr>
              <a:t> - YouTube</a:t>
            </a:r>
            <a:endParaRPr lang="en-GB"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4683" y="3378262"/>
            <a:ext cx="609600" cy="609600"/>
          </a:xfrm>
          <a:prstGeom prst="rect">
            <a:avLst/>
          </a:prstGeom>
        </p:spPr>
      </p:pic>
    </p:spTree>
    <p:extLst>
      <p:ext uri="{BB962C8B-B14F-4D97-AF65-F5344CB8AC3E}">
        <p14:creationId xmlns:p14="http://schemas.microsoft.com/office/powerpoint/2010/main" val="220101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986" y="1989652"/>
            <a:ext cx="7852074" cy="756028"/>
          </a:xfrm>
        </p:spPr>
        <p:txBody>
          <a:bodyPr>
            <a:noAutofit/>
          </a:bodyPr>
          <a:lstStyle/>
          <a:p>
            <a:r>
              <a:rPr lang="en-GB" sz="3200" b="1" dirty="0">
                <a:latin typeface="Letter-join 36" panose="02000805000000020003" pitchFamily="50" charset="0"/>
              </a:rPr>
              <a:t>The Flotsam Story </a:t>
            </a:r>
          </a:p>
        </p:txBody>
      </p:sp>
      <p:pic>
        <p:nvPicPr>
          <p:cNvPr id="4"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69766F3-BB53-41A0-8FF5-73D37F185C66}"/>
              </a:ext>
            </a:extLst>
          </p:cNvPr>
          <p:cNvSpPr txBox="1"/>
          <p:nvPr/>
        </p:nvSpPr>
        <p:spPr>
          <a:xfrm>
            <a:off x="6012160" y="708552"/>
            <a:ext cx="1152128"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Day 2</a:t>
            </a:r>
            <a:endParaRPr lang="en-GB" b="1" dirty="0">
              <a:solidFill>
                <a:schemeClr val="bg2"/>
              </a:solidFill>
              <a:latin typeface="Letter-join 36" panose="02000805000000020003" pitchFamily="50" charset="0"/>
            </a:endParaRPr>
          </a:p>
        </p:txBody>
      </p:sp>
      <p:sp>
        <p:nvSpPr>
          <p:cNvPr id="3" name="Rectangle 2"/>
          <p:cNvSpPr/>
          <p:nvPr/>
        </p:nvSpPr>
        <p:spPr>
          <a:xfrm>
            <a:off x="942724" y="2486824"/>
            <a:ext cx="7502823" cy="3570208"/>
          </a:xfrm>
          <a:prstGeom prst="rect">
            <a:avLst/>
          </a:prstGeom>
        </p:spPr>
        <p:txBody>
          <a:bodyPr wrap="square">
            <a:spAutoFit/>
          </a:bodyPr>
          <a:lstStyle/>
          <a:p>
            <a:endParaRPr lang="en-GB" dirty="0">
              <a:latin typeface="Letter-join 36" panose="02000805000000020003" pitchFamily="50" charset="0"/>
            </a:endParaRPr>
          </a:p>
          <a:p>
            <a:br>
              <a:rPr lang="en-GB" sz="1600" dirty="0">
                <a:latin typeface="Letter-join 36" panose="02000805000000020003" pitchFamily="50" charset="0"/>
              </a:rPr>
            </a:br>
            <a:r>
              <a:rPr lang="en-GB" sz="1600" dirty="0">
                <a:solidFill>
                  <a:srgbClr val="444444"/>
                </a:solidFill>
                <a:latin typeface="Letter-join 36" panose="02000805000000020003" pitchFamily="50" charset="0"/>
              </a:rPr>
              <a:t>The book has no words, but is told through pictures. A boy is at the beach and finds an old camera. He takes the film to get it developed, and sees photos of fantastical undersea cities and inventions. The final section of the book consists of a girl, who is holding a photo of a child, who is holding a photo of a child, who is holding a photo of a child, and so on. The boy figures out that he is one in a long line of photographers who have found this camera. He takes a picture of himself holding this photo and tosses the camera back into the ocean; it is carried across the ocean by a variety of fish and sea life, until it again washes ashore and another child finds it.</a:t>
            </a:r>
            <a:endParaRPr lang="en-GB" sz="1600" dirty="0">
              <a:latin typeface="Letter-join 36" panose="02000805000000020003" pitchFamily="50" charset="0"/>
            </a:endParaRPr>
          </a:p>
        </p:txBody>
      </p:sp>
      <p:pic>
        <p:nvPicPr>
          <p:cNvPr id="9" name="Picture 8"/>
          <p:cNvPicPr>
            <a:picLocks noChangeAspect="1"/>
          </p:cNvPicPr>
          <p:nvPr/>
        </p:nvPicPr>
        <p:blipFill>
          <a:blip r:embed="rId4"/>
          <a:stretch>
            <a:fillRect/>
          </a:stretch>
        </p:blipFill>
        <p:spPr>
          <a:xfrm>
            <a:off x="1115616" y="1915536"/>
            <a:ext cx="1234734" cy="1047835"/>
          </a:xfrm>
          <a:prstGeom prst="rect">
            <a:avLst/>
          </a:prstGeom>
        </p:spPr>
      </p:pic>
    </p:spTree>
    <p:extLst>
      <p:ext uri="{BB962C8B-B14F-4D97-AF65-F5344CB8AC3E}">
        <p14:creationId xmlns:p14="http://schemas.microsoft.com/office/powerpoint/2010/main" val="627078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986" y="1989652"/>
            <a:ext cx="7852074" cy="756028"/>
          </a:xfrm>
        </p:spPr>
        <p:txBody>
          <a:bodyPr>
            <a:noAutofit/>
          </a:bodyPr>
          <a:lstStyle/>
          <a:p>
            <a:r>
              <a:rPr lang="en-GB" sz="3200" b="1" dirty="0">
                <a:latin typeface="Letter-join 36" panose="02000805000000020003" pitchFamily="50" charset="0"/>
              </a:rPr>
              <a:t>What did you think of the story? </a:t>
            </a: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30A9C97-90F9-4387-BF90-FA333967A52E}"/>
              </a:ext>
            </a:extLst>
          </p:cNvPr>
          <p:cNvSpPr txBox="1"/>
          <p:nvPr/>
        </p:nvSpPr>
        <p:spPr>
          <a:xfrm>
            <a:off x="3463189" y="2852935"/>
            <a:ext cx="4615353" cy="3139321"/>
          </a:xfrm>
          <a:prstGeom prst="rect">
            <a:avLst/>
          </a:prstGeom>
          <a:noFill/>
        </p:spPr>
        <p:txBody>
          <a:bodyPr wrap="square" rtlCol="0">
            <a:spAutoFit/>
          </a:bodyPr>
          <a:lstStyle/>
          <a:p>
            <a:pPr algn="ctr"/>
            <a:r>
              <a:rPr lang="en-GB" dirty="0">
                <a:latin typeface="Letter-join 36" panose="02000805000000020003" pitchFamily="50" charset="0"/>
              </a:rPr>
              <a:t>What happened?</a:t>
            </a:r>
          </a:p>
          <a:p>
            <a:pPr algn="ctr"/>
            <a:endParaRPr lang="en-GB" dirty="0">
              <a:latin typeface="Letter-join 36" panose="02000805000000020003" pitchFamily="50" charset="0"/>
            </a:endParaRPr>
          </a:p>
          <a:p>
            <a:pPr algn="ctr"/>
            <a:r>
              <a:rPr lang="en-GB" dirty="0">
                <a:latin typeface="Letter-join 36" panose="02000805000000020003" pitchFamily="50" charset="0"/>
              </a:rPr>
              <a:t>Who did you meet?</a:t>
            </a:r>
          </a:p>
          <a:p>
            <a:pPr algn="ctr"/>
            <a:endParaRPr lang="en-GB" dirty="0">
              <a:latin typeface="Letter-join 36" panose="02000805000000020003" pitchFamily="50" charset="0"/>
            </a:endParaRPr>
          </a:p>
          <a:p>
            <a:pPr algn="ctr"/>
            <a:r>
              <a:rPr lang="en-GB" dirty="0">
                <a:latin typeface="Letter-join 36" panose="02000805000000020003" pitchFamily="50" charset="0"/>
              </a:rPr>
              <a:t>Where did the story happen? </a:t>
            </a:r>
          </a:p>
          <a:p>
            <a:pPr algn="ctr"/>
            <a:endParaRPr lang="en-GB" dirty="0">
              <a:latin typeface="Letter-join 36" panose="02000805000000020003" pitchFamily="50" charset="0"/>
            </a:endParaRPr>
          </a:p>
          <a:p>
            <a:pPr algn="ctr"/>
            <a:r>
              <a:rPr lang="en-GB" dirty="0">
                <a:latin typeface="Letter-join 36" panose="02000805000000020003" pitchFamily="50" charset="0"/>
              </a:rPr>
              <a:t>How did you feel during the different parts of the story?</a:t>
            </a:r>
          </a:p>
          <a:p>
            <a:pPr algn="ctr"/>
            <a:endParaRPr lang="en-GB" dirty="0">
              <a:latin typeface="Letter-join 36" panose="02000805000000020003" pitchFamily="50" charset="0"/>
            </a:endParaRPr>
          </a:p>
          <a:p>
            <a:pPr algn="ctr"/>
            <a:r>
              <a:rPr lang="en-GB" dirty="0">
                <a:latin typeface="Letter-join 36" panose="02000805000000020003" pitchFamily="50" charset="0"/>
              </a:rPr>
              <a:t>Were you happy at the end? Why?  </a:t>
            </a:r>
          </a:p>
          <a:p>
            <a:pPr algn="ctr"/>
            <a:endParaRPr lang="en-GB" dirty="0">
              <a:latin typeface="Letter-join 36" panose="02000805000000020003" pitchFamily="50" charset="0"/>
            </a:endParaRPr>
          </a:p>
        </p:txBody>
      </p:sp>
      <p:sp>
        <p:nvSpPr>
          <p:cNvPr id="7" name="TextBox 6">
            <a:extLst>
              <a:ext uri="{FF2B5EF4-FFF2-40B4-BE49-F238E27FC236}">
                <a16:creationId xmlns:a16="http://schemas.microsoft.com/office/drawing/2014/main" id="{369766F3-BB53-41A0-8FF5-73D37F185C66}"/>
              </a:ext>
            </a:extLst>
          </p:cNvPr>
          <p:cNvSpPr txBox="1"/>
          <p:nvPr/>
        </p:nvSpPr>
        <p:spPr>
          <a:xfrm>
            <a:off x="6012160" y="708552"/>
            <a:ext cx="1152128"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Day 2</a:t>
            </a:r>
            <a:endParaRPr lang="en-GB" b="1" dirty="0">
              <a:solidFill>
                <a:schemeClr val="bg2"/>
              </a:solidFill>
              <a:latin typeface="Letter-join 36" panose="02000805000000020003" pitchFamily="50" charset="0"/>
            </a:endParaRPr>
          </a:p>
        </p:txBody>
      </p:sp>
      <p:pic>
        <p:nvPicPr>
          <p:cNvPr id="9" name="Picture 8"/>
          <p:cNvPicPr>
            <a:picLocks noChangeAspect="1"/>
          </p:cNvPicPr>
          <p:nvPr/>
        </p:nvPicPr>
        <p:blipFill>
          <a:blip r:embed="rId6"/>
          <a:stretch>
            <a:fillRect/>
          </a:stretch>
        </p:blipFill>
        <p:spPr>
          <a:xfrm>
            <a:off x="1021813" y="3068960"/>
            <a:ext cx="2441376" cy="207183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2742" y="2851265"/>
            <a:ext cx="609600" cy="609600"/>
          </a:xfrm>
          <a:prstGeom prst="rect">
            <a:avLst/>
          </a:prstGeom>
        </p:spPr>
      </p:pic>
    </p:spTree>
    <p:extLst>
      <p:ext uri="{BB962C8B-B14F-4D97-AF65-F5344CB8AC3E}">
        <p14:creationId xmlns:p14="http://schemas.microsoft.com/office/powerpoint/2010/main" val="30877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986" y="1989652"/>
            <a:ext cx="7852074" cy="756028"/>
          </a:xfrm>
        </p:spPr>
        <p:txBody>
          <a:bodyPr>
            <a:noAutofit/>
          </a:bodyPr>
          <a:lstStyle/>
          <a:p>
            <a:r>
              <a:rPr lang="en-GB" sz="3200" b="1" dirty="0">
                <a:latin typeface="Letter-join 36" panose="02000805000000020003" pitchFamily="50" charset="0"/>
              </a:rPr>
              <a:t>Find out more about old-fashioned cameras! </a:t>
            </a: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30A9C97-90F9-4387-BF90-FA333967A52E}"/>
              </a:ext>
            </a:extLst>
          </p:cNvPr>
          <p:cNvSpPr txBox="1"/>
          <p:nvPr/>
        </p:nvSpPr>
        <p:spPr>
          <a:xfrm>
            <a:off x="3463189" y="2852935"/>
            <a:ext cx="4615353" cy="2862322"/>
          </a:xfrm>
          <a:prstGeom prst="rect">
            <a:avLst/>
          </a:prstGeom>
          <a:noFill/>
        </p:spPr>
        <p:txBody>
          <a:bodyPr wrap="square" rtlCol="0">
            <a:spAutoFit/>
          </a:bodyPr>
          <a:lstStyle/>
          <a:p>
            <a:pPr algn="ctr"/>
            <a:r>
              <a:rPr lang="en-GB" dirty="0">
                <a:latin typeface="Letter-join 36" panose="02000805000000020003" pitchFamily="50" charset="0"/>
              </a:rPr>
              <a:t>You may never have seen a camera with film in. Nowadays, most cameras are digital and you’ve probably seen them or used them on a grown-ups phone! </a:t>
            </a:r>
          </a:p>
          <a:p>
            <a:pPr algn="ctr"/>
            <a:endParaRPr lang="en-GB" dirty="0">
              <a:latin typeface="Letter-join 36" panose="02000805000000020003" pitchFamily="50" charset="0"/>
            </a:endParaRPr>
          </a:p>
          <a:p>
            <a:pPr algn="ctr"/>
            <a:r>
              <a:rPr lang="en-GB" dirty="0">
                <a:latin typeface="Letter-join 36" panose="02000805000000020003" pitchFamily="50" charset="0"/>
              </a:rPr>
              <a:t>Watch this little video if you wish to find out more about old-fashioned cameras.   </a:t>
            </a:r>
          </a:p>
          <a:p>
            <a:pPr algn="ctr"/>
            <a:endParaRPr lang="en-GB" dirty="0">
              <a:latin typeface="Letter-join 36" panose="02000805000000020003" pitchFamily="50" charset="0"/>
            </a:endParaRPr>
          </a:p>
        </p:txBody>
      </p:sp>
      <p:sp>
        <p:nvSpPr>
          <p:cNvPr id="7" name="TextBox 6">
            <a:extLst>
              <a:ext uri="{FF2B5EF4-FFF2-40B4-BE49-F238E27FC236}">
                <a16:creationId xmlns:a16="http://schemas.microsoft.com/office/drawing/2014/main" id="{369766F3-BB53-41A0-8FF5-73D37F185C66}"/>
              </a:ext>
            </a:extLst>
          </p:cNvPr>
          <p:cNvSpPr txBox="1"/>
          <p:nvPr/>
        </p:nvSpPr>
        <p:spPr>
          <a:xfrm>
            <a:off x="6012160" y="708552"/>
            <a:ext cx="1152128"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Day 2</a:t>
            </a:r>
            <a:endParaRPr lang="en-GB" b="1" dirty="0">
              <a:solidFill>
                <a:schemeClr val="bg2"/>
              </a:solidFill>
              <a:latin typeface="Letter-join 36" panose="02000805000000020003" pitchFamily="50" charset="0"/>
            </a:endParaRPr>
          </a:p>
        </p:txBody>
      </p:sp>
      <p:sp>
        <p:nvSpPr>
          <p:cNvPr id="3" name="Rectangle 2"/>
          <p:cNvSpPr/>
          <p:nvPr/>
        </p:nvSpPr>
        <p:spPr>
          <a:xfrm>
            <a:off x="1684875" y="5637846"/>
            <a:ext cx="6638382" cy="369332"/>
          </a:xfrm>
          <a:prstGeom prst="rect">
            <a:avLst/>
          </a:prstGeom>
        </p:spPr>
        <p:txBody>
          <a:bodyPr wrap="square">
            <a:spAutoFit/>
          </a:bodyPr>
          <a:lstStyle/>
          <a:p>
            <a:r>
              <a:rPr lang="en-GB" dirty="0">
                <a:hlinkClick r:id="rId6"/>
              </a:rPr>
              <a:t>Simple explanation of how a camera works - YouTube</a:t>
            </a:r>
            <a:endParaRPr lang="en-GB" dirty="0"/>
          </a:p>
        </p:txBody>
      </p:sp>
      <p:pic>
        <p:nvPicPr>
          <p:cNvPr id="5" name="Picture 4"/>
          <p:cNvPicPr>
            <a:picLocks noChangeAspect="1"/>
          </p:cNvPicPr>
          <p:nvPr/>
        </p:nvPicPr>
        <p:blipFill>
          <a:blip r:embed="rId7"/>
          <a:stretch>
            <a:fillRect/>
          </a:stretch>
        </p:blipFill>
        <p:spPr>
          <a:xfrm>
            <a:off x="281352" y="3429000"/>
            <a:ext cx="2944798" cy="1833224"/>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3605" y="2515041"/>
            <a:ext cx="609600" cy="609600"/>
          </a:xfrm>
          <a:prstGeom prst="rect">
            <a:avLst/>
          </a:prstGeom>
        </p:spPr>
      </p:pic>
    </p:spTree>
    <p:extLst>
      <p:ext uri="{BB962C8B-B14F-4D97-AF65-F5344CB8AC3E}">
        <p14:creationId xmlns:p14="http://schemas.microsoft.com/office/powerpoint/2010/main" val="185767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56" y="1764714"/>
            <a:ext cx="6965245" cy="756028"/>
          </a:xfrm>
        </p:spPr>
        <p:txBody>
          <a:bodyPr>
            <a:noAutofit/>
          </a:bodyPr>
          <a:lstStyle/>
          <a:p>
            <a:r>
              <a:rPr lang="en-GB" sz="3200" b="1" dirty="0">
                <a:latin typeface="Letter-join 36" panose="02000805000000020003" pitchFamily="50" charset="0"/>
              </a:rPr>
              <a:t>Lesson Two</a:t>
            </a: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747" y="525019"/>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30A9C97-90F9-4387-BF90-FA333967A52E}"/>
              </a:ext>
            </a:extLst>
          </p:cNvPr>
          <p:cNvSpPr txBox="1"/>
          <p:nvPr/>
        </p:nvSpPr>
        <p:spPr>
          <a:xfrm>
            <a:off x="3851920" y="2429731"/>
            <a:ext cx="4449490" cy="2369880"/>
          </a:xfrm>
          <a:prstGeom prst="rect">
            <a:avLst/>
          </a:prstGeom>
          <a:noFill/>
        </p:spPr>
        <p:txBody>
          <a:bodyPr wrap="square" rtlCol="0">
            <a:spAutoFit/>
          </a:bodyPr>
          <a:lstStyle/>
          <a:p>
            <a:pPr algn="ctr"/>
            <a:r>
              <a:rPr lang="en-GB" sz="1600" dirty="0">
                <a:latin typeface="Letter-join 36" panose="02000805000000020003" pitchFamily="50" charset="0"/>
              </a:rPr>
              <a:t>Can you retell the story to a friend or someone in your family? </a:t>
            </a:r>
          </a:p>
          <a:p>
            <a:pPr algn="ctr"/>
            <a:endParaRPr lang="en-GB" sz="1600" dirty="0">
              <a:latin typeface="Letter-join 36" panose="02000805000000020003" pitchFamily="50" charset="0"/>
            </a:endParaRPr>
          </a:p>
          <a:p>
            <a:pPr algn="ctr"/>
            <a:r>
              <a:rPr lang="en-GB" sz="1600" dirty="0">
                <a:latin typeface="Letter-join 36" panose="02000805000000020003" pitchFamily="50" charset="0"/>
              </a:rPr>
              <a:t>Imagine you are on the seashore and some flotsam floats to shore.</a:t>
            </a:r>
          </a:p>
          <a:p>
            <a:pPr algn="ctr"/>
            <a:endParaRPr lang="en-GB" sz="1600" dirty="0">
              <a:latin typeface="Letter-join 36" panose="02000805000000020003" pitchFamily="50" charset="0"/>
            </a:endParaRPr>
          </a:p>
          <a:p>
            <a:pPr algn="ctr"/>
            <a:r>
              <a:rPr lang="en-GB" sz="1600" dirty="0">
                <a:latin typeface="Letter-join 36" panose="02000805000000020003" pitchFamily="50" charset="0"/>
              </a:rPr>
              <a:t>What might you find? </a:t>
            </a:r>
          </a:p>
          <a:p>
            <a:pPr algn="ctr"/>
            <a:endParaRPr lang="en-GB" dirty="0">
              <a:latin typeface="Letter-join 36" panose="02000805000000020003" pitchFamily="50" charset="0"/>
            </a:endParaRPr>
          </a:p>
          <a:p>
            <a:pPr algn="ctr"/>
            <a:endParaRPr lang="en-GB" dirty="0">
              <a:latin typeface="Letter-join 36" panose="02000805000000020003" pitchFamily="50" charset="0"/>
            </a:endParaRPr>
          </a:p>
        </p:txBody>
      </p:sp>
      <p:sp>
        <p:nvSpPr>
          <p:cNvPr id="11" name="TextBox 10">
            <a:extLst>
              <a:ext uri="{FF2B5EF4-FFF2-40B4-BE49-F238E27FC236}">
                <a16:creationId xmlns:a16="http://schemas.microsoft.com/office/drawing/2014/main" id="{369766F3-BB53-41A0-8FF5-73D37F185C66}"/>
              </a:ext>
            </a:extLst>
          </p:cNvPr>
          <p:cNvSpPr txBox="1"/>
          <p:nvPr/>
        </p:nvSpPr>
        <p:spPr>
          <a:xfrm>
            <a:off x="2299845" y="6364013"/>
            <a:ext cx="4924704"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Page 3 of the document</a:t>
            </a:r>
            <a:endParaRPr lang="en-GB" b="1" dirty="0">
              <a:solidFill>
                <a:schemeClr val="bg2"/>
              </a:solidFill>
              <a:latin typeface="Letter-join 36" panose="02000805000000020003" pitchFamily="50" charset="0"/>
            </a:endParaRPr>
          </a:p>
        </p:txBody>
      </p:sp>
      <p:sp>
        <p:nvSpPr>
          <p:cNvPr id="12" name="TextBox 11">
            <a:extLst>
              <a:ext uri="{FF2B5EF4-FFF2-40B4-BE49-F238E27FC236}">
                <a16:creationId xmlns:a16="http://schemas.microsoft.com/office/drawing/2014/main" id="{369766F3-BB53-41A0-8FF5-73D37F185C66}"/>
              </a:ext>
            </a:extLst>
          </p:cNvPr>
          <p:cNvSpPr txBox="1"/>
          <p:nvPr/>
        </p:nvSpPr>
        <p:spPr>
          <a:xfrm>
            <a:off x="6012160" y="708552"/>
            <a:ext cx="1152128" cy="369332"/>
          </a:xfrm>
          <a:prstGeom prst="rect">
            <a:avLst/>
          </a:prstGeom>
          <a:solidFill>
            <a:schemeClr val="tx2"/>
          </a:solidFill>
        </p:spPr>
        <p:txBody>
          <a:bodyPr wrap="square" rtlCol="0">
            <a:spAutoFit/>
          </a:bodyPr>
          <a:lstStyle/>
          <a:p>
            <a:pPr algn="ctr"/>
            <a:r>
              <a:rPr lang="en-GB" b="1" dirty="0">
                <a:solidFill>
                  <a:schemeClr val="bg1"/>
                </a:solidFill>
                <a:latin typeface="Letter-join 36" panose="02000805000000020003" pitchFamily="50" charset="0"/>
              </a:rPr>
              <a:t>Day 2</a:t>
            </a:r>
            <a:endParaRPr lang="en-GB" b="1" dirty="0">
              <a:solidFill>
                <a:schemeClr val="bg2"/>
              </a:solidFill>
              <a:latin typeface="Letter-join 36" panose="02000805000000020003" pitchFamily="50" charset="0"/>
            </a:endParaRPr>
          </a:p>
        </p:txBody>
      </p:sp>
      <p:sp>
        <p:nvSpPr>
          <p:cNvPr id="3" name="Rectangle 2"/>
          <p:cNvSpPr/>
          <p:nvPr/>
        </p:nvSpPr>
        <p:spPr>
          <a:xfrm>
            <a:off x="877747" y="4587465"/>
            <a:ext cx="7388633" cy="1754326"/>
          </a:xfrm>
          <a:prstGeom prst="rect">
            <a:avLst/>
          </a:prstGeom>
        </p:spPr>
        <p:txBody>
          <a:bodyPr wrap="square">
            <a:spAutoFit/>
          </a:bodyPr>
          <a:lstStyle/>
          <a:p>
            <a:pPr algn="ctr"/>
            <a:r>
              <a:rPr lang="en-GB" dirty="0">
                <a:latin typeface="Letter-join 36" panose="02000805000000020003" pitchFamily="50" charset="0"/>
              </a:rPr>
              <a:t>Create your own acrostic poem based on Flotsam! The first letter of each line in an </a:t>
            </a:r>
            <a:r>
              <a:rPr lang="en-GB" b="1" dirty="0">
                <a:latin typeface="Letter-join 36" panose="02000805000000020003" pitchFamily="50" charset="0"/>
              </a:rPr>
              <a:t>acrostic poem</a:t>
            </a:r>
            <a:r>
              <a:rPr lang="en-GB" dirty="0">
                <a:latin typeface="Letter-join 36" panose="02000805000000020003" pitchFamily="50" charset="0"/>
              </a:rPr>
              <a:t> spells a word. Acrostic poems do not need to rhyme (although you can make it rhyme if you want it to!) Have a look at the example on the next slide. You could find the camera too or any other item you like on the seashore!</a:t>
            </a:r>
          </a:p>
        </p:txBody>
      </p:sp>
      <p:pic>
        <p:nvPicPr>
          <p:cNvPr id="5" name="Picture 4"/>
          <p:cNvPicPr>
            <a:picLocks noChangeAspect="1"/>
          </p:cNvPicPr>
          <p:nvPr/>
        </p:nvPicPr>
        <p:blipFill>
          <a:blip r:embed="rId6"/>
          <a:stretch>
            <a:fillRect/>
          </a:stretch>
        </p:blipFill>
        <p:spPr>
          <a:xfrm>
            <a:off x="311061" y="2429731"/>
            <a:ext cx="3528392" cy="1996062"/>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91810" y="1776272"/>
            <a:ext cx="609600" cy="609600"/>
          </a:xfrm>
          <a:prstGeom prst="rect">
            <a:avLst/>
          </a:prstGeom>
        </p:spPr>
      </p:pic>
    </p:spTree>
    <p:extLst>
      <p:ext uri="{BB962C8B-B14F-4D97-AF65-F5344CB8AC3E}">
        <p14:creationId xmlns:p14="http://schemas.microsoft.com/office/powerpoint/2010/main" val="297766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Custom 1">
      <a:dk1>
        <a:srgbClr val="000000"/>
      </a:dk1>
      <a:lt1>
        <a:srgbClr val="FFFFFF"/>
      </a:lt1>
      <a:dk2>
        <a:srgbClr val="C00000"/>
      </a:dk2>
      <a:lt2>
        <a:srgbClr val="C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A4156D36BFEA46BAE60ABF9D9F893B" ma:contentTypeVersion="10" ma:contentTypeDescription="Create a new document." ma:contentTypeScope="" ma:versionID="e77d9874ed18400df94d084baadfdbf2">
  <xsd:schema xmlns:xsd="http://www.w3.org/2001/XMLSchema" xmlns:xs="http://www.w3.org/2001/XMLSchema" xmlns:p="http://schemas.microsoft.com/office/2006/metadata/properties" xmlns:ns2="359a9a00-a290-4288-b116-4b5872e28cb1" targetNamespace="http://schemas.microsoft.com/office/2006/metadata/properties" ma:root="true" ma:fieldsID="5879eb6b44e270956e814da057c75b4a" ns2:_="">
    <xsd:import namespace="359a9a00-a290-4288-b116-4b5872e28c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a9a00-a290-4288-b116-4b5872e28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BE9D4F-798C-4C7F-9948-EC4C23973DFE}"/>
</file>

<file path=customXml/itemProps2.xml><?xml version="1.0" encoding="utf-8"?>
<ds:datastoreItem xmlns:ds="http://schemas.openxmlformats.org/officeDocument/2006/customXml" ds:itemID="{8AFD552E-7416-4491-9E10-572E656D4FD6}">
  <ds:schemaRefs>
    <ds:schemaRef ds:uri="http://schemas.microsoft.com/office/infopath/2007/PartnerControls"/>
    <ds:schemaRef ds:uri="http://schemas.microsoft.com/office/2006/documentManagement/types"/>
    <ds:schemaRef ds:uri="http://schemas.microsoft.com/office/2006/metadata/properties"/>
    <ds:schemaRef ds:uri="359a9a00-a290-4288-b116-4b5872e28cb1"/>
    <ds:schemaRef ds:uri="http://purl.org/dc/terms/"/>
    <ds:schemaRef ds:uri="http://schemas.openxmlformats.org/package/2006/metadata/core-properties"/>
    <ds:schemaRef ds:uri="http://purl.org/dc/dcmitype/"/>
    <ds:schemaRef ds:uri="http://www.w3.org/XML/1998/namespace"/>
    <ds:schemaRef ds:uri="http://purl.org/dc/elements/1.1/"/>
  </ds:schemaRefs>
</ds:datastoreItem>
</file>

<file path=customXml/itemProps3.xml><?xml version="1.0" encoding="utf-8"?>
<ds:datastoreItem xmlns:ds="http://schemas.openxmlformats.org/officeDocument/2006/customXml" ds:itemID="{AFF69ACA-D692-485B-B67E-A846685F58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4186</TotalTime>
  <Words>1410</Words>
  <Application>Microsoft Office PowerPoint</Application>
  <PresentationFormat>On-screen Show (4:3)</PresentationFormat>
  <Paragraphs>148</Paragraphs>
  <Slides>20</Slides>
  <Notes>16</Notes>
  <HiddenSlides>0</HiddenSlides>
  <MMClips>13</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Pushpin</vt:lpstr>
      <vt:lpstr>PowerPoint Presentation</vt:lpstr>
      <vt:lpstr>PowerPoint Presentation</vt:lpstr>
      <vt:lpstr>PowerPoint Presentation</vt:lpstr>
      <vt:lpstr>PowerPoint Presentation</vt:lpstr>
      <vt:lpstr>Sit back, relax and enjoy…</vt:lpstr>
      <vt:lpstr>The Flotsam Story </vt:lpstr>
      <vt:lpstr>What did you think of the story? </vt:lpstr>
      <vt:lpstr>Find out more about old-fashioned cameras! </vt:lpstr>
      <vt:lpstr>Lesson Two</vt:lpstr>
      <vt:lpstr>Flotsam Acrostic Poem</vt:lpstr>
      <vt:lpstr>Lesson Three Imagine you have just found a camera on the beach! Have a look at two of the pictures taken on the next two slides. Can you think of any more adjectives you could use to describe the creatures, the colours or the shapes you can see? </vt:lpstr>
      <vt:lpstr>PowerPoint Presentation</vt:lpstr>
      <vt:lpstr>PowerPoint Presentation</vt:lpstr>
      <vt:lpstr>To remind ourselves…</vt:lpstr>
      <vt:lpstr>Lesson Three  Now take the camera under the water!  Take three photos and then add labels using adjectives to describe what you can see. If you use two adjectives together, remember to use a comma in between. There are word mats to help you on page 5.     </vt:lpstr>
      <vt:lpstr>PowerPoint Presentation</vt:lpstr>
      <vt:lpstr>Lesson Four  Imagine what the boy may be thinking after the camera washes up as flotsam on the seashore.  Write down three things he may think or say. Write sentences using capitals, full stops, exclamation marks and if he asks a question, remember to use ? too!  What is that small, black box?  Wow! There are more children, just like me!  I wonder how old these people are now.  </vt:lpstr>
      <vt:lpstr>Lesson Five – competition time! </vt:lpstr>
      <vt:lpstr>Lesson Five – competition time! </vt:lpstr>
      <vt:lpstr>All done – well done!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Hillside Assessment System  2015</dc:title>
  <dc:creator>teacher</dc:creator>
  <cp:lastModifiedBy>Lisa Wainwright</cp:lastModifiedBy>
  <cp:revision>253</cp:revision>
  <cp:lastPrinted>2018-10-02T07:10:09Z</cp:lastPrinted>
  <dcterms:created xsi:type="dcterms:W3CDTF">2015-07-10T19:38:16Z</dcterms:created>
  <dcterms:modified xsi:type="dcterms:W3CDTF">2021-02-17T20:22:02Z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0x010100C5A4156D36BFEA46BAE60ABF9D9F893B</vt:lpwstr>
  </property>
</Properties>
</file>