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2"/>
  </p:notesMasterIdLst>
  <p:sldIdLst>
    <p:sldId id="256" r:id="rId5"/>
    <p:sldId id="262" r:id="rId6"/>
    <p:sldId id="257" r:id="rId7"/>
    <p:sldId id="270" r:id="rId8"/>
    <p:sldId id="313" r:id="rId9"/>
    <p:sldId id="271" r:id="rId10"/>
    <p:sldId id="272" r:id="rId11"/>
    <p:sldId id="264" r:id="rId12"/>
    <p:sldId id="273" r:id="rId13"/>
    <p:sldId id="275" r:id="rId14"/>
    <p:sldId id="315" r:id="rId15"/>
    <p:sldId id="314" r:id="rId16"/>
    <p:sldId id="316" r:id="rId17"/>
    <p:sldId id="317" r:id="rId18"/>
    <p:sldId id="318" r:id="rId19"/>
    <p:sldId id="321" r:id="rId20"/>
    <p:sldId id="320" r:id="rId2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3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3049F7-F426-4E4F-83E1-3A40E4DEDDE1}" v="1" dt="2020-11-29T21:22:03.5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91" autoAdjust="0"/>
    <p:restoredTop sz="75547" autoAdjust="0"/>
  </p:normalViewPr>
  <p:slideViewPr>
    <p:cSldViewPr>
      <p:cViewPr varScale="1">
        <p:scale>
          <a:sx n="46" d="100"/>
          <a:sy n="46" d="100"/>
        </p:scale>
        <p:origin x="42" y="24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Mellor" userId="f7a868f1-cec5-42da-88df-2860a1c74a3f" providerId="ADAL" clId="{C63049F7-F426-4E4F-83E1-3A40E4DEDDE1}"/>
    <pc:docChg chg="custSel modSld">
      <pc:chgData name="James Mellor" userId="f7a868f1-cec5-42da-88df-2860a1c74a3f" providerId="ADAL" clId="{C63049F7-F426-4E4F-83E1-3A40E4DEDDE1}" dt="2020-11-29T21:40:30.565" v="1405" actId="20577"/>
      <pc:docMkLst>
        <pc:docMk/>
      </pc:docMkLst>
      <pc:sldChg chg="modSp mod">
        <pc:chgData name="James Mellor" userId="f7a868f1-cec5-42da-88df-2860a1c74a3f" providerId="ADAL" clId="{C63049F7-F426-4E4F-83E1-3A40E4DEDDE1}" dt="2020-11-29T21:26:22.883" v="804" actId="20577"/>
        <pc:sldMkLst>
          <pc:docMk/>
          <pc:sldMk cId="1706611693" sldId="262"/>
        </pc:sldMkLst>
        <pc:spChg chg="mod">
          <ac:chgData name="James Mellor" userId="f7a868f1-cec5-42da-88df-2860a1c74a3f" providerId="ADAL" clId="{C63049F7-F426-4E4F-83E1-3A40E4DEDDE1}" dt="2020-11-29T21:26:22.883" v="804" actId="20577"/>
          <ac:spMkLst>
            <pc:docMk/>
            <pc:sldMk cId="1706611693" sldId="262"/>
            <ac:spMk id="3" creationId="{00000000-0000-0000-0000-000000000000}"/>
          </ac:spMkLst>
        </pc:spChg>
      </pc:sldChg>
      <pc:sldChg chg="addSp modSp mod">
        <pc:chgData name="James Mellor" userId="f7a868f1-cec5-42da-88df-2860a1c74a3f" providerId="ADAL" clId="{C63049F7-F426-4E4F-83E1-3A40E4DEDDE1}" dt="2020-11-29T21:25:11.987" v="704" actId="1076"/>
        <pc:sldMkLst>
          <pc:docMk/>
          <pc:sldMk cId="1840008276" sldId="267"/>
        </pc:sldMkLst>
        <pc:spChg chg="mod">
          <ac:chgData name="James Mellor" userId="f7a868f1-cec5-42da-88df-2860a1c74a3f" providerId="ADAL" clId="{C63049F7-F426-4E4F-83E1-3A40E4DEDDE1}" dt="2020-11-29T21:21:59.378" v="69" actId="20577"/>
          <ac:spMkLst>
            <pc:docMk/>
            <pc:sldMk cId="1840008276" sldId="267"/>
            <ac:spMk id="2" creationId="{00000000-0000-0000-0000-000000000000}"/>
          </ac:spMkLst>
        </pc:spChg>
        <pc:spChg chg="add mod">
          <ac:chgData name="James Mellor" userId="f7a868f1-cec5-42da-88df-2860a1c74a3f" providerId="ADAL" clId="{C63049F7-F426-4E4F-83E1-3A40E4DEDDE1}" dt="2020-11-29T21:25:06.973" v="703" actId="1076"/>
          <ac:spMkLst>
            <pc:docMk/>
            <pc:sldMk cId="1840008276" sldId="267"/>
            <ac:spMk id="7" creationId="{1D6D1205-1D88-4B17-848D-DA4B50FC29BA}"/>
          </ac:spMkLst>
        </pc:spChg>
        <pc:picChg chg="mod">
          <ac:chgData name="James Mellor" userId="f7a868f1-cec5-42da-88df-2860a1c74a3f" providerId="ADAL" clId="{C63049F7-F426-4E4F-83E1-3A40E4DEDDE1}" dt="2020-11-29T21:25:11.987" v="704" actId="1076"/>
          <ac:picMkLst>
            <pc:docMk/>
            <pc:sldMk cId="1840008276" sldId="267"/>
            <ac:picMk id="3" creationId="{00000000-0000-0000-0000-000000000000}"/>
          </ac:picMkLst>
        </pc:picChg>
      </pc:sldChg>
      <pc:sldChg chg="modSp mod">
        <pc:chgData name="James Mellor" userId="f7a868f1-cec5-42da-88df-2860a1c74a3f" providerId="ADAL" clId="{C63049F7-F426-4E4F-83E1-3A40E4DEDDE1}" dt="2020-11-29T21:05:10.034" v="4" actId="20577"/>
        <pc:sldMkLst>
          <pc:docMk/>
          <pc:sldMk cId="1843134288" sldId="269"/>
        </pc:sldMkLst>
        <pc:spChg chg="mod">
          <ac:chgData name="James Mellor" userId="f7a868f1-cec5-42da-88df-2860a1c74a3f" providerId="ADAL" clId="{C63049F7-F426-4E4F-83E1-3A40E4DEDDE1}" dt="2020-11-29T21:05:10.034" v="4" actId="20577"/>
          <ac:spMkLst>
            <pc:docMk/>
            <pc:sldMk cId="1843134288" sldId="269"/>
            <ac:spMk id="8" creationId="{00000000-0000-0000-0000-000000000000}"/>
          </ac:spMkLst>
        </pc:spChg>
      </pc:sldChg>
      <pc:sldChg chg="modSp mod">
        <pc:chgData name="James Mellor" userId="f7a868f1-cec5-42da-88df-2860a1c74a3f" providerId="ADAL" clId="{C63049F7-F426-4E4F-83E1-3A40E4DEDDE1}" dt="2020-11-29T21:36:45.349" v="1065" actId="20577"/>
        <pc:sldMkLst>
          <pc:docMk/>
          <pc:sldMk cId="3924192967" sldId="277"/>
        </pc:sldMkLst>
        <pc:spChg chg="mod">
          <ac:chgData name="James Mellor" userId="f7a868f1-cec5-42da-88df-2860a1c74a3f" providerId="ADAL" clId="{C63049F7-F426-4E4F-83E1-3A40E4DEDDE1}" dt="2020-11-29T21:36:45.349" v="1065" actId="20577"/>
          <ac:spMkLst>
            <pc:docMk/>
            <pc:sldMk cId="3924192967" sldId="277"/>
            <ac:spMk id="7" creationId="{85DB028C-3A00-4219-9FDF-CD5FFC53EBC1}"/>
          </ac:spMkLst>
        </pc:spChg>
        <pc:picChg chg="mod">
          <ac:chgData name="James Mellor" userId="f7a868f1-cec5-42da-88df-2860a1c74a3f" providerId="ADAL" clId="{C63049F7-F426-4E4F-83E1-3A40E4DEDDE1}" dt="2020-11-29T21:35:59.712" v="859" actId="1076"/>
          <ac:picMkLst>
            <pc:docMk/>
            <pc:sldMk cId="3924192967" sldId="277"/>
            <ac:picMk id="3" creationId="{EA236031-0B5F-4D87-A98C-BB3EEC6F36C7}"/>
          </ac:picMkLst>
        </pc:picChg>
      </pc:sldChg>
      <pc:sldChg chg="modSp mod">
        <pc:chgData name="James Mellor" userId="f7a868f1-cec5-42da-88df-2860a1c74a3f" providerId="ADAL" clId="{C63049F7-F426-4E4F-83E1-3A40E4DEDDE1}" dt="2020-11-29T21:40:30.565" v="1405" actId="20577"/>
        <pc:sldMkLst>
          <pc:docMk/>
          <pc:sldMk cId="2674800077" sldId="309"/>
        </pc:sldMkLst>
        <pc:spChg chg="mod">
          <ac:chgData name="James Mellor" userId="f7a868f1-cec5-42da-88df-2860a1c74a3f" providerId="ADAL" clId="{C63049F7-F426-4E4F-83E1-3A40E4DEDDE1}" dt="2020-11-29T21:40:30.565" v="1405" actId="20577"/>
          <ac:spMkLst>
            <pc:docMk/>
            <pc:sldMk cId="2674800077" sldId="309"/>
            <ac:spMk id="2" creationId="{00000000-0000-0000-0000-000000000000}"/>
          </ac:spMkLst>
        </pc:spChg>
      </pc:sldChg>
      <pc:sldChg chg="modSp mod">
        <pc:chgData name="James Mellor" userId="f7a868f1-cec5-42da-88df-2860a1c74a3f" providerId="ADAL" clId="{C63049F7-F426-4E4F-83E1-3A40E4DEDDE1}" dt="2020-11-29T21:38:17.457" v="1149" actId="115"/>
        <pc:sldMkLst>
          <pc:docMk/>
          <pc:sldMk cId="1220887813" sldId="310"/>
        </pc:sldMkLst>
        <pc:spChg chg="mod">
          <ac:chgData name="James Mellor" userId="f7a868f1-cec5-42da-88df-2860a1c74a3f" providerId="ADAL" clId="{C63049F7-F426-4E4F-83E1-3A40E4DEDDE1}" dt="2020-11-29T21:38:17.457" v="1149" actId="115"/>
          <ac:spMkLst>
            <pc:docMk/>
            <pc:sldMk cId="1220887813" sldId="310"/>
            <ac:spMk id="2" creationId="{00000000-0000-0000-0000-000000000000}"/>
          </ac:spMkLst>
        </pc:spChg>
      </pc:sldChg>
    </pc:docChg>
  </pc:docChgLst>
  <pc:docChgLst>
    <pc:chgData name="James" userId="f7a868f1-cec5-42da-88df-2860a1c74a3f" providerId="ADAL" clId="{974EBFEE-7485-47D6-B012-942A9A47E978}"/>
    <pc:docChg chg="modSld">
      <pc:chgData name="James" userId="f7a868f1-cec5-42da-88df-2860a1c74a3f" providerId="ADAL" clId="{974EBFEE-7485-47D6-B012-942A9A47E978}" dt="2020-09-28T14:32:27.939" v="18" actId="1076"/>
      <pc:docMkLst>
        <pc:docMk/>
      </pc:docMkLst>
      <pc:sldChg chg="modSp mod">
        <pc:chgData name="James" userId="f7a868f1-cec5-42da-88df-2860a1c74a3f" providerId="ADAL" clId="{974EBFEE-7485-47D6-B012-942A9A47E978}" dt="2020-09-28T14:32:27.939" v="18" actId="1076"/>
        <pc:sldMkLst>
          <pc:docMk/>
          <pc:sldMk cId="2201018016" sldId="257"/>
        </pc:sldMkLst>
        <pc:spChg chg="mod">
          <ac:chgData name="James" userId="f7a868f1-cec5-42da-88df-2860a1c74a3f" providerId="ADAL" clId="{974EBFEE-7485-47D6-B012-942A9A47E978}" dt="2020-09-28T14:32:18.029" v="16" actId="1076"/>
          <ac:spMkLst>
            <pc:docMk/>
            <pc:sldMk cId="2201018016" sldId="257"/>
            <ac:spMk id="2" creationId="{00000000-0000-0000-0000-000000000000}"/>
          </ac:spMkLst>
        </pc:spChg>
        <pc:spChg chg="mod">
          <ac:chgData name="James" userId="f7a868f1-cec5-42da-88df-2860a1c74a3f" providerId="ADAL" clId="{974EBFEE-7485-47D6-B012-942A9A47E978}" dt="2020-09-28T14:32:21.952" v="17" actId="1076"/>
          <ac:spMkLst>
            <pc:docMk/>
            <pc:sldMk cId="2201018016" sldId="257"/>
            <ac:spMk id="5" creationId="{00000000-0000-0000-0000-000000000000}"/>
          </ac:spMkLst>
        </pc:spChg>
        <pc:spChg chg="mod">
          <ac:chgData name="James" userId="f7a868f1-cec5-42da-88df-2860a1c74a3f" providerId="ADAL" clId="{974EBFEE-7485-47D6-B012-942A9A47E978}" dt="2020-09-28T14:32:27.939" v="18" actId="1076"/>
          <ac:spMkLst>
            <pc:docMk/>
            <pc:sldMk cId="2201018016" sldId="257"/>
            <ac:spMk id="6" creationId="{00000000-0000-0000-0000-000000000000}"/>
          </ac:spMkLst>
        </pc:spChg>
      </pc:sldChg>
      <pc:sldChg chg="modSp mod">
        <pc:chgData name="James" userId="f7a868f1-cec5-42da-88df-2860a1c74a3f" providerId="ADAL" clId="{974EBFEE-7485-47D6-B012-942A9A47E978}" dt="2020-09-28T14:30:41.101" v="1" actId="1076"/>
        <pc:sldMkLst>
          <pc:docMk/>
          <pc:sldMk cId="2867733322" sldId="266"/>
        </pc:sldMkLst>
        <pc:spChg chg="mod">
          <ac:chgData name="James" userId="f7a868f1-cec5-42da-88df-2860a1c74a3f" providerId="ADAL" clId="{974EBFEE-7485-47D6-B012-942A9A47E978}" dt="2020-09-28T14:30:41.101" v="1" actId="1076"/>
          <ac:spMkLst>
            <pc:docMk/>
            <pc:sldMk cId="2867733322" sldId="266"/>
            <ac:spMk id="6" creationId="{00000000-0000-0000-0000-000000000000}"/>
          </ac:spMkLst>
        </pc:spChg>
        <pc:spChg chg="mod">
          <ac:chgData name="James" userId="f7a868f1-cec5-42da-88df-2860a1c74a3f" providerId="ADAL" clId="{974EBFEE-7485-47D6-B012-942A9A47E978}" dt="2020-09-28T14:30:36.813" v="0" actId="1076"/>
          <ac:spMkLst>
            <pc:docMk/>
            <pc:sldMk cId="2867733322" sldId="266"/>
            <ac:spMk id="8" creationId="{00000000-0000-0000-0000-000000000000}"/>
          </ac:spMkLst>
        </pc:spChg>
      </pc:sldChg>
      <pc:sldChg chg="modSp mod">
        <pc:chgData name="James" userId="f7a868f1-cec5-42da-88df-2860a1c74a3f" providerId="ADAL" clId="{974EBFEE-7485-47D6-B012-942A9A47E978}" dt="2020-09-28T14:30:53.003" v="3" actId="1076"/>
        <pc:sldMkLst>
          <pc:docMk/>
          <pc:sldMk cId="1843134288" sldId="269"/>
        </pc:sldMkLst>
        <pc:spChg chg="mod">
          <ac:chgData name="James" userId="f7a868f1-cec5-42da-88df-2860a1c74a3f" providerId="ADAL" clId="{974EBFEE-7485-47D6-B012-942A9A47E978}" dt="2020-09-28T14:30:53.003" v="3" actId="1076"/>
          <ac:spMkLst>
            <pc:docMk/>
            <pc:sldMk cId="1843134288" sldId="269"/>
            <ac:spMk id="6" creationId="{00000000-0000-0000-0000-000000000000}"/>
          </ac:spMkLst>
        </pc:spChg>
        <pc:spChg chg="mod">
          <ac:chgData name="James" userId="f7a868f1-cec5-42da-88df-2860a1c74a3f" providerId="ADAL" clId="{974EBFEE-7485-47D6-B012-942A9A47E978}" dt="2020-09-28T14:30:49.179" v="2" actId="1076"/>
          <ac:spMkLst>
            <pc:docMk/>
            <pc:sldMk cId="1843134288" sldId="269"/>
            <ac:spMk id="8" creationId="{00000000-0000-0000-0000-000000000000}"/>
          </ac:spMkLst>
        </pc:spChg>
      </pc:sldChg>
      <pc:sldChg chg="modSp mod">
        <pc:chgData name="James" userId="f7a868f1-cec5-42da-88df-2860a1c74a3f" providerId="ADAL" clId="{974EBFEE-7485-47D6-B012-942A9A47E978}" dt="2020-09-28T14:32:08.742" v="15" actId="113"/>
        <pc:sldMkLst>
          <pc:docMk/>
          <pc:sldMk cId="627078553" sldId="270"/>
        </pc:sldMkLst>
        <pc:spChg chg="mod">
          <ac:chgData name="James" userId="f7a868f1-cec5-42da-88df-2860a1c74a3f" providerId="ADAL" clId="{974EBFEE-7485-47D6-B012-942A9A47E978}" dt="2020-09-28T14:32:08.742" v="15" actId="113"/>
          <ac:spMkLst>
            <pc:docMk/>
            <pc:sldMk cId="627078553" sldId="270"/>
            <ac:spMk id="12" creationId="{A11BB52A-3132-47B4-ABF2-5741ED869B29}"/>
          </ac:spMkLst>
        </pc:spChg>
        <pc:spChg chg="mod">
          <ac:chgData name="James" userId="f7a868f1-cec5-42da-88df-2860a1c74a3f" providerId="ADAL" clId="{974EBFEE-7485-47D6-B012-942A9A47E978}" dt="2020-09-28T14:32:04.154" v="14" actId="113"/>
          <ac:spMkLst>
            <pc:docMk/>
            <pc:sldMk cId="627078553" sldId="270"/>
            <ac:spMk id="14" creationId="{430A9C97-90F9-4387-BF90-FA333967A52E}"/>
          </ac:spMkLst>
        </pc:spChg>
      </pc:sldChg>
      <pc:sldChg chg="modSp mod">
        <pc:chgData name="James" userId="f7a868f1-cec5-42da-88df-2860a1c74a3f" providerId="ADAL" clId="{974EBFEE-7485-47D6-B012-942A9A47E978}" dt="2020-09-28T14:31:54.134" v="12" actId="1076"/>
        <pc:sldMkLst>
          <pc:docMk/>
          <pc:sldMk cId="3038815620" sldId="271"/>
        </pc:sldMkLst>
        <pc:spChg chg="mod">
          <ac:chgData name="James" userId="f7a868f1-cec5-42da-88df-2860a1c74a3f" providerId="ADAL" clId="{974EBFEE-7485-47D6-B012-942A9A47E978}" dt="2020-09-28T14:31:54.134" v="12" actId="1076"/>
          <ac:spMkLst>
            <pc:docMk/>
            <pc:sldMk cId="3038815620" sldId="271"/>
            <ac:spMk id="2" creationId="{00000000-0000-0000-0000-000000000000}"/>
          </ac:spMkLst>
        </pc:spChg>
      </pc:sldChg>
      <pc:sldChg chg="modSp mod">
        <pc:chgData name="James" userId="f7a868f1-cec5-42da-88df-2860a1c74a3f" providerId="ADAL" clId="{974EBFEE-7485-47D6-B012-942A9A47E978}" dt="2020-09-28T14:31:33.235" v="8" actId="1076"/>
        <pc:sldMkLst>
          <pc:docMk/>
          <pc:sldMk cId="753737742" sldId="273"/>
        </pc:sldMkLst>
        <pc:spChg chg="mod">
          <ac:chgData name="James" userId="f7a868f1-cec5-42da-88df-2860a1c74a3f" providerId="ADAL" clId="{974EBFEE-7485-47D6-B012-942A9A47E978}" dt="2020-09-28T14:31:33.235" v="8" actId="1076"/>
          <ac:spMkLst>
            <pc:docMk/>
            <pc:sldMk cId="753737742" sldId="273"/>
            <ac:spMk id="2" creationId="{00000000-0000-0000-0000-000000000000}"/>
          </ac:spMkLst>
        </pc:spChg>
      </pc:sldChg>
      <pc:sldChg chg="modSp mod">
        <pc:chgData name="James" userId="f7a868f1-cec5-42da-88df-2860a1c74a3f" providerId="ADAL" clId="{974EBFEE-7485-47D6-B012-942A9A47E978}" dt="2020-09-28T14:31:43.465" v="10" actId="113"/>
        <pc:sldMkLst>
          <pc:docMk/>
          <pc:sldMk cId="1844623144" sldId="278"/>
        </pc:sldMkLst>
        <pc:spChg chg="mod">
          <ac:chgData name="James" userId="f7a868f1-cec5-42da-88df-2860a1c74a3f" providerId="ADAL" clId="{974EBFEE-7485-47D6-B012-942A9A47E978}" dt="2020-09-28T14:31:43.465" v="10" actId="113"/>
          <ac:spMkLst>
            <pc:docMk/>
            <pc:sldMk cId="1844623144" sldId="278"/>
            <ac:spMk id="2" creationId="{00000000-0000-0000-0000-000000000000}"/>
          </ac:spMkLst>
        </pc:spChg>
      </pc:sldChg>
      <pc:sldChg chg="modSp mod">
        <pc:chgData name="James" userId="f7a868f1-cec5-42da-88df-2860a1c74a3f" providerId="ADAL" clId="{974EBFEE-7485-47D6-B012-942A9A47E978}" dt="2020-09-28T14:31:24.359" v="7" actId="1076"/>
        <pc:sldMkLst>
          <pc:docMk/>
          <pc:sldMk cId="2674800077" sldId="309"/>
        </pc:sldMkLst>
        <pc:spChg chg="mod">
          <ac:chgData name="James" userId="f7a868f1-cec5-42da-88df-2860a1c74a3f" providerId="ADAL" clId="{974EBFEE-7485-47D6-B012-942A9A47E978}" dt="2020-09-28T14:31:24.359" v="7" actId="1076"/>
          <ac:spMkLst>
            <pc:docMk/>
            <pc:sldMk cId="2674800077" sldId="309"/>
            <ac:spMk id="2" creationId="{00000000-0000-0000-0000-000000000000}"/>
          </ac:spMkLst>
        </pc:spChg>
      </pc:sldChg>
      <pc:sldChg chg="modSp mod">
        <pc:chgData name="James" userId="f7a868f1-cec5-42da-88df-2860a1c74a3f" providerId="ADAL" clId="{974EBFEE-7485-47D6-B012-942A9A47E978}" dt="2020-09-28T14:31:19.251" v="6" actId="1076"/>
        <pc:sldMkLst>
          <pc:docMk/>
          <pc:sldMk cId="1220887813" sldId="310"/>
        </pc:sldMkLst>
        <pc:spChg chg="mod">
          <ac:chgData name="James" userId="f7a868f1-cec5-42da-88df-2860a1c74a3f" providerId="ADAL" clId="{974EBFEE-7485-47D6-B012-942A9A47E978}" dt="2020-09-28T14:31:19.251" v="6" actId="1076"/>
          <ac:spMkLst>
            <pc:docMk/>
            <pc:sldMk cId="1220887813" sldId="310"/>
            <ac:spMk id="2" creationId="{00000000-0000-0000-0000-000000000000}"/>
          </ac:spMkLst>
        </pc:spChg>
      </pc:sldChg>
      <pc:sldChg chg="modSp mod">
        <pc:chgData name="James" userId="f7a868f1-cec5-42da-88df-2860a1c74a3f" providerId="ADAL" clId="{974EBFEE-7485-47D6-B012-942A9A47E978}" dt="2020-09-28T14:31:09.192" v="5" actId="1076"/>
        <pc:sldMkLst>
          <pc:docMk/>
          <pc:sldMk cId="3402335531" sldId="311"/>
        </pc:sldMkLst>
        <pc:spChg chg="mod">
          <ac:chgData name="James" userId="f7a868f1-cec5-42da-88df-2860a1c74a3f" providerId="ADAL" clId="{974EBFEE-7485-47D6-B012-942A9A47E978}" dt="2020-09-28T14:31:05.545" v="4" actId="1076"/>
          <ac:spMkLst>
            <pc:docMk/>
            <pc:sldMk cId="3402335531" sldId="311"/>
            <ac:spMk id="2" creationId="{00000000-0000-0000-0000-000000000000}"/>
          </ac:spMkLst>
        </pc:spChg>
        <pc:spChg chg="mod">
          <ac:chgData name="James" userId="f7a868f1-cec5-42da-88df-2860a1c74a3f" providerId="ADAL" clId="{974EBFEE-7485-47D6-B012-942A9A47E978}" dt="2020-09-28T14:31:09.192" v="5" actId="1076"/>
          <ac:spMkLst>
            <pc:docMk/>
            <pc:sldMk cId="3402335531" sldId="311"/>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C2B5BD6-941A-46DF-AC0E-4548CFBEB0A4}" type="datetimeFigureOut">
              <a:rPr lang="en-GB" smtClean="0"/>
              <a:t>31/01/2021</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3993709-2252-4F6F-82F1-C032B12C9AD5}" type="slidenum">
              <a:rPr lang="en-GB" smtClean="0"/>
              <a:t>‹#›</a:t>
            </a:fld>
            <a:endParaRPr lang="en-GB"/>
          </a:p>
        </p:txBody>
      </p:sp>
    </p:spTree>
    <p:extLst>
      <p:ext uri="{BB962C8B-B14F-4D97-AF65-F5344CB8AC3E}">
        <p14:creationId xmlns:p14="http://schemas.microsoft.com/office/powerpoint/2010/main" val="416150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a:t>
            </a:fld>
            <a:endParaRPr lang="en-GB"/>
          </a:p>
        </p:txBody>
      </p:sp>
    </p:spTree>
    <p:extLst>
      <p:ext uri="{BB962C8B-B14F-4D97-AF65-F5344CB8AC3E}">
        <p14:creationId xmlns:p14="http://schemas.microsoft.com/office/powerpoint/2010/main" val="2975233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14</a:t>
            </a:fld>
            <a:endParaRPr lang="en-GB"/>
          </a:p>
        </p:txBody>
      </p:sp>
    </p:spTree>
    <p:extLst>
      <p:ext uri="{BB962C8B-B14F-4D97-AF65-F5344CB8AC3E}">
        <p14:creationId xmlns:p14="http://schemas.microsoft.com/office/powerpoint/2010/main" val="3777051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15</a:t>
            </a:fld>
            <a:endParaRPr lang="en-GB"/>
          </a:p>
        </p:txBody>
      </p:sp>
    </p:spTree>
    <p:extLst>
      <p:ext uri="{BB962C8B-B14F-4D97-AF65-F5344CB8AC3E}">
        <p14:creationId xmlns:p14="http://schemas.microsoft.com/office/powerpoint/2010/main" val="3275326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16</a:t>
            </a:fld>
            <a:endParaRPr lang="en-GB"/>
          </a:p>
        </p:txBody>
      </p:sp>
    </p:spTree>
    <p:extLst>
      <p:ext uri="{BB962C8B-B14F-4D97-AF65-F5344CB8AC3E}">
        <p14:creationId xmlns:p14="http://schemas.microsoft.com/office/powerpoint/2010/main" val="3327722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17</a:t>
            </a:fld>
            <a:endParaRPr lang="en-GB"/>
          </a:p>
        </p:txBody>
      </p:sp>
    </p:spTree>
    <p:extLst>
      <p:ext uri="{BB962C8B-B14F-4D97-AF65-F5344CB8AC3E}">
        <p14:creationId xmlns:p14="http://schemas.microsoft.com/office/powerpoint/2010/main" val="3371348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2</a:t>
            </a:fld>
            <a:endParaRPr lang="en-GB"/>
          </a:p>
        </p:txBody>
      </p:sp>
    </p:spTree>
    <p:extLst>
      <p:ext uri="{BB962C8B-B14F-4D97-AF65-F5344CB8AC3E}">
        <p14:creationId xmlns:p14="http://schemas.microsoft.com/office/powerpoint/2010/main" val="651442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3</a:t>
            </a:fld>
            <a:endParaRPr lang="en-GB"/>
          </a:p>
        </p:txBody>
      </p:sp>
    </p:spTree>
    <p:extLst>
      <p:ext uri="{BB962C8B-B14F-4D97-AF65-F5344CB8AC3E}">
        <p14:creationId xmlns:p14="http://schemas.microsoft.com/office/powerpoint/2010/main" val="3057166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4</a:t>
            </a:fld>
            <a:endParaRPr lang="en-GB"/>
          </a:p>
        </p:txBody>
      </p:sp>
    </p:spTree>
    <p:extLst>
      <p:ext uri="{BB962C8B-B14F-4D97-AF65-F5344CB8AC3E}">
        <p14:creationId xmlns:p14="http://schemas.microsoft.com/office/powerpoint/2010/main" val="2263645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5</a:t>
            </a:fld>
            <a:endParaRPr lang="en-GB"/>
          </a:p>
        </p:txBody>
      </p:sp>
    </p:spTree>
    <p:extLst>
      <p:ext uri="{BB962C8B-B14F-4D97-AF65-F5344CB8AC3E}">
        <p14:creationId xmlns:p14="http://schemas.microsoft.com/office/powerpoint/2010/main" val="2162934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993709-2252-4F6F-82F1-C032B12C9AD5}" type="slidenum">
              <a:rPr lang="en-GB" smtClean="0"/>
              <a:t>7</a:t>
            </a:fld>
            <a:endParaRPr lang="en-GB"/>
          </a:p>
        </p:txBody>
      </p:sp>
    </p:spTree>
    <p:extLst>
      <p:ext uri="{BB962C8B-B14F-4D97-AF65-F5344CB8AC3E}">
        <p14:creationId xmlns:p14="http://schemas.microsoft.com/office/powerpoint/2010/main" val="2064454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9</a:t>
            </a:fld>
            <a:endParaRPr lang="en-GB"/>
          </a:p>
        </p:txBody>
      </p:sp>
    </p:spTree>
    <p:extLst>
      <p:ext uri="{BB962C8B-B14F-4D97-AF65-F5344CB8AC3E}">
        <p14:creationId xmlns:p14="http://schemas.microsoft.com/office/powerpoint/2010/main" val="964323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993709-2252-4F6F-82F1-C032B12C9AD5}" type="slidenum">
              <a:rPr lang="en-GB" smtClean="0"/>
              <a:t>12</a:t>
            </a:fld>
            <a:endParaRPr lang="en-GB"/>
          </a:p>
        </p:txBody>
      </p:sp>
    </p:spTree>
    <p:extLst>
      <p:ext uri="{BB962C8B-B14F-4D97-AF65-F5344CB8AC3E}">
        <p14:creationId xmlns:p14="http://schemas.microsoft.com/office/powerpoint/2010/main" val="3388416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993709-2252-4F6F-82F1-C032B12C9AD5}" type="slidenum">
              <a:rPr lang="en-GB" smtClean="0"/>
              <a:t>13</a:t>
            </a:fld>
            <a:endParaRPr lang="en-GB"/>
          </a:p>
        </p:txBody>
      </p:sp>
    </p:spTree>
    <p:extLst>
      <p:ext uri="{BB962C8B-B14F-4D97-AF65-F5344CB8AC3E}">
        <p14:creationId xmlns:p14="http://schemas.microsoft.com/office/powerpoint/2010/main" val="41047724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5B9BBDFF-E59A-4A6C-AF92-8EC950ED9EC2}" type="datetimeFigureOut">
              <a:rPr lang="en-GB" smtClean="0"/>
              <a:t>31/01/2021</a:t>
            </a:fld>
            <a:endParaRPr lang="en-GB"/>
          </a:p>
        </p:txBody>
      </p:sp>
      <p:sp>
        <p:nvSpPr>
          <p:cNvPr id="5" name="Footer Placeholder 4"/>
          <p:cNvSpPr>
            <a:spLocks noGrp="1"/>
          </p:cNvSpPr>
          <p:nvPr>
            <p:ph type="ftr" sz="quarter" idx="11"/>
          </p:nvPr>
        </p:nvSpPr>
        <p:spPr>
          <a:xfrm>
            <a:off x="1174044" y="5357592"/>
            <a:ext cx="5034845" cy="365125"/>
          </a:xfrm>
        </p:spPr>
        <p:txBody>
          <a:bodyPr/>
          <a:lstStyle/>
          <a:p>
            <a:endParaRPr lang="en-GB"/>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D6BD9BC3-C315-4BC6-97CF-AD093D35EAF4}"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31/01/2021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31/01/2021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31/01/2021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9BBDFF-E59A-4A6C-AF92-8EC950ED9EC2}" type="datetimeFigureOut">
              <a:rPr lang="en-GB" smtClean="0"/>
              <a:t>31/01/2021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5B9BBDFF-E59A-4A6C-AF92-8EC950ED9EC2}" type="datetimeFigureOut">
              <a:rPr lang="en-GB" smtClean="0"/>
              <a:t>31/01/2021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BD9BC3-C315-4BC6-97CF-AD093D35EAF4}" type="slidenum">
              <a:rPr lang="en-GB" smtClean="0"/>
              <a:t>‹#›</a:t>
            </a:fld>
            <a:endParaRPr lang="en-GB"/>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B9BBDFF-E59A-4A6C-AF92-8EC950ED9EC2}" type="datetimeFigureOut">
              <a:rPr lang="en-GB" smtClean="0"/>
              <a:t>31/01/2021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6BD9BC3-C315-4BC6-97CF-AD093D35EAF4}" type="slidenum">
              <a:rPr lang="en-GB" smtClean="0"/>
              <a:t>‹#›</a:t>
            </a:fld>
            <a:endParaRPr lang="en-GB"/>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9BBDFF-E59A-4A6C-AF92-8EC950ED9EC2}" type="datetimeFigureOut">
              <a:rPr lang="en-GB" smtClean="0"/>
              <a:t>31/01/2021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BBDFF-E59A-4A6C-AF92-8EC950ED9EC2}" type="datetimeFigureOut">
              <a:rPr lang="en-GB" smtClean="0"/>
              <a:t>31/01/2021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5B9BBDFF-E59A-4A6C-AF92-8EC950ED9EC2}" type="datetimeFigureOut">
              <a:rPr lang="en-GB" smtClean="0"/>
              <a:t>31/01/2021</a:t>
            </a:fld>
            <a:endParaRPr lang="en-GB"/>
          </a:p>
        </p:txBody>
      </p:sp>
      <p:sp>
        <p:nvSpPr>
          <p:cNvPr id="6" name="Footer Placeholder 5"/>
          <p:cNvSpPr>
            <a:spLocks noGrp="1"/>
          </p:cNvSpPr>
          <p:nvPr>
            <p:ph type="ftr" sz="quarter" idx="11"/>
          </p:nvPr>
        </p:nvSpPr>
        <p:spPr>
          <a:xfrm rot="-60000">
            <a:off x="914554" y="5829261"/>
            <a:ext cx="3522607" cy="365125"/>
          </a:xfrm>
        </p:spPr>
        <p:txBody>
          <a:bodyPr/>
          <a:lstStyle/>
          <a:p>
            <a:endParaRPr lang="en-GB"/>
          </a:p>
        </p:txBody>
      </p:sp>
      <p:sp>
        <p:nvSpPr>
          <p:cNvPr id="7" name="Slide Number Placeholder 6"/>
          <p:cNvSpPr>
            <a:spLocks noGrp="1"/>
          </p:cNvSpPr>
          <p:nvPr>
            <p:ph type="sldNum" sz="quarter" idx="12"/>
          </p:nvPr>
        </p:nvSpPr>
        <p:spPr>
          <a:xfrm rot="60000">
            <a:off x="7557313" y="5896961"/>
            <a:ext cx="554023" cy="365125"/>
          </a:xfrm>
        </p:spPr>
        <p:txBody>
          <a:bodyPr/>
          <a:lstStyle/>
          <a:p>
            <a:fld id="{D6BD9BC3-C315-4BC6-97CF-AD093D35EAF4}"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5B9BBDFF-E59A-4A6C-AF92-8EC950ED9EC2}" type="datetimeFigureOut">
              <a:rPr lang="en-GB" smtClean="0"/>
              <a:t>31/01/2021</a:t>
            </a:fld>
            <a:endParaRPr lang="en-GB"/>
          </a:p>
        </p:txBody>
      </p:sp>
      <p:sp>
        <p:nvSpPr>
          <p:cNvPr id="6" name="Footer Placeholder 5"/>
          <p:cNvSpPr>
            <a:spLocks noGrp="1"/>
          </p:cNvSpPr>
          <p:nvPr>
            <p:ph type="ftr" sz="quarter" idx="11"/>
          </p:nvPr>
        </p:nvSpPr>
        <p:spPr>
          <a:xfrm rot="-60000">
            <a:off x="914569" y="5831037"/>
            <a:ext cx="3319043" cy="365125"/>
          </a:xfrm>
        </p:spPr>
        <p:txBody>
          <a:bodyPr/>
          <a:lstStyle/>
          <a:p>
            <a:endParaRPr lang="en-GB"/>
          </a:p>
        </p:txBody>
      </p:sp>
      <p:sp>
        <p:nvSpPr>
          <p:cNvPr id="7" name="Slide Number Placeholder 6"/>
          <p:cNvSpPr>
            <a:spLocks noGrp="1"/>
          </p:cNvSpPr>
          <p:nvPr>
            <p:ph type="sldNum" sz="quarter" idx="12"/>
          </p:nvPr>
        </p:nvSpPr>
        <p:spPr>
          <a:xfrm rot="60000">
            <a:off x="7562089" y="5900026"/>
            <a:ext cx="554023" cy="365125"/>
          </a:xfrm>
        </p:spPr>
        <p:txBody>
          <a:bodyPr/>
          <a:lstStyle/>
          <a:p>
            <a:fld id="{D6BD9BC3-C315-4BC6-97CF-AD093D35EAF4}"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5B9BBDFF-E59A-4A6C-AF92-8EC950ED9EC2}" type="datetimeFigureOut">
              <a:rPr lang="en-GB" smtClean="0"/>
              <a:t>31/01/2021</a:t>
            </a:fld>
            <a:endParaRPr lang="en-GB"/>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GB"/>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D6BD9BC3-C315-4BC6-97CF-AD093D35EAF4}"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youtube.com/watch?v=Zzb5Acl-n70"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jpe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e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llside Primary School | Baddeley Green | Staffordshi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71" y="1052736"/>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59632" y="2708920"/>
            <a:ext cx="6264696" cy="1938992"/>
          </a:xfrm>
          <a:prstGeom prst="rect">
            <a:avLst/>
          </a:prstGeom>
          <a:noFill/>
        </p:spPr>
        <p:txBody>
          <a:bodyPr wrap="square" rtlCol="0">
            <a:spAutoFit/>
          </a:bodyPr>
          <a:lstStyle/>
          <a:p>
            <a:pPr algn="ctr"/>
            <a:r>
              <a:rPr lang="en-GB" sz="4000" b="1" dirty="0" smtClean="0">
                <a:latin typeface="Letter-join 36" panose="02000805000000020003" pitchFamily="50" charset="0"/>
              </a:rPr>
              <a:t>Year 1</a:t>
            </a:r>
          </a:p>
          <a:p>
            <a:pPr algn="ctr"/>
            <a:endParaRPr lang="en-GB" sz="4000" b="1" dirty="0">
              <a:latin typeface="Letter-join Plus 36" panose="02000505000000020003" pitchFamily="50" charset="0"/>
            </a:endParaRPr>
          </a:p>
          <a:p>
            <a:pPr algn="ctr"/>
            <a:r>
              <a:rPr lang="en-GB" sz="4000" b="1" dirty="0" smtClean="0">
                <a:latin typeface="Letter-join 36" panose="02000805000000020003" pitchFamily="50" charset="0"/>
              </a:rPr>
              <a:t>Giraffes Can’t Dance</a:t>
            </a:r>
            <a:endParaRPr lang="en-GB" sz="4000" b="1" dirty="0">
              <a:latin typeface="Letter-join 36" panose="02000805000000020003" pitchFamily="50" charset="0"/>
            </a:endParaRPr>
          </a:p>
        </p:txBody>
      </p:sp>
    </p:spTree>
    <p:extLst>
      <p:ext uri="{BB962C8B-B14F-4D97-AF65-F5344CB8AC3E}">
        <p14:creationId xmlns:p14="http://schemas.microsoft.com/office/powerpoint/2010/main" val="36331892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801" y="1882397"/>
            <a:ext cx="6965245" cy="970539"/>
          </a:xfrm>
        </p:spPr>
        <p:txBody>
          <a:bodyPr>
            <a:normAutofit/>
          </a:bodyPr>
          <a:lstStyle/>
          <a:p>
            <a:r>
              <a:rPr lang="en-GB" sz="3200" b="1" dirty="0">
                <a:latin typeface="Letter-join 36" panose="02000805000000020003" pitchFamily="50" charset="0"/>
              </a:rPr>
              <a:t>To remind ourselves…</a:t>
            </a:r>
          </a:p>
        </p:txBody>
      </p:sp>
      <p:pic>
        <p:nvPicPr>
          <p:cNvPr id="4" name="Picture 2" descr="Hillside Primary School | Baddeley Green | Staffordshir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642702"/>
            <a:ext cx="7423665" cy="12396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CD9603D9-0B89-4B2B-8B5E-BAF677A13A1D}"/>
              </a:ext>
            </a:extLst>
          </p:cNvPr>
          <p:cNvGraphicFramePr>
            <a:graphicFrameLocks noGrp="1"/>
          </p:cNvGraphicFramePr>
          <p:nvPr>
            <p:extLst>
              <p:ext uri="{D42A27DB-BD31-4B8C-83A1-F6EECF244321}">
                <p14:modId xmlns:p14="http://schemas.microsoft.com/office/powerpoint/2010/main" val="389833828"/>
              </p:ext>
            </p:extLst>
          </p:nvPr>
        </p:nvGraphicFramePr>
        <p:xfrm>
          <a:off x="1018602" y="2741476"/>
          <a:ext cx="6988402" cy="2743200"/>
        </p:xfrm>
        <a:graphic>
          <a:graphicData uri="http://schemas.openxmlformats.org/drawingml/2006/table">
            <a:tbl>
              <a:tblPr firstRow="1" bandRow="1">
                <a:tableStyleId>{22838BEF-8BB2-4498-84A7-C5851F593DF1}</a:tableStyleId>
              </a:tblPr>
              <a:tblGrid>
                <a:gridCol w="3494201">
                  <a:extLst>
                    <a:ext uri="{9D8B030D-6E8A-4147-A177-3AD203B41FA5}">
                      <a16:colId xmlns:a16="http://schemas.microsoft.com/office/drawing/2014/main" val="3691198633"/>
                    </a:ext>
                  </a:extLst>
                </a:gridCol>
                <a:gridCol w="3494201">
                  <a:extLst>
                    <a:ext uri="{9D8B030D-6E8A-4147-A177-3AD203B41FA5}">
                      <a16:colId xmlns:a16="http://schemas.microsoft.com/office/drawing/2014/main" val="3746117973"/>
                    </a:ext>
                  </a:extLst>
                </a:gridCol>
              </a:tblGrid>
              <a:tr h="914400">
                <a:tc>
                  <a:txBody>
                    <a:bodyPr/>
                    <a:lstStyle/>
                    <a:p>
                      <a:pPr algn="ctr"/>
                      <a:r>
                        <a:rPr lang="en-GB" sz="3600" b="1" i="1" dirty="0">
                          <a:solidFill>
                            <a:schemeClr val="tx1"/>
                          </a:solidFill>
                          <a:latin typeface="Letter-join 36" panose="02000805000000020003" pitchFamily="50" charset="0"/>
                        </a:rPr>
                        <a:t>Adjective</a:t>
                      </a:r>
                    </a:p>
                  </a:txBody>
                  <a:tcPr anchor="ctr">
                    <a:solidFill>
                      <a:schemeClr val="bg2">
                        <a:lumMod val="40000"/>
                        <a:lumOff val="60000"/>
                      </a:schemeClr>
                    </a:solidFill>
                  </a:tcPr>
                </a:tc>
                <a:tc>
                  <a:txBody>
                    <a:bodyPr/>
                    <a:lstStyle/>
                    <a:p>
                      <a:pPr algn="ctr"/>
                      <a:r>
                        <a:rPr lang="en-GB" sz="1800" b="0" dirty="0">
                          <a:solidFill>
                            <a:schemeClr val="tx1"/>
                          </a:solidFill>
                          <a:latin typeface="Letter-join 36" panose="02000805000000020003" pitchFamily="50" charset="0"/>
                        </a:rPr>
                        <a:t>An adjective is a describing word. It describes a noun.</a:t>
                      </a:r>
                      <a:endParaRPr lang="en-GB" b="0" dirty="0">
                        <a:solidFill>
                          <a:schemeClr val="tx1"/>
                        </a:solidFill>
                        <a:latin typeface="Letter-join 36" panose="02000805000000020003" pitchFamily="50" charset="0"/>
                      </a:endParaRPr>
                    </a:p>
                  </a:txBody>
                  <a:tcPr anchor="ctr">
                    <a:solidFill>
                      <a:schemeClr val="bg2">
                        <a:lumMod val="40000"/>
                        <a:lumOff val="60000"/>
                      </a:schemeClr>
                    </a:solidFill>
                  </a:tcPr>
                </a:tc>
                <a:extLst>
                  <a:ext uri="{0D108BD9-81ED-4DB2-BD59-A6C34878D82A}">
                    <a16:rowId xmlns:a16="http://schemas.microsoft.com/office/drawing/2014/main" val="3222634258"/>
                  </a:ext>
                </a:extLst>
              </a:tr>
              <a:tr h="914400">
                <a:tc>
                  <a:txBody>
                    <a:bodyPr/>
                    <a:lstStyle/>
                    <a:p>
                      <a:pPr algn="ctr"/>
                      <a:r>
                        <a:rPr lang="en-GB" sz="3600" b="1" i="1" dirty="0">
                          <a:solidFill>
                            <a:schemeClr val="tx1"/>
                          </a:solidFill>
                          <a:latin typeface="Letter-join 36" panose="02000805000000020003" pitchFamily="50" charset="0"/>
                        </a:rPr>
                        <a:t>Noun</a:t>
                      </a:r>
                    </a:p>
                  </a:txBody>
                  <a:tcPr anchor="ctr">
                    <a:solidFill>
                      <a:schemeClr val="bg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b="0" dirty="0">
                          <a:solidFill>
                            <a:schemeClr val="tx1"/>
                          </a:solidFill>
                          <a:latin typeface="Letter-join 36" panose="02000805000000020003" pitchFamily="50" charset="0"/>
                          <a:cs typeface="Arial" panose="020B0604020202020204" pitchFamily="34" charset="0"/>
                        </a:rPr>
                        <a:t>A noun is a naming word. It can name a person, place or thing.</a:t>
                      </a:r>
                    </a:p>
                  </a:txBody>
                  <a:tcPr anchor="ctr">
                    <a:solidFill>
                      <a:schemeClr val="bg2">
                        <a:lumMod val="40000"/>
                        <a:lumOff val="60000"/>
                      </a:schemeClr>
                    </a:solidFill>
                  </a:tcPr>
                </a:tc>
                <a:extLst>
                  <a:ext uri="{0D108BD9-81ED-4DB2-BD59-A6C34878D82A}">
                    <a16:rowId xmlns:a16="http://schemas.microsoft.com/office/drawing/2014/main" val="90367215"/>
                  </a:ext>
                </a:extLst>
              </a:tr>
              <a:tr h="914400">
                <a:tc>
                  <a:txBody>
                    <a:bodyPr/>
                    <a:lstStyle/>
                    <a:p>
                      <a:pPr algn="ctr"/>
                      <a:r>
                        <a:rPr lang="en-GB" sz="3600" b="1" i="1" dirty="0">
                          <a:solidFill>
                            <a:schemeClr val="tx1"/>
                          </a:solidFill>
                          <a:latin typeface="Letter-join 36" panose="02000805000000020003" pitchFamily="50" charset="0"/>
                        </a:rPr>
                        <a:t>Verb</a:t>
                      </a:r>
                    </a:p>
                  </a:txBody>
                  <a:tcPr anchor="ctr">
                    <a:solidFill>
                      <a:schemeClr val="bg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sz="1800" b="0" dirty="0">
                          <a:solidFill>
                            <a:schemeClr val="tx1"/>
                          </a:solidFill>
                          <a:latin typeface="Letter-join 36" panose="02000805000000020003" pitchFamily="50" charset="0"/>
                          <a:ea typeface="Sassoon Infant Rg" pitchFamily="50" charset="0"/>
                          <a:cs typeface="Arial" panose="020B0604020202020204" pitchFamily="34" charset="0"/>
                        </a:rPr>
                        <a:t>Verbs are action words.</a:t>
                      </a:r>
                      <a:br>
                        <a:rPr lang="en-GB" altLang="en-US" sz="1800" b="0" dirty="0">
                          <a:solidFill>
                            <a:schemeClr val="tx1"/>
                          </a:solidFill>
                          <a:latin typeface="Letter-join 36" panose="02000805000000020003" pitchFamily="50" charset="0"/>
                          <a:ea typeface="Sassoon Infant Rg" pitchFamily="50" charset="0"/>
                          <a:cs typeface="Arial" panose="020B0604020202020204" pitchFamily="34" charset="0"/>
                        </a:rPr>
                      </a:br>
                      <a:r>
                        <a:rPr lang="en-GB" altLang="en-US" sz="1800" b="0" dirty="0">
                          <a:solidFill>
                            <a:schemeClr val="tx1"/>
                          </a:solidFill>
                          <a:latin typeface="Letter-join 36" panose="02000805000000020003" pitchFamily="50" charset="0"/>
                          <a:ea typeface="Sassoon Infant Rg" pitchFamily="50" charset="0"/>
                          <a:cs typeface="Arial" panose="020B0604020202020204" pitchFamily="34" charset="0"/>
                        </a:rPr>
                        <a:t>They show what someone is doing.</a:t>
                      </a:r>
                    </a:p>
                  </a:txBody>
                  <a:tcPr anchor="ctr">
                    <a:solidFill>
                      <a:schemeClr val="bg2">
                        <a:lumMod val="40000"/>
                        <a:lumOff val="60000"/>
                      </a:schemeClr>
                    </a:solidFill>
                  </a:tcPr>
                </a:tc>
                <a:extLst>
                  <a:ext uri="{0D108BD9-81ED-4DB2-BD59-A6C34878D82A}">
                    <a16:rowId xmlns:a16="http://schemas.microsoft.com/office/drawing/2014/main" val="2586899768"/>
                  </a:ext>
                </a:extLst>
              </a:tr>
            </a:tbl>
          </a:graphicData>
        </a:graphic>
      </p:graphicFrame>
      <p:sp>
        <p:nvSpPr>
          <p:cNvPr id="6" name="Title 1">
            <a:extLst>
              <a:ext uri="{FF2B5EF4-FFF2-40B4-BE49-F238E27FC236}">
                <a16:creationId xmlns:a16="http://schemas.microsoft.com/office/drawing/2014/main" id="{4868E38E-C605-4AA5-97BF-AFDA1ACAE79C}"/>
              </a:ext>
            </a:extLst>
          </p:cNvPr>
          <p:cNvSpPr txBox="1">
            <a:spLocks/>
          </p:cNvSpPr>
          <p:nvPr/>
        </p:nvSpPr>
        <p:spPr>
          <a:xfrm>
            <a:off x="927153" y="5373216"/>
            <a:ext cx="6965245" cy="97053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smtClean="0">
                <a:latin typeface="Letter-join 36" panose="02000805000000020003" pitchFamily="50" charset="0"/>
              </a:rPr>
              <a:t>We use adjectives to make our writing more interesting!</a:t>
            </a:r>
            <a:endParaRPr lang="en-GB" sz="2000" dirty="0">
              <a:latin typeface="Letter-join 36" panose="02000805000000020003" pitchFamily="50" charset="0"/>
            </a:endParaRPr>
          </a:p>
        </p:txBody>
      </p:sp>
      <p:sp>
        <p:nvSpPr>
          <p:cNvPr id="7" name="TextBox 6">
            <a:extLst>
              <a:ext uri="{FF2B5EF4-FFF2-40B4-BE49-F238E27FC236}">
                <a16:creationId xmlns:a16="http://schemas.microsoft.com/office/drawing/2014/main" id="{369766F3-BB53-41A0-8FF5-73D37F185C66}"/>
              </a:ext>
            </a:extLst>
          </p:cNvPr>
          <p:cNvSpPr txBox="1"/>
          <p:nvPr/>
        </p:nvSpPr>
        <p:spPr>
          <a:xfrm>
            <a:off x="6012160" y="708552"/>
            <a:ext cx="1368152" cy="369332"/>
          </a:xfrm>
          <a:prstGeom prst="rect">
            <a:avLst/>
          </a:prstGeom>
          <a:solidFill>
            <a:schemeClr val="tx2"/>
          </a:solidFill>
        </p:spPr>
        <p:txBody>
          <a:bodyPr wrap="square" rtlCol="0">
            <a:spAutoFit/>
          </a:bodyPr>
          <a:lstStyle/>
          <a:p>
            <a:pPr algn="ctr"/>
            <a:r>
              <a:rPr lang="en-GB" b="1" dirty="0" smtClean="0">
                <a:solidFill>
                  <a:schemeClr val="bg1"/>
                </a:solidFill>
                <a:latin typeface="Letter-join 36" panose="02000805000000020003" pitchFamily="50" charset="0"/>
              </a:rPr>
              <a:t>Day </a:t>
            </a:r>
            <a:r>
              <a:rPr lang="en-GB" b="1" dirty="0">
                <a:solidFill>
                  <a:schemeClr val="bg1"/>
                </a:solidFill>
                <a:latin typeface="Letter-join 36" panose="02000805000000020003" pitchFamily="50" charset="0"/>
              </a:rPr>
              <a:t>5</a:t>
            </a:r>
            <a:endParaRPr lang="en-GB" b="1" dirty="0">
              <a:solidFill>
                <a:schemeClr val="bg2"/>
              </a:solidFill>
              <a:latin typeface="Letter-join 36" panose="02000805000000020003" pitchFamily="50" charset="0"/>
            </a:endParaRPr>
          </a:p>
        </p:txBody>
      </p:sp>
    </p:spTree>
    <p:extLst>
      <p:ext uri="{BB962C8B-B14F-4D97-AF65-F5344CB8AC3E}">
        <p14:creationId xmlns:p14="http://schemas.microsoft.com/office/powerpoint/2010/main" val="27798232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377" y="2813380"/>
            <a:ext cx="6965245" cy="826523"/>
          </a:xfrm>
        </p:spPr>
        <p:txBody>
          <a:bodyPr>
            <a:noAutofit/>
          </a:bodyPr>
          <a:lstStyle/>
          <a:p>
            <a:r>
              <a:rPr lang="en-GB" sz="3200" b="1" dirty="0" smtClean="0">
                <a:latin typeface="Letter-join 36" panose="02000805000000020003" pitchFamily="50" charset="0"/>
              </a:rPr>
              <a:t>Our writing is more exciting if we use adjectives (describing words) to paint a picture for the reader. </a:t>
            </a:r>
            <a:r>
              <a:rPr lang="en-GB" sz="3600" b="1" dirty="0">
                <a:latin typeface="Letter-join Plus 36" panose="02000505000000020003" pitchFamily="50" charset="0"/>
              </a:rPr>
              <a:t/>
            </a:r>
            <a:br>
              <a:rPr lang="en-GB" sz="3600" b="1" dirty="0">
                <a:latin typeface="Letter-join Plus 36" panose="02000505000000020003" pitchFamily="50" charset="0"/>
              </a:rPr>
            </a:br>
            <a:endParaRPr lang="en-GB" sz="3600" b="1" dirty="0">
              <a:latin typeface="Letter-join Plus 36" panose="02000505000000020003" pitchFamily="50" charset="0"/>
            </a:endParaRPr>
          </a:p>
        </p:txBody>
      </p:sp>
      <p:pic>
        <p:nvPicPr>
          <p:cNvPr id="4" name="Picture 2" descr="Hillside Primary School | Baddeley Green | Staffordshir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66" y="491382"/>
            <a:ext cx="7423665" cy="12396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BE0A56A-164A-4352-8D2D-FF4C626F2A05}"/>
              </a:ext>
            </a:extLst>
          </p:cNvPr>
          <p:cNvPicPr>
            <a:picLocks noChangeAspect="1"/>
          </p:cNvPicPr>
          <p:nvPr/>
        </p:nvPicPr>
        <p:blipFill>
          <a:blip r:embed="rId3"/>
          <a:stretch>
            <a:fillRect/>
          </a:stretch>
        </p:blipFill>
        <p:spPr>
          <a:xfrm>
            <a:off x="683568" y="4293096"/>
            <a:ext cx="4176464" cy="2349261"/>
          </a:xfrm>
          <a:prstGeom prst="rect">
            <a:avLst/>
          </a:prstGeom>
        </p:spPr>
      </p:pic>
      <p:sp>
        <p:nvSpPr>
          <p:cNvPr id="5" name="TextBox 4">
            <a:extLst>
              <a:ext uri="{FF2B5EF4-FFF2-40B4-BE49-F238E27FC236}">
                <a16:creationId xmlns:a16="http://schemas.microsoft.com/office/drawing/2014/main" id="{C7E3DFE1-6D5A-4738-8E10-D4AA1D417D2C}"/>
              </a:ext>
            </a:extLst>
          </p:cNvPr>
          <p:cNvSpPr txBox="1"/>
          <p:nvPr/>
        </p:nvSpPr>
        <p:spPr>
          <a:xfrm>
            <a:off x="5580112" y="4293096"/>
            <a:ext cx="2474510" cy="1754326"/>
          </a:xfrm>
          <a:prstGeom prst="rect">
            <a:avLst/>
          </a:prstGeom>
          <a:noFill/>
        </p:spPr>
        <p:txBody>
          <a:bodyPr wrap="square" rtlCol="0">
            <a:spAutoFit/>
          </a:bodyPr>
          <a:lstStyle/>
          <a:p>
            <a:pPr algn="ctr"/>
            <a:r>
              <a:rPr lang="en-GB" sz="1800" b="1" dirty="0">
                <a:latin typeface="Letter-join 36" panose="02000805000000020003" pitchFamily="50" charset="0"/>
              </a:rPr>
              <a:t>An expanded noun phrase is a phrase made up of a noun and at least one adjective.</a:t>
            </a:r>
            <a:endParaRPr lang="en-GB" dirty="0">
              <a:latin typeface="Letter-join 36" panose="02000805000000020003" pitchFamily="50" charset="0"/>
            </a:endParaRPr>
          </a:p>
        </p:txBody>
      </p:sp>
      <p:sp>
        <p:nvSpPr>
          <p:cNvPr id="6" name="TextBox 5">
            <a:extLst>
              <a:ext uri="{FF2B5EF4-FFF2-40B4-BE49-F238E27FC236}">
                <a16:creationId xmlns:a16="http://schemas.microsoft.com/office/drawing/2014/main" id="{369766F3-BB53-41A0-8FF5-73D37F185C66}"/>
              </a:ext>
            </a:extLst>
          </p:cNvPr>
          <p:cNvSpPr txBox="1"/>
          <p:nvPr/>
        </p:nvSpPr>
        <p:spPr>
          <a:xfrm>
            <a:off x="6012160" y="708552"/>
            <a:ext cx="1368152" cy="369332"/>
          </a:xfrm>
          <a:prstGeom prst="rect">
            <a:avLst/>
          </a:prstGeom>
          <a:solidFill>
            <a:schemeClr val="tx2"/>
          </a:solidFill>
        </p:spPr>
        <p:txBody>
          <a:bodyPr wrap="square" rtlCol="0">
            <a:spAutoFit/>
          </a:bodyPr>
          <a:lstStyle/>
          <a:p>
            <a:pPr algn="ctr"/>
            <a:r>
              <a:rPr lang="en-GB" b="1" dirty="0" smtClean="0">
                <a:solidFill>
                  <a:schemeClr val="bg1"/>
                </a:solidFill>
                <a:latin typeface="Letter-join 36" panose="02000805000000020003" pitchFamily="50" charset="0"/>
              </a:rPr>
              <a:t>Day </a:t>
            </a:r>
            <a:r>
              <a:rPr lang="en-GB" b="1" dirty="0">
                <a:solidFill>
                  <a:schemeClr val="bg1"/>
                </a:solidFill>
                <a:latin typeface="Letter-join 36" panose="02000805000000020003" pitchFamily="50" charset="0"/>
              </a:rPr>
              <a:t>5</a:t>
            </a:r>
            <a:endParaRPr lang="en-GB" b="1" dirty="0">
              <a:solidFill>
                <a:schemeClr val="bg2"/>
              </a:solidFill>
              <a:latin typeface="Letter-join 36" panose="02000805000000020003" pitchFamily="50" charset="0"/>
            </a:endParaRPr>
          </a:p>
        </p:txBody>
      </p:sp>
    </p:spTree>
    <p:extLst>
      <p:ext uri="{BB962C8B-B14F-4D97-AF65-F5344CB8AC3E}">
        <p14:creationId xmlns:p14="http://schemas.microsoft.com/office/powerpoint/2010/main" val="33880307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461" y="2983510"/>
            <a:ext cx="7765391" cy="2130394"/>
          </a:xfrm>
        </p:spPr>
        <p:txBody>
          <a:bodyPr>
            <a:noAutofit/>
          </a:bodyPr>
          <a:lstStyle/>
          <a:p>
            <a:r>
              <a:rPr lang="en-GB" sz="1800" b="1" dirty="0" smtClean="0">
                <a:latin typeface="Letter-join 36" panose="02000805000000020003" pitchFamily="50" charset="0"/>
              </a:rPr>
              <a:t>Lesson Five </a:t>
            </a:r>
            <a:br>
              <a:rPr lang="en-GB" sz="1800" b="1" dirty="0" smtClean="0">
                <a:latin typeface="Letter-join 36" panose="02000805000000020003" pitchFamily="50" charset="0"/>
              </a:rPr>
            </a:br>
            <a:r>
              <a:rPr lang="en-GB" sz="1800" b="1" dirty="0" smtClean="0">
                <a:latin typeface="Letter-join 36" panose="02000805000000020003" pitchFamily="50" charset="0"/>
              </a:rPr>
              <a:t/>
            </a:r>
            <a:br>
              <a:rPr lang="en-GB" sz="1800" b="1" dirty="0" smtClean="0">
                <a:latin typeface="Letter-join 36" panose="02000805000000020003" pitchFamily="50" charset="0"/>
              </a:rPr>
            </a:br>
            <a:r>
              <a:rPr lang="en-GB" sz="1800" dirty="0">
                <a:latin typeface="Letter-join 36" panose="02000805000000020003" pitchFamily="50" charset="0"/>
              </a:rPr>
              <a:t>Adjectives add detail to </a:t>
            </a:r>
            <a:r>
              <a:rPr lang="en-GB" sz="1800" dirty="0" smtClean="0">
                <a:latin typeface="Letter-join 36" panose="02000805000000020003" pitchFamily="50" charset="0"/>
              </a:rPr>
              <a:t>our writing and make it more interesting. They help us to paint a picture in our mind! Which sentence do you prefer? </a:t>
            </a:r>
            <a:br>
              <a:rPr lang="en-GB" sz="1800" dirty="0" smtClean="0">
                <a:latin typeface="Letter-join 36" panose="02000805000000020003" pitchFamily="50" charset="0"/>
              </a:rPr>
            </a:br>
            <a:r>
              <a:rPr lang="en-GB" sz="1800" dirty="0">
                <a:latin typeface="Letter-join 36" panose="02000805000000020003" pitchFamily="50" charset="0"/>
              </a:rPr>
              <a:t/>
            </a:r>
            <a:br>
              <a:rPr lang="en-GB" sz="1800" dirty="0">
                <a:latin typeface="Letter-join 36" panose="02000805000000020003" pitchFamily="50" charset="0"/>
              </a:rPr>
            </a:br>
            <a:r>
              <a:rPr lang="en-GB" sz="1800" dirty="0" smtClean="0">
                <a:latin typeface="Letter-join 36" panose="02000805000000020003" pitchFamily="50" charset="0"/>
              </a:rPr>
              <a:t>Gerald was a giraffe. </a:t>
            </a:r>
            <a:br>
              <a:rPr lang="en-GB" sz="1800" dirty="0" smtClean="0">
                <a:latin typeface="Letter-join 36" panose="02000805000000020003" pitchFamily="50" charset="0"/>
              </a:rPr>
            </a:br>
            <a:r>
              <a:rPr lang="en-GB" sz="1800" dirty="0">
                <a:latin typeface="Letter-join 36" panose="02000805000000020003" pitchFamily="50" charset="0"/>
              </a:rPr>
              <a:t/>
            </a:r>
            <a:br>
              <a:rPr lang="en-GB" sz="1800" dirty="0">
                <a:latin typeface="Letter-join 36" panose="02000805000000020003" pitchFamily="50" charset="0"/>
              </a:rPr>
            </a:br>
            <a:r>
              <a:rPr lang="en-GB" sz="1800" dirty="0" smtClean="0">
                <a:latin typeface="Letter-join 36" panose="02000805000000020003" pitchFamily="50" charset="0"/>
              </a:rPr>
              <a:t>Gerald was a </a:t>
            </a:r>
            <a:r>
              <a:rPr lang="en-GB" sz="1800" i="1" dirty="0" smtClean="0">
                <a:latin typeface="Letter-join 36" panose="02000805000000020003" pitchFamily="50" charset="0"/>
              </a:rPr>
              <a:t>tall</a:t>
            </a:r>
            <a:r>
              <a:rPr lang="en-GB" sz="1800" dirty="0" smtClean="0">
                <a:latin typeface="Letter-join 36" panose="02000805000000020003" pitchFamily="50" charset="0"/>
              </a:rPr>
              <a:t> giraffe with a </a:t>
            </a:r>
            <a:r>
              <a:rPr lang="en-GB" sz="1800" i="1" dirty="0" smtClean="0">
                <a:latin typeface="Letter-join 36" panose="02000805000000020003" pitchFamily="50" charset="0"/>
              </a:rPr>
              <a:t>long, bendy </a:t>
            </a:r>
            <a:r>
              <a:rPr lang="en-GB" sz="1800" dirty="0" smtClean="0">
                <a:latin typeface="Letter-join 36" panose="02000805000000020003" pitchFamily="50" charset="0"/>
              </a:rPr>
              <a:t>neck that stretched right up to the sky1 </a:t>
            </a:r>
            <a:br>
              <a:rPr lang="en-GB" sz="1800" dirty="0" smtClean="0">
                <a:latin typeface="Letter-join 36" panose="02000805000000020003" pitchFamily="50" charset="0"/>
              </a:rPr>
            </a:br>
            <a:r>
              <a:rPr lang="en-GB" sz="1800" dirty="0" smtClean="0">
                <a:latin typeface="Letter-join 36" panose="02000805000000020003" pitchFamily="50" charset="0"/>
              </a:rPr>
              <a:t/>
            </a:r>
            <a:br>
              <a:rPr lang="en-GB" sz="1800" dirty="0" smtClean="0">
                <a:latin typeface="Letter-join 36" panose="02000805000000020003" pitchFamily="50" charset="0"/>
              </a:rPr>
            </a:br>
            <a:r>
              <a:rPr lang="en-GB" sz="1800" dirty="0" smtClean="0">
                <a:latin typeface="Letter-join 36" panose="02000805000000020003" pitchFamily="50" charset="0"/>
              </a:rPr>
              <a:t>Spot the adjectives in the sentences and </a:t>
            </a:r>
            <a:r>
              <a:rPr lang="en-GB" sz="1800" dirty="0">
                <a:latin typeface="Letter-join 36" panose="02000805000000020003" pitchFamily="50" charset="0"/>
              </a:rPr>
              <a:t>underline </a:t>
            </a:r>
            <a:r>
              <a:rPr lang="en-GB" sz="1800" dirty="0" smtClean="0">
                <a:latin typeface="Letter-join 36" panose="02000805000000020003" pitchFamily="50" charset="0"/>
              </a:rPr>
              <a:t>them. Then swap them! Think </a:t>
            </a:r>
            <a:r>
              <a:rPr lang="en-GB" sz="1800" dirty="0">
                <a:latin typeface="Letter-join 36" panose="02000805000000020003" pitchFamily="50" charset="0"/>
              </a:rPr>
              <a:t>of different words you could use to describe </a:t>
            </a:r>
            <a:r>
              <a:rPr lang="en-GB" sz="1800" dirty="0" smtClean="0">
                <a:latin typeface="Letter-join 36" panose="02000805000000020003" pitchFamily="50" charset="0"/>
              </a:rPr>
              <a:t>instead! </a:t>
            </a:r>
            <a:r>
              <a:rPr lang="en-GB" dirty="0"/>
              <a:t/>
            </a:r>
            <a:br>
              <a:rPr lang="en-GB" dirty="0"/>
            </a:br>
            <a:endParaRPr lang="en-GB" sz="2000" b="1" dirty="0">
              <a:latin typeface="Letter-join 36" panose="02000805000000020003" pitchFamily="50" charset="0"/>
            </a:endParaRPr>
          </a:p>
        </p:txBody>
      </p:sp>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0" y="579892"/>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69766F3-BB53-41A0-8FF5-73D37F185C66}"/>
              </a:ext>
            </a:extLst>
          </p:cNvPr>
          <p:cNvSpPr txBox="1"/>
          <p:nvPr/>
        </p:nvSpPr>
        <p:spPr>
          <a:xfrm>
            <a:off x="6012160" y="708552"/>
            <a:ext cx="1008112" cy="369332"/>
          </a:xfrm>
          <a:prstGeom prst="rect">
            <a:avLst/>
          </a:prstGeom>
          <a:solidFill>
            <a:schemeClr val="tx2"/>
          </a:solidFill>
        </p:spPr>
        <p:txBody>
          <a:bodyPr wrap="square" rtlCol="0">
            <a:spAutoFit/>
          </a:bodyPr>
          <a:lstStyle/>
          <a:p>
            <a:pPr algn="ctr"/>
            <a:r>
              <a:rPr lang="en-GB" b="1" dirty="0" smtClean="0">
                <a:solidFill>
                  <a:schemeClr val="bg1"/>
                </a:solidFill>
                <a:latin typeface="Letter-join 36" panose="02000805000000020003" pitchFamily="50" charset="0"/>
              </a:rPr>
              <a:t>Day 5 </a:t>
            </a:r>
            <a:endParaRPr lang="en-GB" b="1" dirty="0">
              <a:solidFill>
                <a:schemeClr val="bg2"/>
              </a:solidFill>
              <a:latin typeface="Letter-join 36" panose="02000805000000020003" pitchFamily="50" charset="0"/>
            </a:endParaRPr>
          </a:p>
        </p:txBody>
      </p:sp>
      <p:sp>
        <p:nvSpPr>
          <p:cNvPr id="12" name="TextBox 11">
            <a:extLst>
              <a:ext uri="{FF2B5EF4-FFF2-40B4-BE49-F238E27FC236}">
                <a16:creationId xmlns:a16="http://schemas.microsoft.com/office/drawing/2014/main" id="{3CB72746-FA5F-4C26-A543-DA1827E7CF66}"/>
              </a:ext>
            </a:extLst>
          </p:cNvPr>
          <p:cNvSpPr txBox="1"/>
          <p:nvPr/>
        </p:nvSpPr>
        <p:spPr>
          <a:xfrm>
            <a:off x="2765486" y="6229933"/>
            <a:ext cx="3691875" cy="369332"/>
          </a:xfrm>
          <a:prstGeom prst="rect">
            <a:avLst/>
          </a:prstGeom>
          <a:solidFill>
            <a:schemeClr val="tx2"/>
          </a:solidFill>
        </p:spPr>
        <p:txBody>
          <a:bodyPr wrap="square" rtlCol="0">
            <a:spAutoFit/>
          </a:bodyPr>
          <a:lstStyle/>
          <a:p>
            <a:pPr algn="ctr"/>
            <a:r>
              <a:rPr lang="en-GB" b="1" dirty="0" smtClean="0">
                <a:solidFill>
                  <a:schemeClr val="bg1"/>
                </a:solidFill>
                <a:latin typeface="Letter-join 36" panose="02000805000000020003" pitchFamily="50" charset="0"/>
              </a:rPr>
              <a:t>Page 6 of the document</a:t>
            </a:r>
            <a:r>
              <a:rPr lang="en-GB" b="1" dirty="0" smtClean="0">
                <a:solidFill>
                  <a:schemeClr val="bg1"/>
                </a:solidFill>
                <a:latin typeface="Letter-join Plus 36" panose="02000505000000020003" pitchFamily="50" charset="0"/>
              </a:rPr>
              <a:t> </a:t>
            </a:r>
            <a:endParaRPr lang="en-GB" b="1" dirty="0">
              <a:solidFill>
                <a:schemeClr val="bg2"/>
              </a:solidFill>
              <a:latin typeface="Letter-join Plus 36" panose="02000505000000020003" pitchFamily="50"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34518" y="3284984"/>
            <a:ext cx="609600" cy="609600"/>
          </a:xfrm>
          <a:prstGeom prst="rect">
            <a:avLst/>
          </a:prstGeom>
        </p:spPr>
      </p:pic>
    </p:spTree>
    <p:extLst>
      <p:ext uri="{BB962C8B-B14F-4D97-AF65-F5344CB8AC3E}">
        <p14:creationId xmlns:p14="http://schemas.microsoft.com/office/powerpoint/2010/main" val="243279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8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114" y="3735470"/>
            <a:ext cx="7765391" cy="2002336"/>
          </a:xfrm>
        </p:spPr>
        <p:txBody>
          <a:bodyPr>
            <a:noAutofit/>
          </a:bodyPr>
          <a:lstStyle/>
          <a:p>
            <a:r>
              <a:rPr lang="en-GB" sz="2400" b="1" dirty="0" smtClean="0">
                <a:latin typeface="Letter-join 36" panose="02000805000000020003" pitchFamily="50" charset="0"/>
              </a:rPr>
              <a:t>Lesson Six</a:t>
            </a:r>
            <a:br>
              <a:rPr lang="en-GB" sz="2400" b="1" dirty="0" smtClean="0">
                <a:latin typeface="Letter-join 36" panose="02000805000000020003" pitchFamily="50" charset="0"/>
              </a:rPr>
            </a:br>
            <a:r>
              <a:rPr lang="en-GB" sz="2400" b="1" dirty="0" smtClean="0">
                <a:latin typeface="Letter-join 36" panose="02000805000000020003" pitchFamily="50" charset="0"/>
              </a:rPr>
              <a:t/>
            </a:r>
            <a:br>
              <a:rPr lang="en-GB" sz="2400" b="1" dirty="0" smtClean="0">
                <a:latin typeface="Letter-join 36" panose="02000805000000020003" pitchFamily="50" charset="0"/>
              </a:rPr>
            </a:br>
            <a:r>
              <a:rPr lang="en-GB" sz="2400" dirty="0">
                <a:latin typeface="Letter-join 36" panose="02000805000000020003" pitchFamily="50" charset="0"/>
              </a:rPr>
              <a:t>Imagine what Gerald is thinking or saying during different parts of the story. He probably feels quite differently at the </a:t>
            </a:r>
            <a:r>
              <a:rPr lang="en-GB" sz="2400" dirty="0" smtClean="0">
                <a:latin typeface="Letter-join 36" panose="02000805000000020003" pitchFamily="50" charset="0"/>
              </a:rPr>
              <a:t>beginning and </a:t>
            </a:r>
            <a:r>
              <a:rPr lang="en-GB" sz="2400" dirty="0">
                <a:latin typeface="Letter-join 36" panose="02000805000000020003" pitchFamily="50" charset="0"/>
              </a:rPr>
              <a:t>the end of the story. Using the pictures to help you, write down three things he may think or say. Write sentences using capitals, full stops, exclamation marks and if he asks a question, remember to use ? too!</a:t>
            </a:r>
            <a:r>
              <a:rPr lang="en-GB" dirty="0"/>
              <a:t/>
            </a:r>
            <a:br>
              <a:rPr lang="en-GB" dirty="0"/>
            </a:br>
            <a:r>
              <a:rPr lang="en-GB" sz="2000" b="1" dirty="0">
                <a:latin typeface="Letter-join 36" panose="02000805000000020003" pitchFamily="50" charset="0"/>
              </a:rPr>
              <a:t/>
            </a:r>
            <a:br>
              <a:rPr lang="en-GB" sz="2000" b="1" dirty="0">
                <a:latin typeface="Letter-join 36" panose="02000805000000020003" pitchFamily="50" charset="0"/>
              </a:rPr>
            </a:br>
            <a:r>
              <a:rPr lang="en-GB" sz="2000" b="1" dirty="0" smtClean="0">
                <a:latin typeface="Letter-join 36" panose="02000805000000020003" pitchFamily="50" charset="0"/>
              </a:rPr>
              <a:t/>
            </a:r>
            <a:br>
              <a:rPr lang="en-GB" sz="2000" b="1" dirty="0" smtClean="0">
                <a:latin typeface="Letter-join 36" panose="02000805000000020003" pitchFamily="50" charset="0"/>
              </a:rPr>
            </a:br>
            <a:r>
              <a:rPr lang="en-GB" sz="2800" b="1" dirty="0" smtClean="0">
                <a:latin typeface="Letter-join 36" panose="02000805000000020003" pitchFamily="50" charset="0"/>
              </a:rPr>
              <a:t/>
            </a:r>
            <a:br>
              <a:rPr lang="en-GB" sz="2800" b="1" dirty="0" smtClean="0">
                <a:latin typeface="Letter-join 36" panose="02000805000000020003" pitchFamily="50" charset="0"/>
              </a:rPr>
            </a:br>
            <a:endParaRPr lang="en-GB" sz="2000" b="1" dirty="0">
              <a:latin typeface="Letter-join 36" panose="02000805000000020003" pitchFamily="50" charset="0"/>
            </a:endParaRPr>
          </a:p>
        </p:txBody>
      </p:sp>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978" y="618834"/>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69766F3-BB53-41A0-8FF5-73D37F185C66}"/>
              </a:ext>
            </a:extLst>
          </p:cNvPr>
          <p:cNvSpPr txBox="1"/>
          <p:nvPr/>
        </p:nvSpPr>
        <p:spPr>
          <a:xfrm>
            <a:off x="6012160" y="708552"/>
            <a:ext cx="1008112" cy="369332"/>
          </a:xfrm>
          <a:prstGeom prst="rect">
            <a:avLst/>
          </a:prstGeom>
          <a:solidFill>
            <a:schemeClr val="tx2"/>
          </a:solidFill>
        </p:spPr>
        <p:txBody>
          <a:bodyPr wrap="square" rtlCol="0">
            <a:spAutoFit/>
          </a:bodyPr>
          <a:lstStyle/>
          <a:p>
            <a:pPr algn="ctr"/>
            <a:r>
              <a:rPr lang="en-GB" b="1" dirty="0" smtClean="0">
                <a:solidFill>
                  <a:schemeClr val="bg1"/>
                </a:solidFill>
                <a:latin typeface="Letter-join 36" panose="02000805000000020003" pitchFamily="50" charset="0"/>
              </a:rPr>
              <a:t>Day 6 </a:t>
            </a:r>
            <a:endParaRPr lang="en-GB" b="1" dirty="0">
              <a:solidFill>
                <a:schemeClr val="bg2"/>
              </a:solidFill>
              <a:latin typeface="Letter-join 36" panose="02000805000000020003" pitchFamily="50" charset="0"/>
            </a:endParaRPr>
          </a:p>
        </p:txBody>
      </p:sp>
      <p:sp>
        <p:nvSpPr>
          <p:cNvPr id="12" name="TextBox 11">
            <a:extLst>
              <a:ext uri="{FF2B5EF4-FFF2-40B4-BE49-F238E27FC236}">
                <a16:creationId xmlns:a16="http://schemas.microsoft.com/office/drawing/2014/main" id="{3CB72746-FA5F-4C26-A543-DA1827E7CF66}"/>
              </a:ext>
            </a:extLst>
          </p:cNvPr>
          <p:cNvSpPr txBox="1"/>
          <p:nvPr/>
        </p:nvSpPr>
        <p:spPr>
          <a:xfrm>
            <a:off x="2765484" y="6272813"/>
            <a:ext cx="3691875" cy="369332"/>
          </a:xfrm>
          <a:prstGeom prst="rect">
            <a:avLst/>
          </a:prstGeom>
          <a:solidFill>
            <a:schemeClr val="tx2"/>
          </a:solidFill>
        </p:spPr>
        <p:txBody>
          <a:bodyPr wrap="square" rtlCol="0">
            <a:spAutoFit/>
          </a:bodyPr>
          <a:lstStyle/>
          <a:p>
            <a:pPr algn="ctr"/>
            <a:r>
              <a:rPr lang="en-GB" b="1" dirty="0" smtClean="0">
                <a:solidFill>
                  <a:schemeClr val="bg1"/>
                </a:solidFill>
                <a:latin typeface="Letter-join 36" panose="02000805000000020003" pitchFamily="50" charset="0"/>
              </a:rPr>
              <a:t>Page 7 of the document</a:t>
            </a:r>
            <a:r>
              <a:rPr lang="en-GB" b="1" dirty="0" smtClean="0">
                <a:solidFill>
                  <a:schemeClr val="bg1"/>
                </a:solidFill>
                <a:latin typeface="Letter-join Plus 36" panose="02000505000000020003" pitchFamily="50" charset="0"/>
              </a:rPr>
              <a:t> </a:t>
            </a:r>
            <a:endParaRPr lang="en-GB" b="1" dirty="0">
              <a:solidFill>
                <a:schemeClr val="bg2"/>
              </a:solidFill>
              <a:latin typeface="Letter-join Plus 36" panose="02000505000000020003" pitchFamily="50" charset="0"/>
            </a:endParaRPr>
          </a:p>
        </p:txBody>
      </p:sp>
      <p:pic>
        <p:nvPicPr>
          <p:cNvPr id="9" name="Picture 8"/>
          <p:cNvPicPr/>
          <p:nvPr/>
        </p:nvPicPr>
        <p:blipFill>
          <a:blip r:embed="rId6"/>
          <a:stretch>
            <a:fillRect/>
          </a:stretch>
        </p:blipFill>
        <p:spPr>
          <a:xfrm>
            <a:off x="6850257" y="1509823"/>
            <a:ext cx="1274127" cy="115674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1600" y="2056963"/>
            <a:ext cx="609600" cy="609600"/>
          </a:xfrm>
          <a:prstGeom prst="rect">
            <a:avLst/>
          </a:prstGeom>
        </p:spPr>
      </p:pic>
    </p:spTree>
    <p:extLst>
      <p:ext uri="{BB962C8B-B14F-4D97-AF65-F5344CB8AC3E}">
        <p14:creationId xmlns:p14="http://schemas.microsoft.com/office/powerpoint/2010/main" val="342410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375" y="3007141"/>
            <a:ext cx="8026093" cy="3850859"/>
          </a:xfrm>
        </p:spPr>
        <p:txBody>
          <a:bodyPr>
            <a:normAutofit fontScale="90000"/>
          </a:bodyPr>
          <a:lstStyle/>
          <a:p>
            <a:r>
              <a:rPr lang="en-GB" sz="1800" b="1" dirty="0" smtClean="0">
                <a:latin typeface="Letter-join 36" panose="02000805000000020003" pitchFamily="50" charset="0"/>
              </a:rPr>
              <a:t>Lesson Seven</a:t>
            </a:r>
            <a:br>
              <a:rPr lang="en-GB" sz="1800" b="1" dirty="0" smtClean="0">
                <a:latin typeface="Letter-join 36" panose="02000805000000020003" pitchFamily="50" charset="0"/>
              </a:rPr>
            </a:br>
            <a:r>
              <a:rPr lang="en-GB" sz="1800" b="1" dirty="0" smtClean="0">
                <a:latin typeface="Letter-join 36" panose="02000805000000020003" pitchFamily="50" charset="0"/>
              </a:rPr>
              <a:t>When you write about a character, you have to add lots of little details! Talk to a friend or someone in your family about what Gerald looks like and what he is like! Read or watch the story to help you. </a:t>
            </a:r>
            <a:r>
              <a:rPr lang="en-GB" sz="1800" b="1" dirty="0">
                <a:latin typeface="Letter-join 36" panose="02000805000000020003" pitchFamily="50" charset="0"/>
              </a:rPr>
              <a:t/>
            </a:r>
            <a:br>
              <a:rPr lang="en-GB" sz="1800" b="1" dirty="0">
                <a:latin typeface="Letter-join 36" panose="02000805000000020003" pitchFamily="50" charset="0"/>
              </a:rPr>
            </a:br>
            <a:r>
              <a:rPr lang="en-GB" sz="1800" b="1" dirty="0">
                <a:latin typeface="Letter-join 36" panose="02000805000000020003" pitchFamily="50" charset="0"/>
              </a:rPr>
              <a:t/>
            </a:r>
            <a:br>
              <a:rPr lang="en-GB" sz="1800" b="1" dirty="0">
                <a:latin typeface="Letter-join 36" panose="02000805000000020003" pitchFamily="50" charset="0"/>
              </a:rPr>
            </a:br>
            <a:r>
              <a:rPr lang="en-GB" sz="1800" b="1" dirty="0" smtClean="0">
                <a:latin typeface="Letter-join 36" panose="02000805000000020003" pitchFamily="50" charset="0"/>
              </a:rPr>
              <a:t>Then a</a:t>
            </a:r>
            <a:r>
              <a:rPr lang="en-GB" sz="1800" dirty="0" smtClean="0">
                <a:latin typeface="Letter-join 36" panose="02000805000000020003" pitchFamily="50" charset="0"/>
              </a:rPr>
              <a:t>dd </a:t>
            </a:r>
            <a:r>
              <a:rPr lang="en-GB" sz="1800" dirty="0">
                <a:latin typeface="Letter-join 36" panose="02000805000000020003" pitchFamily="50" charset="0"/>
              </a:rPr>
              <a:t>labels to </a:t>
            </a:r>
            <a:r>
              <a:rPr lang="en-GB" sz="1800" dirty="0" smtClean="0">
                <a:latin typeface="Letter-join 36" panose="02000805000000020003" pitchFamily="50" charset="0"/>
              </a:rPr>
              <a:t>describe </a:t>
            </a:r>
            <a:r>
              <a:rPr lang="en-GB" sz="1800" dirty="0">
                <a:latin typeface="Letter-join 36" panose="02000805000000020003" pitchFamily="50" charset="0"/>
              </a:rPr>
              <a:t>how Gerald looks – you do not need capital letters or full stops as they are not full sentences. Try to use two adjectives together, with a comma between them if you can! (For example, ‘long, slim neck’, ‘large, brown spots</a:t>
            </a:r>
            <a:r>
              <a:rPr lang="en-GB" sz="1800" dirty="0" smtClean="0">
                <a:latin typeface="Letter-join 36" panose="02000805000000020003" pitchFamily="50" charset="0"/>
              </a:rPr>
              <a:t>’)</a:t>
            </a:r>
            <a:br>
              <a:rPr lang="en-GB" sz="1800" dirty="0" smtClean="0">
                <a:latin typeface="Letter-join 36" panose="02000805000000020003" pitchFamily="50" charset="0"/>
              </a:rPr>
            </a:br>
            <a:r>
              <a:rPr lang="en-GB" sz="1800" dirty="0" smtClean="0">
                <a:latin typeface="Letter-join 36" panose="02000805000000020003" pitchFamily="50" charset="0"/>
              </a:rPr>
              <a:t/>
            </a:r>
            <a:br>
              <a:rPr lang="en-GB" sz="1800" dirty="0" smtClean="0">
                <a:latin typeface="Letter-join 36" panose="02000805000000020003" pitchFamily="50" charset="0"/>
              </a:rPr>
            </a:br>
            <a:r>
              <a:rPr lang="en-GB" sz="1800" dirty="0" smtClean="0">
                <a:latin typeface="Letter-join 36" panose="02000805000000020003" pitchFamily="50" charset="0"/>
              </a:rPr>
              <a:t>After, think </a:t>
            </a:r>
            <a:r>
              <a:rPr lang="en-GB" sz="1800" dirty="0">
                <a:latin typeface="Letter-join 36" panose="02000805000000020003" pitchFamily="50" charset="0"/>
              </a:rPr>
              <a:t>of two sentences to describe </a:t>
            </a:r>
            <a:r>
              <a:rPr lang="en-GB" sz="1800" dirty="0" smtClean="0">
                <a:latin typeface="Letter-join 36" panose="02000805000000020003" pitchFamily="50" charset="0"/>
              </a:rPr>
              <a:t>what </a:t>
            </a:r>
            <a:r>
              <a:rPr lang="en-GB" sz="1800" dirty="0">
                <a:latin typeface="Letter-join 36" panose="02000805000000020003" pitchFamily="50" charset="0"/>
              </a:rPr>
              <a:t>he is like as a character. Is he kind? Cruel? Funny? Cheerful? Use ‘because’ to explain why you think that. </a:t>
            </a:r>
            <a:br>
              <a:rPr lang="en-GB" sz="1800" dirty="0">
                <a:latin typeface="Letter-join 36" panose="02000805000000020003" pitchFamily="50" charset="0"/>
              </a:rPr>
            </a:br>
            <a:r>
              <a:rPr lang="en-GB" sz="1800" dirty="0">
                <a:latin typeface="Letter-join 36" panose="02000805000000020003" pitchFamily="50" charset="0"/>
              </a:rPr>
              <a:t>For example, </a:t>
            </a:r>
            <a:r>
              <a:rPr lang="en-GB" sz="1800" i="1" dirty="0">
                <a:latin typeface="Letter-join 36" panose="02000805000000020003" pitchFamily="50" charset="0"/>
              </a:rPr>
              <a:t>Gerald is brave because he carries on, even when they are cruel to him.   </a:t>
            </a:r>
            <a:r>
              <a:rPr lang="en-GB" sz="1800" dirty="0">
                <a:latin typeface="Letter-join 36" panose="02000805000000020003" pitchFamily="50" charset="0"/>
              </a:rPr>
              <a:t>Use the word mats </a:t>
            </a:r>
            <a:r>
              <a:rPr lang="en-GB" sz="1800" dirty="0" smtClean="0">
                <a:latin typeface="Letter-join 36" panose="02000805000000020003" pitchFamily="50" charset="0"/>
              </a:rPr>
              <a:t>on page 9 to </a:t>
            </a:r>
            <a:r>
              <a:rPr lang="en-GB" sz="1800" dirty="0">
                <a:latin typeface="Letter-join 36" panose="02000805000000020003" pitchFamily="50" charset="0"/>
              </a:rPr>
              <a:t>help you.</a:t>
            </a:r>
            <a:r>
              <a:rPr lang="en-GB" dirty="0"/>
              <a:t/>
            </a:r>
            <a:br>
              <a:rPr lang="en-GB" dirty="0"/>
            </a:br>
            <a:r>
              <a:rPr lang="en-GB" dirty="0" smtClean="0"/>
              <a:t> </a:t>
            </a:r>
            <a:r>
              <a:rPr lang="en-GB" dirty="0"/>
              <a:t/>
            </a:r>
            <a:br>
              <a:rPr lang="en-GB" dirty="0"/>
            </a:br>
            <a:r>
              <a:rPr lang="en-GB" b="1" dirty="0">
                <a:latin typeface="Letter-join 36" panose="02000805000000020003" pitchFamily="50" charset="0"/>
              </a:rPr>
              <a:t/>
            </a:r>
            <a:br>
              <a:rPr lang="en-GB" b="1" dirty="0">
                <a:latin typeface="Letter-join 36" panose="02000805000000020003" pitchFamily="50" charset="0"/>
              </a:rPr>
            </a:br>
            <a:endParaRPr lang="en-GB" dirty="0">
              <a:latin typeface="Letter-join 36" panose="02000805000000020003" pitchFamily="50" charset="0"/>
            </a:endParaRPr>
          </a:p>
        </p:txBody>
      </p:sp>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642702"/>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CB72746-FA5F-4C26-A543-DA1827E7CF66}"/>
              </a:ext>
            </a:extLst>
          </p:cNvPr>
          <p:cNvSpPr txBox="1"/>
          <p:nvPr/>
        </p:nvSpPr>
        <p:spPr>
          <a:xfrm>
            <a:off x="2765485" y="6021288"/>
            <a:ext cx="3691875" cy="646331"/>
          </a:xfrm>
          <a:prstGeom prst="rect">
            <a:avLst/>
          </a:prstGeom>
          <a:solidFill>
            <a:schemeClr val="tx2"/>
          </a:solidFill>
        </p:spPr>
        <p:txBody>
          <a:bodyPr wrap="square" rtlCol="0">
            <a:spAutoFit/>
          </a:bodyPr>
          <a:lstStyle/>
          <a:p>
            <a:pPr algn="ctr"/>
            <a:r>
              <a:rPr lang="en-GB" b="1" dirty="0" smtClean="0">
                <a:solidFill>
                  <a:schemeClr val="bg1"/>
                </a:solidFill>
                <a:latin typeface="Letter-join 36" panose="02000805000000020003" pitchFamily="50" charset="0"/>
              </a:rPr>
              <a:t>Page 8 and 9 </a:t>
            </a:r>
            <a:r>
              <a:rPr lang="en-GB" b="1" dirty="0">
                <a:solidFill>
                  <a:schemeClr val="bg1"/>
                </a:solidFill>
                <a:latin typeface="Letter-join 36" panose="02000805000000020003" pitchFamily="50" charset="0"/>
              </a:rPr>
              <a:t>of the document.</a:t>
            </a:r>
            <a:endParaRPr lang="en-GB" b="1" dirty="0">
              <a:solidFill>
                <a:schemeClr val="bg2"/>
              </a:solidFill>
              <a:latin typeface="Letter-join 36" panose="02000805000000020003" pitchFamily="50" charset="0"/>
            </a:endParaRPr>
          </a:p>
        </p:txBody>
      </p:sp>
      <p:sp>
        <p:nvSpPr>
          <p:cNvPr id="5" name="TextBox 4">
            <a:extLst>
              <a:ext uri="{FF2B5EF4-FFF2-40B4-BE49-F238E27FC236}">
                <a16:creationId xmlns:a16="http://schemas.microsoft.com/office/drawing/2014/main" id="{369766F3-BB53-41A0-8FF5-73D37F185C66}"/>
              </a:ext>
            </a:extLst>
          </p:cNvPr>
          <p:cNvSpPr txBox="1"/>
          <p:nvPr/>
        </p:nvSpPr>
        <p:spPr>
          <a:xfrm>
            <a:off x="6012160" y="708552"/>
            <a:ext cx="1008112" cy="369332"/>
          </a:xfrm>
          <a:prstGeom prst="rect">
            <a:avLst/>
          </a:prstGeom>
          <a:solidFill>
            <a:schemeClr val="tx2"/>
          </a:solidFill>
        </p:spPr>
        <p:txBody>
          <a:bodyPr wrap="square" rtlCol="0">
            <a:spAutoFit/>
          </a:bodyPr>
          <a:lstStyle/>
          <a:p>
            <a:pPr algn="ctr"/>
            <a:r>
              <a:rPr lang="en-GB" b="1" dirty="0" smtClean="0">
                <a:solidFill>
                  <a:schemeClr val="bg1"/>
                </a:solidFill>
                <a:latin typeface="Letter-join 36" panose="02000805000000020003" pitchFamily="50" charset="0"/>
              </a:rPr>
              <a:t>Day 7 </a:t>
            </a:r>
            <a:endParaRPr lang="en-GB" b="1" dirty="0">
              <a:solidFill>
                <a:schemeClr val="bg2"/>
              </a:solidFill>
              <a:latin typeface="Letter-join 36" panose="02000805000000020003" pitchFamily="50"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3575" y="2120715"/>
            <a:ext cx="609600" cy="609600"/>
          </a:xfrm>
          <a:prstGeom prst="rect">
            <a:avLst/>
          </a:prstGeom>
        </p:spPr>
      </p:pic>
    </p:spTree>
    <p:extLst>
      <p:ext uri="{BB962C8B-B14F-4D97-AF65-F5344CB8AC3E}">
        <p14:creationId xmlns:p14="http://schemas.microsoft.com/office/powerpoint/2010/main" val="422799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3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938" y="2411798"/>
            <a:ext cx="7115607" cy="970539"/>
          </a:xfrm>
        </p:spPr>
        <p:txBody>
          <a:bodyPr>
            <a:noAutofit/>
          </a:bodyPr>
          <a:lstStyle/>
          <a:p>
            <a:r>
              <a:rPr lang="en-GB" sz="2800" b="1" dirty="0" smtClean="0">
                <a:latin typeface="Letter-join 36" panose="02000805000000020003" pitchFamily="50" charset="0"/>
              </a:rPr>
              <a:t/>
            </a:r>
            <a:br>
              <a:rPr lang="en-GB" sz="2800" b="1" dirty="0" smtClean="0">
                <a:latin typeface="Letter-join 36" panose="02000805000000020003" pitchFamily="50" charset="0"/>
              </a:rPr>
            </a:br>
            <a:r>
              <a:rPr lang="en-GB" sz="2800" b="1" dirty="0">
                <a:latin typeface="Letter-join 36" panose="02000805000000020003" pitchFamily="50" charset="0"/>
              </a:rPr>
              <a:t/>
            </a:r>
            <a:br>
              <a:rPr lang="en-GB" sz="2800" b="1" dirty="0">
                <a:latin typeface="Letter-join 36" panose="02000805000000020003" pitchFamily="50" charset="0"/>
              </a:rPr>
            </a:br>
            <a:r>
              <a:rPr lang="en-GB" sz="2800" b="1" dirty="0" smtClean="0">
                <a:latin typeface="Letter-join 36" panose="02000805000000020003" pitchFamily="50" charset="0"/>
              </a:rPr>
              <a:t/>
            </a:r>
            <a:br>
              <a:rPr lang="en-GB" sz="2800" b="1" dirty="0" smtClean="0">
                <a:latin typeface="Letter-join 36" panose="02000805000000020003" pitchFamily="50" charset="0"/>
              </a:rPr>
            </a:br>
            <a:r>
              <a:rPr lang="en-GB" sz="2800" b="1" dirty="0">
                <a:latin typeface="Letter-join 36" panose="02000805000000020003" pitchFamily="50" charset="0"/>
              </a:rPr>
              <a:t/>
            </a:r>
            <a:br>
              <a:rPr lang="en-GB" sz="2800" b="1" dirty="0">
                <a:latin typeface="Letter-join 36" panose="02000805000000020003" pitchFamily="50" charset="0"/>
              </a:rPr>
            </a:br>
            <a:r>
              <a:rPr lang="en-GB" sz="2800" b="1" dirty="0" smtClean="0">
                <a:latin typeface="Letter-join 36" panose="02000805000000020003" pitchFamily="50" charset="0"/>
              </a:rPr>
              <a:t/>
            </a:r>
            <a:br>
              <a:rPr lang="en-GB" sz="2800" b="1" dirty="0" smtClean="0">
                <a:latin typeface="Letter-join 36" panose="02000805000000020003" pitchFamily="50" charset="0"/>
              </a:rPr>
            </a:br>
            <a:r>
              <a:rPr lang="en-GB" sz="2800" b="1" dirty="0" smtClean="0">
                <a:latin typeface="Letter-join 36" panose="02000805000000020003" pitchFamily="50" charset="0"/>
              </a:rPr>
              <a:t>Lesson Eight </a:t>
            </a:r>
            <a:r>
              <a:rPr lang="en-GB" sz="2800" b="1" dirty="0">
                <a:latin typeface="Letter-join 36" panose="02000805000000020003" pitchFamily="50" charset="0"/>
              </a:rPr>
              <a:t/>
            </a:r>
            <a:br>
              <a:rPr lang="en-GB" sz="2800" b="1" dirty="0">
                <a:latin typeface="Letter-join 36" panose="02000805000000020003" pitchFamily="50" charset="0"/>
              </a:rPr>
            </a:br>
            <a:r>
              <a:rPr lang="en-GB" sz="2800" dirty="0">
                <a:latin typeface="Letter-join 36" panose="02000805000000020003" pitchFamily="50" charset="0"/>
              </a:rPr>
              <a:t>Gerald is feeling very sad and upset during different parts of the story. What would you do to cheer him up? Tell me in a few sentences and draw a picture of you and Gerald having a wonderful, cheery time! </a:t>
            </a:r>
            <a:br>
              <a:rPr lang="en-GB" sz="2800" dirty="0">
                <a:latin typeface="Letter-join 36" panose="02000805000000020003" pitchFamily="50" charset="0"/>
              </a:rPr>
            </a:br>
            <a:r>
              <a:rPr lang="en-GB" sz="2800" dirty="0" smtClean="0">
                <a:latin typeface="Letter-join 36" panose="02000805000000020003" pitchFamily="50" charset="0"/>
              </a:rPr>
              <a:t> </a:t>
            </a:r>
            <a:endParaRPr lang="en-GB" sz="2800" b="1" dirty="0">
              <a:latin typeface="Letter-join 36" panose="02000805000000020003" pitchFamily="50" charset="0"/>
            </a:endParaRPr>
          </a:p>
        </p:txBody>
      </p:sp>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938" y="458036"/>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42BC0A1-118F-4943-8357-A8BAA3F40198}"/>
              </a:ext>
            </a:extLst>
          </p:cNvPr>
          <p:cNvSpPr txBox="1"/>
          <p:nvPr/>
        </p:nvSpPr>
        <p:spPr>
          <a:xfrm>
            <a:off x="953938" y="6037928"/>
            <a:ext cx="3691875" cy="646331"/>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Please use page </a:t>
            </a:r>
            <a:r>
              <a:rPr lang="en-GB" b="1" dirty="0" smtClean="0">
                <a:solidFill>
                  <a:schemeClr val="bg1"/>
                </a:solidFill>
                <a:latin typeface="Letter-join 36" panose="02000805000000020003" pitchFamily="50" charset="0"/>
              </a:rPr>
              <a:t>10 </a:t>
            </a:r>
            <a:r>
              <a:rPr lang="en-GB" b="1" dirty="0">
                <a:solidFill>
                  <a:schemeClr val="bg1"/>
                </a:solidFill>
                <a:latin typeface="Letter-join 36" panose="02000805000000020003" pitchFamily="50" charset="0"/>
              </a:rPr>
              <a:t>of the document.</a:t>
            </a:r>
            <a:endParaRPr lang="en-GB" b="1" dirty="0">
              <a:solidFill>
                <a:schemeClr val="bg2"/>
              </a:solidFill>
              <a:latin typeface="Letter-join 36" panose="02000805000000020003" pitchFamily="50" charset="0"/>
            </a:endParaRPr>
          </a:p>
        </p:txBody>
      </p:sp>
      <p:sp>
        <p:nvSpPr>
          <p:cNvPr id="10" name="TextBox 9">
            <a:extLst>
              <a:ext uri="{FF2B5EF4-FFF2-40B4-BE49-F238E27FC236}">
                <a16:creationId xmlns:a16="http://schemas.microsoft.com/office/drawing/2014/main" id="{369766F3-BB53-41A0-8FF5-73D37F185C66}"/>
              </a:ext>
            </a:extLst>
          </p:cNvPr>
          <p:cNvSpPr txBox="1"/>
          <p:nvPr/>
        </p:nvSpPr>
        <p:spPr>
          <a:xfrm>
            <a:off x="6012160" y="708552"/>
            <a:ext cx="1008112" cy="369332"/>
          </a:xfrm>
          <a:prstGeom prst="rect">
            <a:avLst/>
          </a:prstGeom>
          <a:solidFill>
            <a:schemeClr val="tx2"/>
          </a:solidFill>
        </p:spPr>
        <p:txBody>
          <a:bodyPr wrap="square" rtlCol="0">
            <a:spAutoFit/>
          </a:bodyPr>
          <a:lstStyle/>
          <a:p>
            <a:pPr algn="ctr"/>
            <a:r>
              <a:rPr lang="en-GB" b="1" dirty="0" smtClean="0">
                <a:solidFill>
                  <a:schemeClr val="bg1"/>
                </a:solidFill>
                <a:latin typeface="Letter-join 36" panose="02000805000000020003" pitchFamily="50" charset="0"/>
              </a:rPr>
              <a:t>Day 8 </a:t>
            </a:r>
            <a:endParaRPr lang="en-GB" b="1" dirty="0">
              <a:solidFill>
                <a:schemeClr val="bg2"/>
              </a:solidFill>
              <a:latin typeface="Letter-join 36" panose="02000805000000020003" pitchFamily="50" charset="0"/>
            </a:endParaRPr>
          </a:p>
        </p:txBody>
      </p:sp>
      <p:pic>
        <p:nvPicPr>
          <p:cNvPr id="9" name="Picture 8"/>
          <p:cNvPicPr/>
          <p:nvPr/>
        </p:nvPicPr>
        <p:blipFill>
          <a:blip r:embed="rId6"/>
          <a:stretch>
            <a:fillRect/>
          </a:stretch>
        </p:blipFill>
        <p:spPr>
          <a:xfrm>
            <a:off x="5693534" y="5453063"/>
            <a:ext cx="2653475" cy="1343109"/>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39021" y="1819573"/>
            <a:ext cx="609600" cy="609600"/>
          </a:xfrm>
          <a:prstGeom prst="rect">
            <a:avLst/>
          </a:prstGeom>
        </p:spPr>
      </p:pic>
    </p:spTree>
    <p:extLst>
      <p:ext uri="{BB962C8B-B14F-4D97-AF65-F5344CB8AC3E}">
        <p14:creationId xmlns:p14="http://schemas.microsoft.com/office/powerpoint/2010/main" val="226163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702014" y="1722954"/>
            <a:ext cx="7830426" cy="1136569"/>
          </a:xfrm>
        </p:spPr>
        <p:txBody>
          <a:bodyPr>
            <a:noAutofit/>
          </a:bodyPr>
          <a:lstStyle/>
          <a:p>
            <a:r>
              <a:rPr lang="en-GB" sz="2800" b="1" dirty="0" smtClean="0">
                <a:latin typeface="Letter-join 36" panose="02000805000000020003" pitchFamily="50" charset="0"/>
              </a:rPr>
              <a:t>Lesson Nine and Ten – Character description time! </a:t>
            </a:r>
            <a:endParaRPr lang="en-GB" sz="2800" b="1" dirty="0">
              <a:latin typeface="Letter-join 36" panose="02000805000000020003" pitchFamily="50" charset="0"/>
            </a:endParaRPr>
          </a:p>
        </p:txBody>
      </p:sp>
      <p:sp>
        <p:nvSpPr>
          <p:cNvPr id="2" name="TextBox 1"/>
          <p:cNvSpPr txBox="1"/>
          <p:nvPr/>
        </p:nvSpPr>
        <p:spPr>
          <a:xfrm>
            <a:off x="611560" y="2655915"/>
            <a:ext cx="7744254" cy="2585323"/>
          </a:xfrm>
          <a:prstGeom prst="rect">
            <a:avLst/>
          </a:prstGeom>
          <a:noFill/>
        </p:spPr>
        <p:txBody>
          <a:bodyPr wrap="square" rtlCol="0">
            <a:spAutoFit/>
          </a:bodyPr>
          <a:lstStyle/>
          <a:p>
            <a:pPr algn="ctr"/>
            <a:r>
              <a:rPr lang="en-GB" dirty="0" smtClean="0">
                <a:latin typeface="Letter-join 36" panose="02000805000000020003" pitchFamily="50" charset="0"/>
              </a:rPr>
              <a:t>You have worked so hard thinking all about Gerald! Now it is time to write all about him, using my example as a guide. Choose a Bronze, Silver or Gold success criteria from page 11. Look back at the writing and description you have already created and then use it to write your own longer piece.. Talk to a grown up as you work through the example, creating your own, taking your time to check your work and completing it section by section – that’s why we might write it over two days. </a:t>
            </a:r>
          </a:p>
        </p:txBody>
      </p:sp>
      <p:sp>
        <p:nvSpPr>
          <p:cNvPr id="8" name="TextBox 7">
            <a:extLst>
              <a:ext uri="{FF2B5EF4-FFF2-40B4-BE49-F238E27FC236}">
                <a16:creationId xmlns:a16="http://schemas.microsoft.com/office/drawing/2014/main" id="{942BC0A1-118F-4943-8357-A8BAA3F40198}"/>
              </a:ext>
            </a:extLst>
          </p:cNvPr>
          <p:cNvSpPr txBox="1"/>
          <p:nvPr/>
        </p:nvSpPr>
        <p:spPr>
          <a:xfrm>
            <a:off x="849409" y="5373216"/>
            <a:ext cx="7473338" cy="830997"/>
          </a:xfrm>
          <a:prstGeom prst="rect">
            <a:avLst/>
          </a:prstGeom>
          <a:solidFill>
            <a:schemeClr val="tx2"/>
          </a:solidFill>
        </p:spPr>
        <p:txBody>
          <a:bodyPr wrap="square" rtlCol="0">
            <a:spAutoFit/>
          </a:bodyPr>
          <a:lstStyle/>
          <a:p>
            <a:pPr algn="ctr"/>
            <a:r>
              <a:rPr lang="en-GB" sz="1600" b="1" dirty="0" smtClean="0">
                <a:solidFill>
                  <a:schemeClr val="bg1"/>
                </a:solidFill>
                <a:latin typeface="Letter-join 36" panose="02000805000000020003" pitchFamily="50" charset="0"/>
              </a:rPr>
              <a:t>Choose a success criteria from page 11. Then use </a:t>
            </a:r>
            <a:r>
              <a:rPr lang="en-GB" sz="1600" b="1" dirty="0">
                <a:solidFill>
                  <a:schemeClr val="bg1"/>
                </a:solidFill>
                <a:latin typeface="Letter-join 36" panose="02000805000000020003" pitchFamily="50" charset="0"/>
              </a:rPr>
              <a:t>pages </a:t>
            </a:r>
            <a:r>
              <a:rPr lang="en-GB" sz="1600" b="1" dirty="0" smtClean="0">
                <a:solidFill>
                  <a:schemeClr val="bg1"/>
                </a:solidFill>
                <a:latin typeface="Letter-join 36" panose="02000805000000020003" pitchFamily="50" charset="0"/>
              </a:rPr>
              <a:t>12 and 13 to guide you. You can write on the frame on page 14 if you wish. </a:t>
            </a:r>
            <a:endParaRPr lang="en-GB" sz="1600" b="1" dirty="0">
              <a:solidFill>
                <a:schemeClr val="bg2"/>
              </a:solidFill>
              <a:latin typeface="Letter-join 36" panose="02000805000000020003" pitchFamily="50" charset="0"/>
            </a:endParaRPr>
          </a:p>
        </p:txBody>
      </p:sp>
      <p:sp>
        <p:nvSpPr>
          <p:cNvPr id="9" name="TextBox 8">
            <a:extLst>
              <a:ext uri="{FF2B5EF4-FFF2-40B4-BE49-F238E27FC236}">
                <a16:creationId xmlns:a16="http://schemas.microsoft.com/office/drawing/2014/main" id="{369766F3-BB53-41A0-8FF5-73D37F185C66}"/>
              </a:ext>
            </a:extLst>
          </p:cNvPr>
          <p:cNvSpPr txBox="1"/>
          <p:nvPr/>
        </p:nvSpPr>
        <p:spPr>
          <a:xfrm>
            <a:off x="5652120" y="702476"/>
            <a:ext cx="2072738" cy="369332"/>
          </a:xfrm>
          <a:prstGeom prst="rect">
            <a:avLst/>
          </a:prstGeom>
          <a:solidFill>
            <a:schemeClr val="tx2"/>
          </a:solidFill>
        </p:spPr>
        <p:txBody>
          <a:bodyPr wrap="square" rtlCol="0">
            <a:spAutoFit/>
          </a:bodyPr>
          <a:lstStyle/>
          <a:p>
            <a:pPr algn="ctr"/>
            <a:r>
              <a:rPr lang="en-GB" b="1" dirty="0" smtClean="0">
                <a:solidFill>
                  <a:schemeClr val="bg1"/>
                </a:solidFill>
                <a:latin typeface="Letter-join 36" panose="02000805000000020003" pitchFamily="50" charset="0"/>
              </a:rPr>
              <a:t>Day 9 and 10 </a:t>
            </a:r>
            <a:endParaRPr lang="en-GB" b="1" dirty="0">
              <a:solidFill>
                <a:schemeClr val="bg2"/>
              </a:solidFill>
              <a:latin typeface="Letter-join 36" panose="02000805000000020003" pitchFamily="50"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4609" y="1995057"/>
            <a:ext cx="609600" cy="609600"/>
          </a:xfrm>
          <a:prstGeom prst="rect">
            <a:avLst/>
          </a:prstGeom>
        </p:spPr>
      </p:pic>
    </p:spTree>
    <p:extLst>
      <p:ext uri="{BB962C8B-B14F-4D97-AF65-F5344CB8AC3E}">
        <p14:creationId xmlns:p14="http://schemas.microsoft.com/office/powerpoint/2010/main" val="114933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245433" y="1784429"/>
            <a:ext cx="6653134" cy="1136569"/>
          </a:xfrm>
        </p:spPr>
        <p:txBody>
          <a:bodyPr>
            <a:normAutofit fontScale="90000"/>
          </a:bodyPr>
          <a:lstStyle/>
          <a:p>
            <a:r>
              <a:rPr lang="en-GB" b="1" dirty="0" smtClean="0">
                <a:latin typeface="Letter-join 36" panose="02000805000000020003" pitchFamily="50" charset="0"/>
              </a:rPr>
              <a:t>All done – well done!</a:t>
            </a:r>
            <a:endParaRPr lang="en-GB" b="1" dirty="0">
              <a:latin typeface="Letter-join 36" panose="02000805000000020003" pitchFamily="50" charset="0"/>
            </a:endParaRPr>
          </a:p>
        </p:txBody>
      </p:sp>
      <p:sp>
        <p:nvSpPr>
          <p:cNvPr id="7" name="TextBox 6"/>
          <p:cNvSpPr txBox="1"/>
          <p:nvPr/>
        </p:nvSpPr>
        <p:spPr>
          <a:xfrm>
            <a:off x="1336043" y="2780928"/>
            <a:ext cx="6912768" cy="2736304"/>
          </a:xfrm>
          <a:prstGeom prst="rect">
            <a:avLst/>
          </a:prstGeom>
          <a:noFill/>
        </p:spPr>
        <p:txBody>
          <a:bodyPr wrap="square" rtlCol="0">
            <a:spAutoFit/>
          </a:bodyPr>
          <a:lstStyle/>
          <a:p>
            <a:endParaRPr lang="en-GB" dirty="0"/>
          </a:p>
        </p:txBody>
      </p:sp>
      <p:sp>
        <p:nvSpPr>
          <p:cNvPr id="8" name="Title 1"/>
          <p:cNvSpPr txBox="1">
            <a:spLocks/>
          </p:cNvSpPr>
          <p:nvPr/>
        </p:nvSpPr>
        <p:spPr>
          <a:xfrm>
            <a:off x="997846" y="2780928"/>
            <a:ext cx="7148308" cy="3376485"/>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100" dirty="0">
                <a:latin typeface="Letter-join 36" panose="02000805000000020003" pitchFamily="50" charset="0"/>
              </a:rPr>
              <a:t>Once you have finished your writing, check through carefully and </a:t>
            </a:r>
            <a:r>
              <a:rPr lang="en-GB" sz="2100" dirty="0" smtClean="0">
                <a:latin typeface="Letter-join 36" panose="02000805000000020003" pitchFamily="50" charset="0"/>
              </a:rPr>
              <a:t>ask as adult to help you to check your spellings. Have </a:t>
            </a:r>
            <a:r>
              <a:rPr lang="en-GB" sz="2100" dirty="0">
                <a:latin typeface="Letter-join 36" panose="02000805000000020003" pitchFamily="50" charset="0"/>
              </a:rPr>
              <a:t>you achieved all of your success criteria? </a:t>
            </a:r>
            <a:r>
              <a:rPr lang="en-GB" sz="2100" dirty="0" smtClean="0">
                <a:latin typeface="Letter-join 36" panose="02000805000000020003" pitchFamily="50" charset="0"/>
              </a:rPr>
              <a:t>Tick it off and ask an adult to do the same!</a:t>
            </a:r>
            <a:endParaRPr lang="en-GB" sz="2100" dirty="0">
              <a:latin typeface="Letter-join 36" panose="02000805000000020003" pitchFamily="50" charset="0"/>
            </a:endParaRPr>
          </a:p>
          <a:p>
            <a:endParaRPr lang="en-GB" sz="2100" dirty="0">
              <a:latin typeface="Letter-join 36" panose="02000805000000020003" pitchFamily="50" charset="0"/>
            </a:endParaRPr>
          </a:p>
          <a:p>
            <a:r>
              <a:rPr lang="en-GB" sz="2100" dirty="0" smtClean="0">
                <a:latin typeface="Letter-join 36" panose="02000805000000020003" pitchFamily="50" charset="0"/>
              </a:rPr>
              <a:t>Self assess your work (with A1 or A2) and send it to me via the Home Learning email address! I will look forward to reading your description of Gerald! </a:t>
            </a:r>
          </a:p>
          <a:p>
            <a:endParaRPr lang="en-GB" sz="2100" dirty="0">
              <a:latin typeface="Letter-join 36" panose="02000805000000020003" pitchFamily="50" charset="0"/>
            </a:endParaRPr>
          </a:p>
          <a:p>
            <a:r>
              <a:rPr lang="en-GB" sz="2100" dirty="0" smtClean="0">
                <a:latin typeface="Letter-join 36" panose="02000805000000020003" pitchFamily="50" charset="0"/>
              </a:rPr>
              <a:t>If you have time left in your final lesson, take some time to illustrate your writing! Read it to your family as I think they would love to hear about Gerald! </a:t>
            </a:r>
          </a:p>
          <a:p>
            <a:r>
              <a:rPr lang="en-GB" sz="2100" dirty="0" smtClean="0">
                <a:latin typeface="Letter-join 36" panose="02000805000000020003" pitchFamily="50" charset="0"/>
              </a:rPr>
              <a:t> </a:t>
            </a:r>
          </a:p>
          <a:p>
            <a:r>
              <a:rPr lang="en-GB" sz="2100" dirty="0" smtClean="0">
                <a:latin typeface="Letter-join 36" panose="02000805000000020003" pitchFamily="50" charset="0"/>
              </a:rPr>
              <a:t>Well done! </a:t>
            </a:r>
            <a:r>
              <a:rPr lang="en-GB" sz="2100" dirty="0" smtClean="0">
                <a:latin typeface="Letter-join 36" panose="02000805000000020003" pitchFamily="50" charset="0"/>
                <a:sym typeface="Wingdings" panose="05000000000000000000" pitchFamily="2" charset="2"/>
              </a:rPr>
              <a:t> </a:t>
            </a:r>
            <a:endParaRPr lang="en-GB" sz="2100" dirty="0" smtClean="0">
              <a:latin typeface="Letter-join 36" panose="02000805000000020003" pitchFamily="50" charset="0"/>
            </a:endParaRPr>
          </a:p>
          <a:p>
            <a:endParaRPr lang="en-GB" sz="1600" b="1" dirty="0">
              <a:latin typeface="Letter-join Plus 36" panose="02000505000000020003" pitchFamily="50" charset="0"/>
            </a:endParaRPr>
          </a:p>
        </p:txBody>
      </p:sp>
      <p:sp>
        <p:nvSpPr>
          <p:cNvPr id="9" name="TextBox 8">
            <a:extLst>
              <a:ext uri="{FF2B5EF4-FFF2-40B4-BE49-F238E27FC236}">
                <a16:creationId xmlns:a16="http://schemas.microsoft.com/office/drawing/2014/main" id="{369766F3-BB53-41A0-8FF5-73D37F185C66}"/>
              </a:ext>
            </a:extLst>
          </p:cNvPr>
          <p:cNvSpPr txBox="1"/>
          <p:nvPr/>
        </p:nvSpPr>
        <p:spPr>
          <a:xfrm>
            <a:off x="5652120" y="702476"/>
            <a:ext cx="2072738" cy="369332"/>
          </a:xfrm>
          <a:prstGeom prst="rect">
            <a:avLst/>
          </a:prstGeom>
          <a:solidFill>
            <a:schemeClr val="tx2"/>
          </a:solidFill>
        </p:spPr>
        <p:txBody>
          <a:bodyPr wrap="square" rtlCol="0">
            <a:spAutoFit/>
          </a:bodyPr>
          <a:lstStyle/>
          <a:p>
            <a:pPr algn="ctr"/>
            <a:r>
              <a:rPr lang="en-GB" b="1" dirty="0" smtClean="0">
                <a:solidFill>
                  <a:schemeClr val="bg1"/>
                </a:solidFill>
                <a:latin typeface="Letter-join 36" panose="02000805000000020003" pitchFamily="50" charset="0"/>
              </a:rPr>
              <a:t>Day 9 and 10 </a:t>
            </a:r>
            <a:endParaRPr lang="en-GB" b="1" dirty="0">
              <a:solidFill>
                <a:schemeClr val="bg2"/>
              </a:solidFill>
              <a:latin typeface="Letter-join 36" panose="02000805000000020003" pitchFamily="50"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633" y="5547813"/>
            <a:ext cx="609600" cy="609600"/>
          </a:xfrm>
          <a:prstGeom prst="rect">
            <a:avLst/>
          </a:prstGeom>
        </p:spPr>
      </p:pic>
    </p:spTree>
    <p:extLst>
      <p:ext uri="{BB962C8B-B14F-4D97-AF65-F5344CB8AC3E}">
        <p14:creationId xmlns:p14="http://schemas.microsoft.com/office/powerpoint/2010/main" val="205162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342" y="2204864"/>
            <a:ext cx="7115041" cy="3600400"/>
          </a:xfrm>
        </p:spPr>
        <p:txBody>
          <a:bodyPr>
            <a:normAutofit fontScale="92500" lnSpcReduction="10000"/>
          </a:bodyPr>
          <a:lstStyle/>
          <a:p>
            <a:pPr marL="0" indent="0" algn="ctr">
              <a:buNone/>
            </a:pPr>
            <a:r>
              <a:rPr lang="en-GB" dirty="0" smtClean="0">
                <a:latin typeface="Letter-join 36" panose="02000805000000020003" pitchFamily="50" charset="0"/>
              </a:rPr>
              <a:t>End </a:t>
            </a:r>
            <a:r>
              <a:rPr lang="en-GB" dirty="0">
                <a:latin typeface="Letter-join 36" panose="02000805000000020003" pitchFamily="50" charset="0"/>
              </a:rPr>
              <a:t>Result</a:t>
            </a:r>
          </a:p>
          <a:p>
            <a:pPr marL="0" indent="0">
              <a:buNone/>
            </a:pPr>
            <a:r>
              <a:rPr lang="en-GB" dirty="0" smtClean="0">
                <a:latin typeface="Letter-join 36" panose="02000805000000020003" pitchFamily="50" charset="0"/>
              </a:rPr>
              <a:t>To write a character description</a:t>
            </a:r>
          </a:p>
          <a:p>
            <a:pPr marL="0" indent="0">
              <a:buNone/>
            </a:pPr>
            <a:r>
              <a:rPr lang="en-GB" dirty="0" smtClean="0">
                <a:latin typeface="Letter-join 36" panose="02000805000000020003" pitchFamily="50" charset="0"/>
              </a:rPr>
              <a:t> for Gerald the Giraffe! </a:t>
            </a:r>
          </a:p>
          <a:p>
            <a:pPr marL="0" indent="0">
              <a:buNone/>
            </a:pPr>
            <a:endParaRPr lang="en-GB" dirty="0">
              <a:latin typeface="Letter-join 36" panose="02000805000000020003" pitchFamily="50" charset="0"/>
            </a:endParaRPr>
          </a:p>
          <a:p>
            <a:pPr marL="0" indent="0">
              <a:buNone/>
            </a:pPr>
            <a:r>
              <a:rPr lang="en-GB" dirty="0">
                <a:latin typeface="Letter-join 36" panose="02000805000000020003" pitchFamily="50" charset="0"/>
              </a:rPr>
              <a:t>The following slides will </a:t>
            </a:r>
            <a:r>
              <a:rPr lang="en-GB" dirty="0" smtClean="0">
                <a:latin typeface="Letter-join 36" panose="02000805000000020003" pitchFamily="50" charset="0"/>
              </a:rPr>
              <a:t>support you. </a:t>
            </a:r>
          </a:p>
          <a:p>
            <a:pPr marL="0" indent="0">
              <a:buNone/>
            </a:pPr>
            <a:endParaRPr lang="en-GB" dirty="0">
              <a:latin typeface="Letter-join 36" panose="02000805000000020003" pitchFamily="50" charset="0"/>
            </a:endParaRPr>
          </a:p>
          <a:p>
            <a:pPr marL="0" indent="0">
              <a:buNone/>
            </a:pPr>
            <a:r>
              <a:rPr lang="en-GB" dirty="0" smtClean="0">
                <a:latin typeface="Letter-join 36" panose="02000805000000020003" pitchFamily="50" charset="0"/>
              </a:rPr>
              <a:t>It will be based on the story ‘Giraffes Can’t Dance’ which you can read if you have the book, or watch the story being told, using the link on the next page. </a:t>
            </a:r>
            <a:endParaRPr lang="en-GB" dirty="0">
              <a:latin typeface="Letter-join 36" panose="02000805000000020003" pitchFamily="50" charset="0"/>
            </a:endParaRPr>
          </a:p>
        </p:txBody>
      </p:sp>
      <p:pic>
        <p:nvPicPr>
          <p:cNvPr id="5" name="Picture 4" descr="Giraffes Can't Dance Lesson Plan | Scholastic"/>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2175593"/>
            <a:ext cx="2036816" cy="1181399"/>
          </a:xfrm>
          <a:prstGeom prst="rect">
            <a:avLst/>
          </a:prstGeom>
          <a:noFill/>
          <a:ln>
            <a:noFill/>
          </a:ln>
        </p:spPr>
      </p:pic>
      <p:pic>
        <p:nvPicPr>
          <p:cNvPr id="4" name="Picture 2" descr="Hillside Primary School | Baddeley Green | Staffordshire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343" y="527818"/>
            <a:ext cx="7423665" cy="1239695"/>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3342" y="1900064"/>
            <a:ext cx="609600" cy="609600"/>
          </a:xfrm>
          <a:prstGeom prst="rect">
            <a:avLst/>
          </a:prstGeom>
        </p:spPr>
      </p:pic>
    </p:spTree>
    <p:extLst>
      <p:ext uri="{BB962C8B-B14F-4D97-AF65-F5344CB8AC3E}">
        <p14:creationId xmlns:p14="http://schemas.microsoft.com/office/powerpoint/2010/main" val="170661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369" y="1882397"/>
            <a:ext cx="6965245" cy="1202485"/>
          </a:xfrm>
        </p:spPr>
        <p:txBody>
          <a:bodyPr>
            <a:normAutofit/>
          </a:bodyPr>
          <a:lstStyle/>
          <a:p>
            <a:r>
              <a:rPr lang="en-GB" sz="3600" b="1" dirty="0">
                <a:latin typeface="Letter-join 36" panose="02000805000000020003" pitchFamily="50" charset="0"/>
              </a:rPr>
              <a:t>Sit back, relax and enjoy…</a:t>
            </a:r>
          </a:p>
        </p:txBody>
      </p:sp>
      <p:pic>
        <p:nvPicPr>
          <p:cNvPr id="4" name="Picture 2" descr="Hillside Primary School | Baddeley Green | Staffordshi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642702"/>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63687" y="2986949"/>
            <a:ext cx="5472608" cy="923330"/>
          </a:xfrm>
          <a:prstGeom prst="rect">
            <a:avLst/>
          </a:prstGeom>
          <a:noFill/>
        </p:spPr>
        <p:txBody>
          <a:bodyPr wrap="square" rtlCol="0">
            <a:spAutoFit/>
          </a:bodyPr>
          <a:lstStyle/>
          <a:p>
            <a:pPr algn="ctr"/>
            <a:r>
              <a:rPr lang="en-GB" dirty="0">
                <a:latin typeface="Letter-join 36" panose="02000805000000020003" pitchFamily="50" charset="0"/>
              </a:rPr>
              <a:t>Use the following link to watch the </a:t>
            </a:r>
            <a:r>
              <a:rPr lang="en-GB" dirty="0" smtClean="0">
                <a:latin typeface="Letter-join 36" panose="02000805000000020003" pitchFamily="50" charset="0"/>
              </a:rPr>
              <a:t>story of ‘Giraffes Can’t Dance’ or read the book if you have it. </a:t>
            </a:r>
            <a:endParaRPr lang="en-GB" dirty="0">
              <a:latin typeface="Letter-join 36" panose="02000805000000020003" pitchFamily="50" charset="0"/>
            </a:endParaRPr>
          </a:p>
        </p:txBody>
      </p:sp>
      <p:sp>
        <p:nvSpPr>
          <p:cNvPr id="7" name="TextBox 6">
            <a:extLst>
              <a:ext uri="{FF2B5EF4-FFF2-40B4-BE49-F238E27FC236}">
                <a16:creationId xmlns:a16="http://schemas.microsoft.com/office/drawing/2014/main" id="{369766F3-BB53-41A0-8FF5-73D37F185C66}"/>
              </a:ext>
            </a:extLst>
          </p:cNvPr>
          <p:cNvSpPr txBox="1"/>
          <p:nvPr/>
        </p:nvSpPr>
        <p:spPr>
          <a:xfrm>
            <a:off x="6012160" y="708552"/>
            <a:ext cx="1224135" cy="369332"/>
          </a:xfrm>
          <a:prstGeom prst="rect">
            <a:avLst/>
          </a:prstGeom>
          <a:solidFill>
            <a:schemeClr val="tx2"/>
          </a:solidFill>
        </p:spPr>
        <p:txBody>
          <a:bodyPr wrap="square" rtlCol="0">
            <a:spAutoFit/>
          </a:bodyPr>
          <a:lstStyle/>
          <a:p>
            <a:pPr algn="ctr"/>
            <a:r>
              <a:rPr lang="en-GB" b="1" dirty="0" smtClean="0">
                <a:solidFill>
                  <a:schemeClr val="bg1"/>
                </a:solidFill>
                <a:latin typeface="Letter-join 36" panose="02000805000000020003" pitchFamily="50" charset="0"/>
              </a:rPr>
              <a:t>Day 1</a:t>
            </a:r>
            <a:endParaRPr lang="en-GB" b="1" dirty="0">
              <a:solidFill>
                <a:schemeClr val="bg2"/>
              </a:solidFill>
              <a:latin typeface="Letter-join 36" panose="02000805000000020003" pitchFamily="50" charset="0"/>
            </a:endParaRPr>
          </a:p>
        </p:txBody>
      </p:sp>
      <p:sp>
        <p:nvSpPr>
          <p:cNvPr id="8" name="Rectangle 7"/>
          <p:cNvSpPr/>
          <p:nvPr/>
        </p:nvSpPr>
        <p:spPr>
          <a:xfrm>
            <a:off x="2325424" y="4813365"/>
            <a:ext cx="4572000" cy="1200329"/>
          </a:xfrm>
          <a:prstGeom prst="rect">
            <a:avLst/>
          </a:prstGeom>
        </p:spPr>
        <p:txBody>
          <a:bodyPr>
            <a:spAutoFit/>
          </a:bodyPr>
          <a:lstStyle/>
          <a:p>
            <a:pPr algn="ctr"/>
            <a:r>
              <a:rPr lang="en-GB" dirty="0">
                <a:latin typeface="Letter-join 36" panose="02000805000000020003" pitchFamily="50" charset="0"/>
              </a:rPr>
              <a:t>You may want to watch </a:t>
            </a:r>
            <a:r>
              <a:rPr lang="en-GB" dirty="0" smtClean="0">
                <a:latin typeface="Letter-join 36" panose="02000805000000020003" pitchFamily="50" charset="0"/>
              </a:rPr>
              <a:t>or read it several times to </a:t>
            </a:r>
            <a:r>
              <a:rPr lang="en-GB" dirty="0">
                <a:latin typeface="Letter-join 36" panose="02000805000000020003" pitchFamily="50" charset="0"/>
              </a:rPr>
              <a:t>make sure that you haven’t missed anything and to help you remember the story. </a:t>
            </a:r>
          </a:p>
        </p:txBody>
      </p:sp>
      <p:sp>
        <p:nvSpPr>
          <p:cNvPr id="11" name="Rectangle 10"/>
          <p:cNvSpPr/>
          <p:nvPr/>
        </p:nvSpPr>
        <p:spPr>
          <a:xfrm>
            <a:off x="1547664" y="4004768"/>
            <a:ext cx="7858945" cy="369332"/>
          </a:xfrm>
          <a:prstGeom prst="rect">
            <a:avLst/>
          </a:prstGeom>
        </p:spPr>
        <p:txBody>
          <a:bodyPr wrap="square">
            <a:spAutoFit/>
          </a:bodyPr>
          <a:lstStyle/>
          <a:p>
            <a:r>
              <a:rPr lang="en-GB" dirty="0">
                <a:latin typeface="Letter-join 36" panose="02000805000000020003" pitchFamily="50" charset="0"/>
                <a:hlinkClick r:id="rId4"/>
              </a:rPr>
              <a:t>Giraffes Can't Dance - Giles </a:t>
            </a:r>
            <a:r>
              <a:rPr lang="en-GB" dirty="0" err="1">
                <a:latin typeface="Letter-join 36" panose="02000805000000020003" pitchFamily="50" charset="0"/>
                <a:hlinkClick r:id="rId4"/>
              </a:rPr>
              <a:t>Andreae</a:t>
            </a:r>
            <a:r>
              <a:rPr lang="en-GB" dirty="0">
                <a:latin typeface="Letter-join 36" panose="02000805000000020003" pitchFamily="50" charset="0"/>
                <a:hlinkClick r:id="rId4"/>
              </a:rPr>
              <a:t> - YouTube</a:t>
            </a:r>
            <a:endParaRPr lang="en-GB" dirty="0">
              <a:latin typeface="Letter-join 36" panose="02000805000000020003" pitchFamily="50" charset="0"/>
            </a:endParaRPr>
          </a:p>
        </p:txBody>
      </p:sp>
    </p:spTree>
    <p:extLst>
      <p:ext uri="{BB962C8B-B14F-4D97-AF65-F5344CB8AC3E}">
        <p14:creationId xmlns:p14="http://schemas.microsoft.com/office/powerpoint/2010/main" val="22010180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986" y="1989652"/>
            <a:ext cx="7852074" cy="756028"/>
          </a:xfrm>
        </p:spPr>
        <p:txBody>
          <a:bodyPr>
            <a:noAutofit/>
          </a:bodyPr>
          <a:lstStyle/>
          <a:p>
            <a:r>
              <a:rPr lang="en-GB" sz="3200" b="1" dirty="0">
                <a:latin typeface="Letter-join 36" panose="02000805000000020003" pitchFamily="50" charset="0"/>
              </a:rPr>
              <a:t>What did you think of the story?</a:t>
            </a:r>
          </a:p>
        </p:txBody>
      </p:sp>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642702"/>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30A9C97-90F9-4387-BF90-FA333967A52E}"/>
              </a:ext>
            </a:extLst>
          </p:cNvPr>
          <p:cNvSpPr txBox="1"/>
          <p:nvPr/>
        </p:nvSpPr>
        <p:spPr>
          <a:xfrm>
            <a:off x="4611424" y="2745680"/>
            <a:ext cx="3849008" cy="3416320"/>
          </a:xfrm>
          <a:prstGeom prst="rect">
            <a:avLst/>
          </a:prstGeom>
          <a:noFill/>
        </p:spPr>
        <p:txBody>
          <a:bodyPr wrap="square" rtlCol="0">
            <a:spAutoFit/>
          </a:bodyPr>
          <a:lstStyle/>
          <a:p>
            <a:pPr algn="ctr"/>
            <a:r>
              <a:rPr lang="en-GB" dirty="0">
                <a:latin typeface="Letter-join 36" panose="02000805000000020003" pitchFamily="50" charset="0"/>
              </a:rPr>
              <a:t>What </a:t>
            </a:r>
            <a:r>
              <a:rPr lang="en-GB" dirty="0" smtClean="0">
                <a:latin typeface="Letter-join 36" panose="02000805000000020003" pitchFamily="50" charset="0"/>
              </a:rPr>
              <a:t>happened</a:t>
            </a:r>
            <a:r>
              <a:rPr lang="en-GB" dirty="0">
                <a:latin typeface="Letter-join 36" panose="02000805000000020003" pitchFamily="50" charset="0"/>
              </a:rPr>
              <a:t>?</a:t>
            </a:r>
          </a:p>
          <a:p>
            <a:pPr algn="ctr"/>
            <a:endParaRPr lang="en-GB" dirty="0">
              <a:latin typeface="Letter-join 36" panose="02000805000000020003" pitchFamily="50" charset="0"/>
            </a:endParaRPr>
          </a:p>
          <a:p>
            <a:pPr algn="ctr"/>
            <a:r>
              <a:rPr lang="en-GB" dirty="0" smtClean="0">
                <a:latin typeface="Letter-join 36" panose="02000805000000020003" pitchFamily="50" charset="0"/>
              </a:rPr>
              <a:t>Who did you meet</a:t>
            </a:r>
            <a:r>
              <a:rPr lang="en-GB" dirty="0">
                <a:latin typeface="Letter-join 36" panose="02000805000000020003" pitchFamily="50" charset="0"/>
              </a:rPr>
              <a:t>?</a:t>
            </a:r>
          </a:p>
          <a:p>
            <a:pPr algn="ctr"/>
            <a:endParaRPr lang="en-GB" dirty="0">
              <a:latin typeface="Letter-join 36" panose="02000805000000020003" pitchFamily="50" charset="0"/>
            </a:endParaRPr>
          </a:p>
          <a:p>
            <a:pPr algn="ctr"/>
            <a:r>
              <a:rPr lang="en-GB" dirty="0">
                <a:latin typeface="Letter-join 36" panose="02000805000000020003" pitchFamily="50" charset="0"/>
              </a:rPr>
              <a:t>Where </a:t>
            </a:r>
            <a:r>
              <a:rPr lang="en-GB" dirty="0" smtClean="0">
                <a:latin typeface="Letter-join 36" panose="02000805000000020003" pitchFamily="50" charset="0"/>
              </a:rPr>
              <a:t>did the story happen? </a:t>
            </a:r>
          </a:p>
          <a:p>
            <a:pPr algn="ctr"/>
            <a:endParaRPr lang="en-GB" dirty="0">
              <a:latin typeface="Letter-join 36" panose="02000805000000020003" pitchFamily="50" charset="0"/>
            </a:endParaRPr>
          </a:p>
          <a:p>
            <a:pPr algn="ctr"/>
            <a:r>
              <a:rPr lang="en-GB" dirty="0" smtClean="0">
                <a:latin typeface="Letter-join 36" panose="02000805000000020003" pitchFamily="50" charset="0"/>
              </a:rPr>
              <a:t>How did you feel during the different parts of the story?</a:t>
            </a:r>
          </a:p>
          <a:p>
            <a:pPr algn="ctr"/>
            <a:endParaRPr lang="en-GB" dirty="0">
              <a:latin typeface="Letter-join 36" panose="02000805000000020003" pitchFamily="50" charset="0"/>
            </a:endParaRPr>
          </a:p>
          <a:p>
            <a:pPr algn="ctr"/>
            <a:r>
              <a:rPr lang="en-GB" dirty="0" smtClean="0">
                <a:latin typeface="Letter-join 36" panose="02000805000000020003" pitchFamily="50" charset="0"/>
              </a:rPr>
              <a:t>Were you happy at the end? Why?  </a:t>
            </a:r>
            <a:endParaRPr lang="en-GB" dirty="0">
              <a:latin typeface="Letter-join 36" panose="02000805000000020003" pitchFamily="50" charset="0"/>
            </a:endParaRPr>
          </a:p>
          <a:p>
            <a:pPr algn="ctr"/>
            <a:endParaRPr lang="en-GB" dirty="0">
              <a:latin typeface="Letter-join 36" panose="02000805000000020003" pitchFamily="50" charset="0"/>
            </a:endParaRPr>
          </a:p>
        </p:txBody>
      </p:sp>
      <p:sp>
        <p:nvSpPr>
          <p:cNvPr id="7" name="TextBox 6">
            <a:extLst>
              <a:ext uri="{FF2B5EF4-FFF2-40B4-BE49-F238E27FC236}">
                <a16:creationId xmlns:a16="http://schemas.microsoft.com/office/drawing/2014/main" id="{369766F3-BB53-41A0-8FF5-73D37F185C66}"/>
              </a:ext>
            </a:extLst>
          </p:cNvPr>
          <p:cNvSpPr txBox="1"/>
          <p:nvPr/>
        </p:nvSpPr>
        <p:spPr>
          <a:xfrm>
            <a:off x="6012160" y="708552"/>
            <a:ext cx="1152128" cy="369332"/>
          </a:xfrm>
          <a:prstGeom prst="rect">
            <a:avLst/>
          </a:prstGeom>
          <a:solidFill>
            <a:schemeClr val="tx2"/>
          </a:solidFill>
        </p:spPr>
        <p:txBody>
          <a:bodyPr wrap="square" rtlCol="0">
            <a:spAutoFit/>
          </a:bodyPr>
          <a:lstStyle/>
          <a:p>
            <a:pPr algn="ctr"/>
            <a:r>
              <a:rPr lang="en-GB" b="1" dirty="0" smtClean="0">
                <a:solidFill>
                  <a:schemeClr val="bg1"/>
                </a:solidFill>
                <a:latin typeface="Letter-join 36" panose="02000805000000020003" pitchFamily="50" charset="0"/>
              </a:rPr>
              <a:t>Day 1</a:t>
            </a:r>
            <a:endParaRPr lang="en-GB" b="1" dirty="0">
              <a:solidFill>
                <a:schemeClr val="bg2"/>
              </a:solidFill>
              <a:latin typeface="Letter-join 36" panose="02000805000000020003" pitchFamily="50" charset="0"/>
            </a:endParaRPr>
          </a:p>
        </p:txBody>
      </p:sp>
      <p:pic>
        <p:nvPicPr>
          <p:cNvPr id="8" name="Picture 7" descr="Giraffes Can't Dance Lesson Plan | Scholastic"/>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2996952"/>
            <a:ext cx="4159097" cy="2339504"/>
          </a:xfrm>
          <a:prstGeom prst="rect">
            <a:avLst/>
          </a:prstGeom>
          <a:noFill/>
          <a:ln>
            <a:noFill/>
          </a:ln>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9592" y="5587728"/>
            <a:ext cx="609600" cy="609600"/>
          </a:xfrm>
          <a:prstGeom prst="rect">
            <a:avLst/>
          </a:prstGeom>
        </p:spPr>
      </p:pic>
    </p:spTree>
    <p:extLst>
      <p:ext uri="{BB962C8B-B14F-4D97-AF65-F5344CB8AC3E}">
        <p14:creationId xmlns:p14="http://schemas.microsoft.com/office/powerpoint/2010/main" val="62707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956" y="1764714"/>
            <a:ext cx="6965245" cy="756028"/>
          </a:xfrm>
        </p:spPr>
        <p:txBody>
          <a:bodyPr>
            <a:noAutofit/>
          </a:bodyPr>
          <a:lstStyle/>
          <a:p>
            <a:r>
              <a:rPr lang="en-GB" sz="3200" b="1" dirty="0" smtClean="0">
                <a:latin typeface="Letter-join 36" panose="02000805000000020003" pitchFamily="50" charset="0"/>
              </a:rPr>
              <a:t>Lesson One </a:t>
            </a:r>
            <a:endParaRPr lang="en-GB" sz="3200" b="1" dirty="0">
              <a:latin typeface="Letter-join 36" panose="02000805000000020003" pitchFamily="50" charset="0"/>
            </a:endParaRPr>
          </a:p>
        </p:txBody>
      </p:sp>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747" y="525019"/>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30A9C97-90F9-4387-BF90-FA333967A52E}"/>
              </a:ext>
            </a:extLst>
          </p:cNvPr>
          <p:cNvSpPr txBox="1"/>
          <p:nvPr/>
        </p:nvSpPr>
        <p:spPr>
          <a:xfrm>
            <a:off x="3494456" y="2474205"/>
            <a:ext cx="4970095" cy="2862322"/>
          </a:xfrm>
          <a:prstGeom prst="rect">
            <a:avLst/>
          </a:prstGeom>
          <a:noFill/>
        </p:spPr>
        <p:txBody>
          <a:bodyPr wrap="square" rtlCol="0">
            <a:spAutoFit/>
          </a:bodyPr>
          <a:lstStyle/>
          <a:p>
            <a:pPr algn="ctr"/>
            <a:r>
              <a:rPr lang="en-GB" dirty="0" smtClean="0">
                <a:latin typeface="Letter-join 36" panose="02000805000000020003" pitchFamily="50" charset="0"/>
              </a:rPr>
              <a:t>Can you retell the story to a friend or someone in your family? </a:t>
            </a:r>
          </a:p>
          <a:p>
            <a:pPr algn="ctr"/>
            <a:endParaRPr lang="en-GB" dirty="0" smtClean="0">
              <a:latin typeface="Letter-join 36" panose="02000805000000020003" pitchFamily="50" charset="0"/>
            </a:endParaRPr>
          </a:p>
          <a:p>
            <a:pPr algn="ctr"/>
            <a:r>
              <a:rPr lang="en-GB" dirty="0" smtClean="0">
                <a:latin typeface="Letter-join 36" panose="02000805000000020003" pitchFamily="50" charset="0"/>
              </a:rPr>
              <a:t>Imagine you are in the jungle and you see the dance! How would the animals move? </a:t>
            </a:r>
          </a:p>
          <a:p>
            <a:pPr algn="ctr"/>
            <a:endParaRPr lang="en-GB" dirty="0">
              <a:latin typeface="Letter-join 36" panose="02000805000000020003" pitchFamily="50" charset="0"/>
            </a:endParaRPr>
          </a:p>
          <a:p>
            <a:pPr algn="ctr"/>
            <a:endParaRPr lang="en-GB" dirty="0">
              <a:latin typeface="Letter-join 36" panose="02000805000000020003" pitchFamily="50" charset="0"/>
            </a:endParaRPr>
          </a:p>
          <a:p>
            <a:pPr algn="ctr"/>
            <a:endParaRPr lang="en-GB" dirty="0">
              <a:latin typeface="Letter-join 36" panose="02000805000000020003" pitchFamily="50" charset="0"/>
            </a:endParaRPr>
          </a:p>
          <a:p>
            <a:pPr algn="ctr"/>
            <a:endParaRPr lang="en-GB" dirty="0">
              <a:latin typeface="Letter-join 36" panose="02000805000000020003" pitchFamily="50" charset="0"/>
            </a:endParaRPr>
          </a:p>
        </p:txBody>
      </p:sp>
      <p:sp>
        <p:nvSpPr>
          <p:cNvPr id="11" name="TextBox 10">
            <a:extLst>
              <a:ext uri="{FF2B5EF4-FFF2-40B4-BE49-F238E27FC236}">
                <a16:creationId xmlns:a16="http://schemas.microsoft.com/office/drawing/2014/main" id="{369766F3-BB53-41A0-8FF5-73D37F185C66}"/>
              </a:ext>
            </a:extLst>
          </p:cNvPr>
          <p:cNvSpPr txBox="1"/>
          <p:nvPr/>
        </p:nvSpPr>
        <p:spPr>
          <a:xfrm>
            <a:off x="2299845" y="6364013"/>
            <a:ext cx="4924704" cy="369332"/>
          </a:xfrm>
          <a:prstGeom prst="rect">
            <a:avLst/>
          </a:prstGeom>
          <a:solidFill>
            <a:schemeClr val="tx2"/>
          </a:solidFill>
        </p:spPr>
        <p:txBody>
          <a:bodyPr wrap="square" rtlCol="0">
            <a:spAutoFit/>
          </a:bodyPr>
          <a:lstStyle/>
          <a:p>
            <a:pPr algn="ctr"/>
            <a:r>
              <a:rPr lang="en-GB" b="1" dirty="0" smtClean="0">
                <a:solidFill>
                  <a:schemeClr val="bg1"/>
                </a:solidFill>
                <a:latin typeface="Letter-join 36" panose="02000805000000020003" pitchFamily="50" charset="0"/>
              </a:rPr>
              <a:t>Page 1 and 2 of the document</a:t>
            </a:r>
            <a:endParaRPr lang="en-GB" b="1" dirty="0">
              <a:solidFill>
                <a:schemeClr val="bg2"/>
              </a:solidFill>
              <a:latin typeface="Letter-join 36" panose="02000805000000020003" pitchFamily="50" charset="0"/>
            </a:endParaRPr>
          </a:p>
        </p:txBody>
      </p:sp>
      <p:sp>
        <p:nvSpPr>
          <p:cNvPr id="12" name="TextBox 11">
            <a:extLst>
              <a:ext uri="{FF2B5EF4-FFF2-40B4-BE49-F238E27FC236}">
                <a16:creationId xmlns:a16="http://schemas.microsoft.com/office/drawing/2014/main" id="{369766F3-BB53-41A0-8FF5-73D37F185C66}"/>
              </a:ext>
            </a:extLst>
          </p:cNvPr>
          <p:cNvSpPr txBox="1"/>
          <p:nvPr/>
        </p:nvSpPr>
        <p:spPr>
          <a:xfrm>
            <a:off x="6012160" y="708552"/>
            <a:ext cx="1152128" cy="369332"/>
          </a:xfrm>
          <a:prstGeom prst="rect">
            <a:avLst/>
          </a:prstGeom>
          <a:solidFill>
            <a:schemeClr val="tx2"/>
          </a:solidFill>
        </p:spPr>
        <p:txBody>
          <a:bodyPr wrap="square" rtlCol="0">
            <a:spAutoFit/>
          </a:bodyPr>
          <a:lstStyle/>
          <a:p>
            <a:pPr algn="ctr"/>
            <a:r>
              <a:rPr lang="en-GB" b="1" dirty="0" smtClean="0">
                <a:solidFill>
                  <a:schemeClr val="bg1"/>
                </a:solidFill>
                <a:latin typeface="Letter-join 36" panose="02000805000000020003" pitchFamily="50" charset="0"/>
              </a:rPr>
              <a:t>Day 1</a:t>
            </a:r>
            <a:endParaRPr lang="en-GB" b="1" dirty="0">
              <a:solidFill>
                <a:schemeClr val="bg2"/>
              </a:solidFill>
              <a:latin typeface="Letter-join 36" panose="02000805000000020003" pitchFamily="50" charset="0"/>
            </a:endParaRPr>
          </a:p>
        </p:txBody>
      </p:sp>
      <p:pic>
        <p:nvPicPr>
          <p:cNvPr id="9" name="Picture 8" descr="Giraffes Can't Dance Lesson Plan | Scholastic"/>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4965" y="2421910"/>
            <a:ext cx="2449761" cy="1422777"/>
          </a:xfrm>
          <a:prstGeom prst="rect">
            <a:avLst/>
          </a:prstGeom>
          <a:noFill/>
          <a:ln>
            <a:noFill/>
          </a:ln>
        </p:spPr>
      </p:pic>
      <p:sp>
        <p:nvSpPr>
          <p:cNvPr id="3" name="Rectangle 2"/>
          <p:cNvSpPr/>
          <p:nvPr/>
        </p:nvSpPr>
        <p:spPr>
          <a:xfrm>
            <a:off x="683568" y="4124501"/>
            <a:ext cx="7780983" cy="2308324"/>
          </a:xfrm>
          <a:prstGeom prst="rect">
            <a:avLst/>
          </a:prstGeom>
        </p:spPr>
        <p:txBody>
          <a:bodyPr wrap="square">
            <a:spAutoFit/>
          </a:bodyPr>
          <a:lstStyle/>
          <a:p>
            <a:pPr algn="ctr"/>
            <a:r>
              <a:rPr lang="en-GB" dirty="0">
                <a:latin typeface="Letter-join 36" panose="02000805000000020003" pitchFamily="50" charset="0"/>
              </a:rPr>
              <a:t>Use drama to act out some of the </a:t>
            </a:r>
            <a:r>
              <a:rPr lang="en-GB" dirty="0" smtClean="0">
                <a:latin typeface="Letter-join 36" panose="02000805000000020003" pitchFamily="50" charset="0"/>
              </a:rPr>
              <a:t>dances. Take three photos of your self dancing or draw three pictures of you dancing like the different animals and add labels describing their movements! </a:t>
            </a:r>
          </a:p>
          <a:p>
            <a:pPr algn="ctr"/>
            <a:endParaRPr lang="en-GB" dirty="0">
              <a:latin typeface="Letter-join 36" panose="02000805000000020003" pitchFamily="50" charset="0"/>
            </a:endParaRPr>
          </a:p>
          <a:p>
            <a:pPr algn="ctr"/>
            <a:r>
              <a:rPr lang="en-GB" dirty="0" smtClean="0">
                <a:latin typeface="Letter-join 36" panose="02000805000000020003" pitchFamily="50" charset="0"/>
              </a:rPr>
              <a:t>Use the verb sheet to help you think of words for how they move – wiggled, jiggled, leaped, hopped, crazy, busy, sluggish… there are lots of different ways to move!</a:t>
            </a:r>
            <a:endParaRPr lang="en-GB" dirty="0">
              <a:latin typeface="Letter-join 36" panose="02000805000000020003" pitchFamily="50"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94592" y="1788512"/>
            <a:ext cx="609600" cy="609600"/>
          </a:xfrm>
          <a:prstGeom prst="rect">
            <a:avLst/>
          </a:prstGeom>
        </p:spPr>
      </p:pic>
    </p:spTree>
    <p:extLst>
      <p:ext uri="{BB962C8B-B14F-4D97-AF65-F5344CB8AC3E}">
        <p14:creationId xmlns:p14="http://schemas.microsoft.com/office/powerpoint/2010/main" val="297766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799" y="2086535"/>
            <a:ext cx="6965245" cy="3850859"/>
          </a:xfrm>
        </p:spPr>
        <p:txBody>
          <a:bodyPr>
            <a:normAutofit fontScale="90000"/>
          </a:bodyPr>
          <a:lstStyle/>
          <a:p>
            <a:r>
              <a:rPr lang="en-GB" sz="3600" b="1" dirty="0" smtClean="0">
                <a:latin typeface="Letter-join 36" panose="02000805000000020003" pitchFamily="50" charset="0"/>
              </a:rPr>
              <a:t>Lesson Two</a:t>
            </a:r>
            <a:r>
              <a:rPr lang="en-GB" sz="3600" b="1" dirty="0">
                <a:latin typeface="Letter-join 36" panose="02000805000000020003" pitchFamily="50" charset="0"/>
              </a:rPr>
              <a:t/>
            </a:r>
            <a:br>
              <a:rPr lang="en-GB" sz="3600" b="1" dirty="0">
                <a:latin typeface="Letter-join 36" panose="02000805000000020003" pitchFamily="50" charset="0"/>
              </a:rPr>
            </a:br>
            <a:r>
              <a:rPr lang="en-GB" sz="2800" dirty="0">
                <a:latin typeface="Letter-join 36" panose="02000805000000020003" pitchFamily="50" charset="0"/>
              </a:rPr>
              <a:t/>
            </a:r>
            <a:br>
              <a:rPr lang="en-GB" sz="2800" dirty="0">
                <a:latin typeface="Letter-join 36" panose="02000805000000020003" pitchFamily="50" charset="0"/>
              </a:rPr>
            </a:br>
            <a:r>
              <a:rPr lang="en-GB" sz="2800" dirty="0" smtClean="0">
                <a:latin typeface="Letter-join 36" panose="02000805000000020003" pitchFamily="50" charset="0"/>
              </a:rPr>
              <a:t>Re-read or watch Giraffes Can’t Dance then use the pictures to sequence </a:t>
            </a:r>
            <a:r>
              <a:rPr lang="en-GB" sz="2800" dirty="0">
                <a:latin typeface="Letter-join 36" panose="02000805000000020003" pitchFamily="50" charset="0"/>
              </a:rPr>
              <a:t>the main parts </a:t>
            </a:r>
            <a:r>
              <a:rPr lang="en-GB" sz="2800" dirty="0" smtClean="0">
                <a:latin typeface="Letter-join 36" panose="02000805000000020003" pitchFamily="50" charset="0"/>
              </a:rPr>
              <a:t>of </a:t>
            </a:r>
            <a:r>
              <a:rPr lang="en-GB" sz="2800" dirty="0">
                <a:latin typeface="Letter-join 36" panose="02000805000000020003" pitchFamily="50" charset="0"/>
              </a:rPr>
              <a:t>the </a:t>
            </a:r>
            <a:r>
              <a:rPr lang="en-GB" sz="2800" dirty="0" smtClean="0">
                <a:latin typeface="Letter-join 36" panose="02000805000000020003" pitchFamily="50" charset="0"/>
              </a:rPr>
              <a:t>story. </a:t>
            </a:r>
            <a:br>
              <a:rPr lang="en-GB" sz="2800" dirty="0" smtClean="0">
                <a:latin typeface="Letter-join 36" panose="02000805000000020003" pitchFamily="50" charset="0"/>
              </a:rPr>
            </a:br>
            <a:r>
              <a:rPr lang="en-GB" sz="2800" dirty="0">
                <a:latin typeface="Letter-join 36" panose="02000805000000020003" pitchFamily="50" charset="0"/>
              </a:rPr>
              <a:t/>
            </a:r>
            <a:br>
              <a:rPr lang="en-GB" sz="2800" dirty="0">
                <a:latin typeface="Letter-join 36" panose="02000805000000020003" pitchFamily="50" charset="0"/>
              </a:rPr>
            </a:br>
            <a:r>
              <a:rPr lang="en-GB" sz="2800" dirty="0" smtClean="0">
                <a:latin typeface="Letter-join 36" panose="02000805000000020003" pitchFamily="50" charset="0"/>
              </a:rPr>
              <a:t> Choose three of the pictures and write a sentence explaining </a:t>
            </a:r>
            <a:r>
              <a:rPr lang="en-GB" sz="2800" dirty="0">
                <a:latin typeface="Letter-join 36" panose="02000805000000020003" pitchFamily="50" charset="0"/>
              </a:rPr>
              <a:t>what is happening in the picture. You can either </a:t>
            </a:r>
            <a:r>
              <a:rPr lang="en-GB" sz="2800" dirty="0" smtClean="0">
                <a:latin typeface="Letter-join 36" panose="02000805000000020003" pitchFamily="50" charset="0"/>
              </a:rPr>
              <a:t>use printed copies or </a:t>
            </a:r>
            <a:r>
              <a:rPr lang="en-GB" sz="2800" dirty="0">
                <a:latin typeface="Letter-join 36" panose="02000805000000020003" pitchFamily="50" charset="0"/>
              </a:rPr>
              <a:t>draw your own versions.</a:t>
            </a:r>
            <a:endParaRPr lang="en-GB" sz="3600" dirty="0">
              <a:latin typeface="Letter-join 36" panose="02000805000000020003" pitchFamily="50" charset="0"/>
            </a:endParaRPr>
          </a:p>
        </p:txBody>
      </p:sp>
      <p:pic>
        <p:nvPicPr>
          <p:cNvPr id="4" name="Picture 2" descr="Hillside Primary School | Baddeley Green | Staffordshir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87" y="458036"/>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9766F3-BB53-41A0-8FF5-73D37F185C66}"/>
              </a:ext>
            </a:extLst>
          </p:cNvPr>
          <p:cNvSpPr txBox="1"/>
          <p:nvPr/>
        </p:nvSpPr>
        <p:spPr>
          <a:xfrm>
            <a:off x="2765483" y="6141532"/>
            <a:ext cx="3691875" cy="369332"/>
          </a:xfrm>
          <a:prstGeom prst="rect">
            <a:avLst/>
          </a:prstGeom>
          <a:solidFill>
            <a:schemeClr val="tx2"/>
          </a:solidFill>
        </p:spPr>
        <p:txBody>
          <a:bodyPr wrap="square" rtlCol="0">
            <a:spAutoFit/>
          </a:bodyPr>
          <a:lstStyle/>
          <a:p>
            <a:pPr algn="ctr"/>
            <a:r>
              <a:rPr lang="en-GB" b="1" dirty="0" smtClean="0">
                <a:solidFill>
                  <a:schemeClr val="bg1"/>
                </a:solidFill>
                <a:latin typeface="Letter-join 36" panose="02000805000000020003" pitchFamily="50" charset="0"/>
              </a:rPr>
              <a:t>Page 3 of the document</a:t>
            </a:r>
            <a:endParaRPr lang="en-GB" b="1" dirty="0">
              <a:solidFill>
                <a:schemeClr val="bg2"/>
              </a:solidFill>
              <a:latin typeface="Letter-join 36" panose="02000805000000020003" pitchFamily="50" charset="0"/>
            </a:endParaRPr>
          </a:p>
        </p:txBody>
      </p:sp>
      <p:sp>
        <p:nvSpPr>
          <p:cNvPr id="5" name="TextBox 4">
            <a:extLst>
              <a:ext uri="{FF2B5EF4-FFF2-40B4-BE49-F238E27FC236}">
                <a16:creationId xmlns:a16="http://schemas.microsoft.com/office/drawing/2014/main" id="{369766F3-BB53-41A0-8FF5-73D37F185C66}"/>
              </a:ext>
            </a:extLst>
          </p:cNvPr>
          <p:cNvSpPr txBox="1"/>
          <p:nvPr/>
        </p:nvSpPr>
        <p:spPr>
          <a:xfrm>
            <a:off x="6012160" y="708552"/>
            <a:ext cx="1080120" cy="369332"/>
          </a:xfrm>
          <a:prstGeom prst="rect">
            <a:avLst/>
          </a:prstGeom>
          <a:solidFill>
            <a:schemeClr val="tx2"/>
          </a:solidFill>
        </p:spPr>
        <p:txBody>
          <a:bodyPr wrap="square" rtlCol="0">
            <a:spAutoFit/>
          </a:bodyPr>
          <a:lstStyle/>
          <a:p>
            <a:pPr algn="ctr"/>
            <a:r>
              <a:rPr lang="en-GB" b="1" dirty="0" smtClean="0">
                <a:solidFill>
                  <a:schemeClr val="bg1"/>
                </a:solidFill>
                <a:latin typeface="Letter-join 36" panose="02000805000000020003" pitchFamily="50" charset="0"/>
              </a:rPr>
              <a:t>Day 2</a:t>
            </a:r>
            <a:endParaRPr lang="en-GB" b="1" dirty="0">
              <a:solidFill>
                <a:schemeClr val="bg2"/>
              </a:solidFill>
              <a:latin typeface="Letter-join 36" panose="02000805000000020003" pitchFamily="50"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3630" y="1882397"/>
            <a:ext cx="609600" cy="609600"/>
          </a:xfrm>
          <a:prstGeom prst="rect">
            <a:avLst/>
          </a:prstGeom>
        </p:spPr>
      </p:pic>
    </p:spTree>
    <p:extLst>
      <p:ext uri="{BB962C8B-B14F-4D97-AF65-F5344CB8AC3E}">
        <p14:creationId xmlns:p14="http://schemas.microsoft.com/office/powerpoint/2010/main" val="303881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521" y="1676206"/>
            <a:ext cx="7727736" cy="4145049"/>
          </a:xfrm>
        </p:spPr>
        <p:txBody>
          <a:bodyPr>
            <a:noAutofit/>
          </a:bodyPr>
          <a:lstStyle/>
          <a:p>
            <a:r>
              <a:rPr lang="en-GB" sz="2400" b="1" dirty="0" smtClean="0">
                <a:latin typeface="Letter-join 36" panose="02000805000000020003" pitchFamily="50" charset="0"/>
              </a:rPr>
              <a:t>Lesson Three </a:t>
            </a:r>
            <a:br>
              <a:rPr lang="en-GB" sz="2400" b="1" dirty="0" smtClean="0">
                <a:latin typeface="Letter-join 36" panose="02000805000000020003" pitchFamily="50" charset="0"/>
              </a:rPr>
            </a:br>
            <a:r>
              <a:rPr lang="en-GB" sz="2400" b="1" dirty="0">
                <a:latin typeface="Letter-join 36" panose="02000805000000020003" pitchFamily="50" charset="0"/>
              </a:rPr>
              <a:t/>
            </a:r>
            <a:br>
              <a:rPr lang="en-GB" sz="2400" b="1" dirty="0">
                <a:latin typeface="Letter-join 36" panose="02000805000000020003" pitchFamily="50" charset="0"/>
              </a:rPr>
            </a:br>
            <a:r>
              <a:rPr lang="en-GB" sz="2400" b="1" dirty="0" smtClean="0">
                <a:latin typeface="Letter-join 36" panose="02000805000000020003" pitchFamily="50" charset="0"/>
              </a:rPr>
              <a:t>Re-read or watch the video again. Someone has jumbled up my sentences from the start of the story! Can you unjumble the sentences so that they make sense?</a:t>
            </a:r>
            <a:br>
              <a:rPr lang="en-GB" sz="2400" b="1" dirty="0" smtClean="0">
                <a:latin typeface="Letter-join 36" panose="02000805000000020003" pitchFamily="50" charset="0"/>
              </a:rPr>
            </a:br>
            <a:r>
              <a:rPr lang="en-GB" sz="2400" b="1" dirty="0" smtClean="0">
                <a:latin typeface="Letter-join 36" panose="02000805000000020003" pitchFamily="50" charset="0"/>
              </a:rPr>
              <a:t>Use the capitals, full stops and exclamation marks to help you. </a:t>
            </a:r>
            <a:br>
              <a:rPr lang="en-GB" sz="2400" b="1" dirty="0" smtClean="0">
                <a:latin typeface="Letter-join 36" panose="02000805000000020003" pitchFamily="50" charset="0"/>
              </a:rPr>
            </a:br>
            <a:r>
              <a:rPr lang="en-GB" sz="2400" b="1" dirty="0">
                <a:latin typeface="Letter-join 36" panose="02000805000000020003" pitchFamily="50" charset="0"/>
              </a:rPr>
              <a:t/>
            </a:r>
            <a:br>
              <a:rPr lang="en-GB" sz="2400" b="1" dirty="0">
                <a:latin typeface="Letter-join 36" panose="02000805000000020003" pitchFamily="50" charset="0"/>
              </a:rPr>
            </a:br>
            <a:r>
              <a:rPr lang="en-GB" sz="2400" b="1" dirty="0" smtClean="0">
                <a:latin typeface="Letter-join 36" panose="02000805000000020003" pitchFamily="50" charset="0"/>
              </a:rPr>
              <a:t> </a:t>
            </a:r>
            <a:endParaRPr lang="en-GB" sz="2400" b="1" dirty="0">
              <a:latin typeface="Letter-join 36" panose="02000805000000020003" pitchFamily="50" charset="0"/>
            </a:endParaRPr>
          </a:p>
        </p:txBody>
      </p:sp>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0" y="565321"/>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69766F3-BB53-41A0-8FF5-73D37F185C66}"/>
              </a:ext>
            </a:extLst>
          </p:cNvPr>
          <p:cNvSpPr txBox="1"/>
          <p:nvPr/>
        </p:nvSpPr>
        <p:spPr>
          <a:xfrm>
            <a:off x="6012160" y="708552"/>
            <a:ext cx="1008112" cy="369332"/>
          </a:xfrm>
          <a:prstGeom prst="rect">
            <a:avLst/>
          </a:prstGeom>
          <a:solidFill>
            <a:schemeClr val="tx2"/>
          </a:solidFill>
        </p:spPr>
        <p:txBody>
          <a:bodyPr wrap="square" rtlCol="0">
            <a:spAutoFit/>
          </a:bodyPr>
          <a:lstStyle/>
          <a:p>
            <a:pPr algn="ctr"/>
            <a:r>
              <a:rPr lang="en-GB" b="1" dirty="0" smtClean="0">
                <a:solidFill>
                  <a:schemeClr val="bg1"/>
                </a:solidFill>
                <a:latin typeface="Letter-join 36" panose="02000805000000020003" pitchFamily="50" charset="0"/>
              </a:rPr>
              <a:t>Day 3 </a:t>
            </a:r>
            <a:endParaRPr lang="en-GB" b="1" dirty="0">
              <a:solidFill>
                <a:schemeClr val="bg2"/>
              </a:solidFill>
              <a:latin typeface="Letter-join 36" panose="02000805000000020003" pitchFamily="50" charset="0"/>
            </a:endParaRPr>
          </a:p>
        </p:txBody>
      </p:sp>
      <p:sp>
        <p:nvSpPr>
          <p:cNvPr id="11" name="Title 1"/>
          <p:cNvSpPr txBox="1">
            <a:spLocks/>
          </p:cNvSpPr>
          <p:nvPr/>
        </p:nvSpPr>
        <p:spPr>
          <a:xfrm>
            <a:off x="1067225" y="4278078"/>
            <a:ext cx="7088398" cy="41450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b="1" dirty="0" smtClean="0">
                <a:latin typeface="Letter-join 36" panose="02000805000000020003" pitchFamily="50" charset="0"/>
              </a:rPr>
              <a:t>This should be… </a:t>
            </a:r>
          </a:p>
          <a:p>
            <a:r>
              <a:rPr lang="en-GB" sz="2400" b="1" dirty="0" smtClean="0">
                <a:solidFill>
                  <a:srgbClr val="FF0000"/>
                </a:solidFill>
                <a:latin typeface="Letter-join 36" panose="02000805000000020003" pitchFamily="50" charset="0"/>
              </a:rPr>
              <a:t>Gerald was a tall, thin giraffe. </a:t>
            </a:r>
            <a:r>
              <a:rPr lang="en-GB" sz="2400" b="1" dirty="0" smtClean="0">
                <a:latin typeface="Letter-join 36" panose="02000805000000020003" pitchFamily="50" charset="0"/>
              </a:rPr>
              <a:t/>
            </a:r>
            <a:br>
              <a:rPr lang="en-GB" sz="2400" b="1" dirty="0" smtClean="0">
                <a:latin typeface="Letter-join 36" panose="02000805000000020003" pitchFamily="50" charset="0"/>
              </a:rPr>
            </a:br>
            <a:r>
              <a:rPr lang="en-GB" sz="2400" b="1" dirty="0" smtClean="0">
                <a:latin typeface="Letter-join 36" panose="02000805000000020003" pitchFamily="50" charset="0"/>
              </a:rPr>
              <a:t/>
            </a:r>
            <a:br>
              <a:rPr lang="en-GB" sz="2400" b="1" dirty="0" smtClean="0">
                <a:latin typeface="Letter-join 36" panose="02000805000000020003" pitchFamily="50" charset="0"/>
              </a:rPr>
            </a:br>
            <a:r>
              <a:rPr lang="en-GB" sz="2400" b="1" dirty="0" smtClean="0">
                <a:latin typeface="Letter-join 36" panose="02000805000000020003" pitchFamily="50" charset="0"/>
              </a:rPr>
              <a:t> </a:t>
            </a:r>
            <a:endParaRPr lang="en-GB" sz="2400" b="1" dirty="0">
              <a:latin typeface="Letter-join 36" panose="02000805000000020003" pitchFamily="50" charset="0"/>
            </a:endParaRPr>
          </a:p>
        </p:txBody>
      </p:sp>
      <p:sp>
        <p:nvSpPr>
          <p:cNvPr id="12" name="TextBox 11">
            <a:extLst>
              <a:ext uri="{FF2B5EF4-FFF2-40B4-BE49-F238E27FC236}">
                <a16:creationId xmlns:a16="http://schemas.microsoft.com/office/drawing/2014/main" id="{369766F3-BB53-41A0-8FF5-73D37F185C66}"/>
              </a:ext>
            </a:extLst>
          </p:cNvPr>
          <p:cNvSpPr txBox="1"/>
          <p:nvPr/>
        </p:nvSpPr>
        <p:spPr>
          <a:xfrm>
            <a:off x="2765486" y="6350602"/>
            <a:ext cx="3691875" cy="369332"/>
          </a:xfrm>
          <a:prstGeom prst="rect">
            <a:avLst/>
          </a:prstGeom>
          <a:solidFill>
            <a:schemeClr val="tx2"/>
          </a:solidFill>
        </p:spPr>
        <p:txBody>
          <a:bodyPr wrap="square" rtlCol="0">
            <a:spAutoFit/>
          </a:bodyPr>
          <a:lstStyle/>
          <a:p>
            <a:pPr algn="ctr"/>
            <a:r>
              <a:rPr lang="en-GB" b="1" dirty="0" smtClean="0">
                <a:solidFill>
                  <a:schemeClr val="bg1"/>
                </a:solidFill>
                <a:latin typeface="Letter-join 36" panose="02000805000000020003" pitchFamily="50" charset="0"/>
              </a:rPr>
              <a:t>Page 4 of the document</a:t>
            </a:r>
            <a:endParaRPr lang="en-GB" b="1" dirty="0">
              <a:solidFill>
                <a:schemeClr val="bg2"/>
              </a:solidFill>
              <a:latin typeface="Letter-join 36" panose="02000805000000020003" pitchFamily="50" charset="0"/>
            </a:endParaRPr>
          </a:p>
        </p:txBody>
      </p:sp>
      <p:pic>
        <p:nvPicPr>
          <p:cNvPr id="3" name="Picture 2"/>
          <p:cNvPicPr>
            <a:picLocks noChangeAspect="1"/>
          </p:cNvPicPr>
          <p:nvPr/>
        </p:nvPicPr>
        <p:blipFill>
          <a:blip r:embed="rId6"/>
          <a:stretch>
            <a:fillRect/>
          </a:stretch>
        </p:blipFill>
        <p:spPr>
          <a:xfrm>
            <a:off x="6512659" y="1292452"/>
            <a:ext cx="1654329" cy="1349932"/>
          </a:xfrm>
          <a:prstGeom prst="rect">
            <a:avLst/>
          </a:prstGeom>
        </p:spPr>
      </p:pic>
      <p:pic>
        <p:nvPicPr>
          <p:cNvPr id="7" name="Picture 6"/>
          <p:cNvPicPr>
            <a:picLocks noChangeAspect="1"/>
          </p:cNvPicPr>
          <p:nvPr/>
        </p:nvPicPr>
        <p:blipFill>
          <a:blip r:embed="rId7"/>
          <a:stretch>
            <a:fillRect/>
          </a:stretch>
        </p:blipFill>
        <p:spPr>
          <a:xfrm>
            <a:off x="1325297" y="5085080"/>
            <a:ext cx="6572250" cy="447675"/>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90888" y="5595409"/>
            <a:ext cx="609600" cy="609600"/>
          </a:xfrm>
          <a:prstGeom prst="rect">
            <a:avLst/>
          </a:prstGeom>
        </p:spPr>
      </p:pic>
    </p:spTree>
    <p:extLst>
      <p:ext uri="{BB962C8B-B14F-4D97-AF65-F5344CB8AC3E}">
        <p14:creationId xmlns:p14="http://schemas.microsoft.com/office/powerpoint/2010/main" val="29291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9" name="Rectangle 4">
            <a:extLst>
              <a:ext uri="{FF2B5EF4-FFF2-40B4-BE49-F238E27FC236}">
                <a16:creationId xmlns:a16="http://schemas.microsoft.com/office/drawing/2014/main" id="{55CEFFDF-1C92-469A-BA2A-F3C555E3E46C}"/>
              </a:ext>
            </a:extLst>
          </p:cNvPr>
          <p:cNvSpPr>
            <a:spLocks noChangeArrowheads="1"/>
          </p:cNvSpPr>
          <p:nvPr/>
        </p:nvSpPr>
        <p:spPr bwMode="auto">
          <a:xfrm>
            <a:off x="842919" y="2060848"/>
            <a:ext cx="7455404" cy="422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buFont typeface="Arial" panose="020B0604020202020204" pitchFamily="34" charset="0"/>
              <a:buNone/>
            </a:pPr>
            <a:r>
              <a:rPr lang="en-GB" altLang="en-US" sz="2000" dirty="0" smtClean="0">
                <a:latin typeface="Letter-join 36" panose="02000805000000020003" pitchFamily="50" charset="0"/>
              </a:rPr>
              <a:t>Sentences need punctuation to make sense. If a sentence is jumbled or does not have punctuation, it is not a sentence!</a:t>
            </a:r>
          </a:p>
          <a:p>
            <a:pPr>
              <a:buFont typeface="Arial" panose="020B0604020202020204" pitchFamily="34" charset="0"/>
              <a:buNone/>
            </a:pPr>
            <a:endParaRPr lang="en-GB" altLang="en-US" sz="1100" dirty="0">
              <a:latin typeface="Letter-join 36" panose="02000805000000020003" pitchFamily="50" charset="0"/>
            </a:endParaRPr>
          </a:p>
          <a:p>
            <a:pPr>
              <a:buFont typeface="Arial" panose="020B0604020202020204" pitchFamily="34" charset="0"/>
              <a:buNone/>
            </a:pPr>
            <a:r>
              <a:rPr lang="en-GB" altLang="en-US" sz="2000" dirty="0" smtClean="0">
                <a:latin typeface="Letter-join 36" panose="02000805000000020003" pitchFamily="50" charset="0"/>
              </a:rPr>
              <a:t>Exciting sentences need an exclamation mark like this: </a:t>
            </a:r>
          </a:p>
          <a:p>
            <a:pPr>
              <a:buFont typeface="Arial" panose="020B0604020202020204" pitchFamily="34" charset="0"/>
              <a:buNone/>
            </a:pPr>
            <a:endParaRPr lang="en-GB" altLang="en-US" sz="1100" dirty="0">
              <a:latin typeface="Letter-join 36" panose="02000805000000020003" pitchFamily="50" charset="0"/>
            </a:endParaRPr>
          </a:p>
          <a:p>
            <a:pPr>
              <a:buFont typeface="Arial" panose="020B0604020202020204" pitchFamily="34" charset="0"/>
              <a:buNone/>
            </a:pPr>
            <a:r>
              <a:rPr lang="en-GB" altLang="en-US" sz="2000" dirty="0" smtClean="0">
                <a:latin typeface="Letter-join 36" panose="02000805000000020003" pitchFamily="50" charset="0"/>
              </a:rPr>
              <a:t>Gerald’s dancing was tremendous! Wow! </a:t>
            </a:r>
          </a:p>
          <a:p>
            <a:pPr>
              <a:buFont typeface="Arial" panose="020B0604020202020204" pitchFamily="34" charset="0"/>
              <a:buNone/>
            </a:pPr>
            <a:endParaRPr lang="en-GB" altLang="en-US" sz="1100" dirty="0">
              <a:latin typeface="Letter-join 36" panose="02000805000000020003" pitchFamily="50" charset="0"/>
            </a:endParaRPr>
          </a:p>
          <a:p>
            <a:pPr>
              <a:buFont typeface="Arial" panose="020B0604020202020204" pitchFamily="34" charset="0"/>
              <a:buNone/>
            </a:pPr>
            <a:r>
              <a:rPr lang="en-GB" altLang="en-US" sz="2000" dirty="0" smtClean="0">
                <a:latin typeface="Letter-join 36" panose="02000805000000020003" pitchFamily="50" charset="0"/>
              </a:rPr>
              <a:t>If you ask a question to find out something, you need to use a question mark like this: </a:t>
            </a:r>
          </a:p>
          <a:p>
            <a:pPr>
              <a:buFont typeface="Arial" panose="020B0604020202020204" pitchFamily="34" charset="0"/>
              <a:buNone/>
            </a:pPr>
            <a:endParaRPr lang="en-GB" altLang="en-US" sz="1100" dirty="0">
              <a:latin typeface="Letter-join 36" panose="02000805000000020003" pitchFamily="50" charset="0"/>
            </a:endParaRPr>
          </a:p>
          <a:p>
            <a:pPr>
              <a:buFont typeface="Arial" panose="020B0604020202020204" pitchFamily="34" charset="0"/>
              <a:buNone/>
            </a:pPr>
            <a:r>
              <a:rPr lang="en-GB" altLang="en-US" sz="2000" dirty="0" smtClean="0">
                <a:latin typeface="Letter-join 36" panose="02000805000000020003" pitchFamily="50" charset="0"/>
              </a:rPr>
              <a:t>Why can’t I dance? What shall I do? </a:t>
            </a:r>
            <a:endParaRPr lang="en-GB" altLang="en-US" sz="2000" dirty="0">
              <a:latin typeface="Letter-join 36" panose="02000805000000020003" pitchFamily="50" charset="0"/>
            </a:endParaRPr>
          </a:p>
        </p:txBody>
      </p:sp>
      <p:pic>
        <p:nvPicPr>
          <p:cNvPr id="2" name="Picture 2" descr="Hillside Primary School | Baddeley Green | Staffordshire Logo">
            <a:extLst>
              <a:ext uri="{FF2B5EF4-FFF2-40B4-BE49-F238E27FC236}">
                <a16:creationId xmlns:a16="http://schemas.microsoft.com/office/drawing/2014/main" id="{B47A919E-A857-4B92-94D8-580E6B025F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620688"/>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69766F3-BB53-41A0-8FF5-73D37F185C66}"/>
              </a:ext>
            </a:extLst>
          </p:cNvPr>
          <p:cNvSpPr txBox="1"/>
          <p:nvPr/>
        </p:nvSpPr>
        <p:spPr>
          <a:xfrm>
            <a:off x="5950798" y="687303"/>
            <a:ext cx="1141482" cy="369332"/>
          </a:xfrm>
          <a:prstGeom prst="rect">
            <a:avLst/>
          </a:prstGeom>
          <a:solidFill>
            <a:schemeClr val="tx2"/>
          </a:solidFill>
        </p:spPr>
        <p:txBody>
          <a:bodyPr wrap="square" rtlCol="0">
            <a:spAutoFit/>
          </a:bodyPr>
          <a:lstStyle/>
          <a:p>
            <a:pPr algn="ctr"/>
            <a:r>
              <a:rPr lang="en-GB" b="1" dirty="0" smtClean="0">
                <a:solidFill>
                  <a:schemeClr val="bg1"/>
                </a:solidFill>
                <a:latin typeface="Letter-join 36" panose="02000805000000020003" pitchFamily="50" charset="0"/>
              </a:rPr>
              <a:t>Day 4</a:t>
            </a:r>
            <a:endParaRPr lang="en-GB" b="1" dirty="0">
              <a:solidFill>
                <a:schemeClr val="bg2"/>
              </a:solidFill>
              <a:latin typeface="Letter-join 36" panose="02000805000000020003" pitchFamily="50"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2320" y="551723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377" y="2026413"/>
            <a:ext cx="6965245" cy="3850859"/>
          </a:xfrm>
        </p:spPr>
        <p:txBody>
          <a:bodyPr>
            <a:normAutofit fontScale="90000"/>
          </a:bodyPr>
          <a:lstStyle/>
          <a:p>
            <a:r>
              <a:rPr lang="en-GB" sz="3100" dirty="0" smtClean="0">
                <a:latin typeface="Letter-join 36" panose="02000805000000020003" pitchFamily="50" charset="0"/>
              </a:rPr>
              <a:t>Lesson Four </a:t>
            </a:r>
            <a:br>
              <a:rPr lang="en-GB" sz="3100" dirty="0" smtClean="0">
                <a:latin typeface="Letter-join 36" panose="02000805000000020003" pitchFamily="50" charset="0"/>
              </a:rPr>
            </a:br>
            <a:r>
              <a:rPr lang="en-GB" sz="3100" dirty="0" smtClean="0">
                <a:latin typeface="Letter-join 36" panose="02000805000000020003" pitchFamily="50" charset="0"/>
              </a:rPr>
              <a:t/>
            </a:r>
            <a:br>
              <a:rPr lang="en-GB" sz="3100" dirty="0" smtClean="0">
                <a:latin typeface="Letter-join 36" panose="02000805000000020003" pitchFamily="50" charset="0"/>
              </a:rPr>
            </a:br>
            <a:r>
              <a:rPr lang="en-GB" sz="3100" dirty="0" smtClean="0">
                <a:latin typeface="Letter-join 36" panose="02000805000000020003" pitchFamily="50" charset="0"/>
              </a:rPr>
              <a:t>Rewrite the sentences from the Giraffes Can’t Dance story using capital letters, full stops, exclamation marks and question marks. Read the sentences aloud to help you and use your best cursive  handwriting!</a:t>
            </a:r>
            <a:endParaRPr lang="en-GB" sz="3100" dirty="0">
              <a:latin typeface="Letter-join 36" panose="02000805000000020003" pitchFamily="50" charset="0"/>
            </a:endParaRPr>
          </a:p>
        </p:txBody>
      </p:sp>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642702"/>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CB72746-FA5F-4C26-A543-DA1827E7CF66}"/>
              </a:ext>
            </a:extLst>
          </p:cNvPr>
          <p:cNvSpPr txBox="1"/>
          <p:nvPr/>
        </p:nvSpPr>
        <p:spPr>
          <a:xfrm>
            <a:off x="2960349" y="5896664"/>
            <a:ext cx="3691875" cy="369332"/>
          </a:xfrm>
          <a:prstGeom prst="rect">
            <a:avLst/>
          </a:prstGeom>
          <a:solidFill>
            <a:schemeClr val="tx2"/>
          </a:solidFill>
        </p:spPr>
        <p:txBody>
          <a:bodyPr wrap="square" rtlCol="0">
            <a:spAutoFit/>
          </a:bodyPr>
          <a:lstStyle/>
          <a:p>
            <a:pPr algn="ctr"/>
            <a:r>
              <a:rPr lang="en-GB" b="1" dirty="0" smtClean="0">
                <a:solidFill>
                  <a:schemeClr val="bg1"/>
                </a:solidFill>
                <a:latin typeface="Letter-join 36" panose="02000805000000020003" pitchFamily="50" charset="0"/>
              </a:rPr>
              <a:t>Page 5 of the document</a:t>
            </a:r>
            <a:r>
              <a:rPr lang="en-GB" b="1" dirty="0" smtClean="0">
                <a:solidFill>
                  <a:schemeClr val="bg1"/>
                </a:solidFill>
                <a:latin typeface="Letter-join Plus 36" panose="02000505000000020003" pitchFamily="50" charset="0"/>
              </a:rPr>
              <a:t> </a:t>
            </a:r>
            <a:endParaRPr lang="en-GB" b="1" dirty="0">
              <a:solidFill>
                <a:schemeClr val="bg2"/>
              </a:solidFill>
              <a:latin typeface="Letter-join Plus 36" panose="02000505000000020003" pitchFamily="50" charset="0"/>
            </a:endParaRPr>
          </a:p>
        </p:txBody>
      </p:sp>
      <p:sp>
        <p:nvSpPr>
          <p:cNvPr id="5" name="TextBox 4">
            <a:extLst>
              <a:ext uri="{FF2B5EF4-FFF2-40B4-BE49-F238E27FC236}">
                <a16:creationId xmlns:a16="http://schemas.microsoft.com/office/drawing/2014/main" id="{369766F3-BB53-41A0-8FF5-73D37F185C66}"/>
              </a:ext>
            </a:extLst>
          </p:cNvPr>
          <p:cNvSpPr txBox="1"/>
          <p:nvPr/>
        </p:nvSpPr>
        <p:spPr>
          <a:xfrm>
            <a:off x="6084168" y="642702"/>
            <a:ext cx="1152128" cy="369332"/>
          </a:xfrm>
          <a:prstGeom prst="rect">
            <a:avLst/>
          </a:prstGeom>
          <a:solidFill>
            <a:schemeClr val="tx2"/>
          </a:solidFill>
        </p:spPr>
        <p:txBody>
          <a:bodyPr wrap="square" rtlCol="0">
            <a:spAutoFit/>
          </a:bodyPr>
          <a:lstStyle/>
          <a:p>
            <a:pPr algn="ctr"/>
            <a:r>
              <a:rPr lang="en-GB" b="1" dirty="0" smtClean="0">
                <a:solidFill>
                  <a:schemeClr val="bg1"/>
                </a:solidFill>
                <a:latin typeface="Letter-join 36" panose="02000805000000020003" pitchFamily="50" charset="0"/>
              </a:rPr>
              <a:t>Day 4</a:t>
            </a:r>
            <a:endParaRPr lang="en-GB" b="1" dirty="0">
              <a:solidFill>
                <a:schemeClr val="bg2"/>
              </a:solidFill>
              <a:latin typeface="Letter-join 36" panose="02000805000000020003" pitchFamily="50"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8008" y="2045667"/>
            <a:ext cx="609600" cy="609600"/>
          </a:xfrm>
          <a:prstGeom prst="rect">
            <a:avLst/>
          </a:prstGeom>
        </p:spPr>
      </p:pic>
    </p:spTree>
    <p:extLst>
      <p:ext uri="{BB962C8B-B14F-4D97-AF65-F5344CB8AC3E}">
        <p14:creationId xmlns:p14="http://schemas.microsoft.com/office/powerpoint/2010/main" val="75373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Custom 1">
      <a:dk1>
        <a:srgbClr val="000000"/>
      </a:dk1>
      <a:lt1>
        <a:srgbClr val="FFFFFF"/>
      </a:lt1>
      <a:dk2>
        <a:srgbClr val="C00000"/>
      </a:dk2>
      <a:lt2>
        <a:srgbClr val="C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5A4156D36BFEA46BAE60ABF9D9F893B" ma:contentTypeVersion="9" ma:contentTypeDescription="Create a new document." ma:contentTypeScope="" ma:versionID="035f6ee8f22c05ca80f799d23f257d8c">
  <xsd:schema xmlns:xsd="http://www.w3.org/2001/XMLSchema" xmlns:xs="http://www.w3.org/2001/XMLSchema" xmlns:p="http://schemas.microsoft.com/office/2006/metadata/properties" xmlns:ns2="359a9a00-a290-4288-b116-4b5872e28cb1" targetNamespace="http://schemas.microsoft.com/office/2006/metadata/properties" ma:root="true" ma:fieldsID="ffdd8a9f9d930122894cbda9b3988e87" ns2:_="">
    <xsd:import namespace="359a9a00-a290-4288-b116-4b5872e28c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9a9a00-a290-4288-b116-4b5872e28c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FD552E-7416-4491-9E10-572E656D4FD6}">
  <ds:schemaRefs>
    <ds:schemaRef ds:uri="http://schemas.microsoft.com/office/2006/documentManagement/types"/>
    <ds:schemaRef ds:uri="http://schemas.microsoft.com/office/2006/metadata/properties"/>
    <ds:schemaRef ds:uri="359a9a00-a290-4288-b116-4b5872e28cb1"/>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AFF69ACA-D692-485B-B67E-A846685F58EB}">
  <ds:schemaRefs>
    <ds:schemaRef ds:uri="http://schemas.microsoft.com/sharepoint/v3/contenttype/forms"/>
  </ds:schemaRefs>
</ds:datastoreItem>
</file>

<file path=customXml/itemProps3.xml><?xml version="1.0" encoding="utf-8"?>
<ds:datastoreItem xmlns:ds="http://schemas.openxmlformats.org/officeDocument/2006/customXml" ds:itemID="{72113BC3-3809-43BE-8F61-716E57A76A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9a9a00-a290-4288-b116-4b5872e28c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4006</TotalTime>
  <Words>1365</Words>
  <Application>Microsoft Office PowerPoint</Application>
  <PresentationFormat>On-screen Show (4:3)</PresentationFormat>
  <Paragraphs>108</Paragraphs>
  <Slides>17</Slides>
  <Notes>13</Notes>
  <HiddenSlides>0</HiddenSlides>
  <MMClips>13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Arial</vt:lpstr>
      <vt:lpstr>Brush Script MT</vt:lpstr>
      <vt:lpstr>Calibri</vt:lpstr>
      <vt:lpstr>Constantia</vt:lpstr>
      <vt:lpstr>Franklin Gothic Book</vt:lpstr>
      <vt:lpstr>Letter-join 36</vt:lpstr>
      <vt:lpstr>Letter-join Plus 36</vt:lpstr>
      <vt:lpstr>Rage Italic</vt:lpstr>
      <vt:lpstr>Sassoon Infant Rg</vt:lpstr>
      <vt:lpstr>Wingdings</vt:lpstr>
      <vt:lpstr>Pushpin</vt:lpstr>
      <vt:lpstr>PowerPoint Presentation</vt:lpstr>
      <vt:lpstr>PowerPoint Presentation</vt:lpstr>
      <vt:lpstr>Sit back, relax and enjoy…</vt:lpstr>
      <vt:lpstr>What did you think of the story?</vt:lpstr>
      <vt:lpstr>Lesson One </vt:lpstr>
      <vt:lpstr>Lesson Two  Re-read or watch Giraffes Can’t Dance then use the pictures to sequence the main parts of the story.    Choose three of the pictures and write a sentence explaining what is happening in the picture. You can either use printed copies or draw your own versions.</vt:lpstr>
      <vt:lpstr>Lesson Three   Re-read or watch the video again. Someone has jumbled up my sentences from the start of the story! Can you unjumble the sentences so that they make sense? Use the capitals, full stops and exclamation marks to help you.    </vt:lpstr>
      <vt:lpstr>PowerPoint Presentation</vt:lpstr>
      <vt:lpstr>Lesson Four   Rewrite the sentences from the Giraffes Can’t Dance story using capital letters, full stops, exclamation marks and question marks. Read the sentences aloud to help you and use your best cursive  handwriting!</vt:lpstr>
      <vt:lpstr>To remind ourselves…</vt:lpstr>
      <vt:lpstr>Our writing is more exciting if we use adjectives (describing words) to paint a picture for the reader.  </vt:lpstr>
      <vt:lpstr>Lesson Five   Adjectives add detail to our writing and make it more interesting. They help us to paint a picture in our mind! Which sentence do you prefer?   Gerald was a giraffe.   Gerald was a tall giraffe with a long, bendy neck that stretched right up to the sky1   Spot the adjectives in the sentences and underline them. Then swap them! Think of different words you could use to describe instead!  </vt:lpstr>
      <vt:lpstr>Lesson Six  Imagine what Gerald is thinking or saying during different parts of the story. He probably feels quite differently at the beginning and the end of the story. Using the pictures to help you, write down three things he may think or say. Write sentences using capitals, full stops, exclamation marks and if he asks a question, remember to use ? too!    </vt:lpstr>
      <vt:lpstr>Lesson Seven When you write about a character, you have to add lots of little details! Talk to a friend or someone in your family about what Gerald looks like and what he is like! Read or watch the story to help you.   Then add labels to describe how Gerald looks – you do not need capital letters or full stops as they are not full sentences. Try to use two adjectives together, with a comma between them if you can! (For example, ‘long, slim neck’, ‘large, brown spots’)  After, think of two sentences to describe what he is like as a character. Is he kind? Cruel? Funny? Cheerful? Use ‘because’ to explain why you think that.  For example, Gerald is brave because he carries on, even when they are cruel to him.   Use the word mats on page 9 to help you.    </vt:lpstr>
      <vt:lpstr>     Lesson Eight  Gerald is feeling very sad and upset during different parts of the story. What would you do to cheer him up? Tell me in a few sentences and draw a picture of you and Gerald having a wonderful, cheery time!   </vt:lpstr>
      <vt:lpstr>Lesson Nine and Ten – Character description time! </vt:lpstr>
      <vt:lpstr>All done – well done!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Hillside Assessment System  2015</dc:title>
  <dc:creator>teacher</dc:creator>
  <cp:lastModifiedBy>Lisa Wainwright</cp:lastModifiedBy>
  <cp:revision>233</cp:revision>
  <cp:lastPrinted>2018-10-02T07:10:09Z</cp:lastPrinted>
  <dcterms:created xsi:type="dcterms:W3CDTF">2015-07-10T19:38:16Z</dcterms:created>
  <dcterms:modified xsi:type="dcterms:W3CDTF">2021-01-31T13:56:05Z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0x010100C5A4156D36BFEA46BAE60ABF9D9F893B</vt:lpwstr>
  </property>
</Properties>
</file>