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0"/>
  </p:notesMasterIdLst>
  <p:handoutMasterIdLst>
    <p:handoutMasterId r:id="rId31"/>
  </p:handoutMasterIdLst>
  <p:sldIdLst>
    <p:sldId id="256" r:id="rId5"/>
    <p:sldId id="262" r:id="rId6"/>
    <p:sldId id="279" r:id="rId7"/>
    <p:sldId id="275" r:id="rId8"/>
    <p:sldId id="280" r:id="rId9"/>
    <p:sldId id="281" r:id="rId10"/>
    <p:sldId id="282" r:id="rId11"/>
    <p:sldId id="258" r:id="rId12"/>
    <p:sldId id="272" r:id="rId13"/>
    <p:sldId id="283" r:id="rId14"/>
    <p:sldId id="260" r:id="rId15"/>
    <p:sldId id="284" r:id="rId16"/>
    <p:sldId id="285" r:id="rId17"/>
    <p:sldId id="286" r:id="rId18"/>
    <p:sldId id="287" r:id="rId19"/>
    <p:sldId id="289" r:id="rId20"/>
    <p:sldId id="295" r:id="rId21"/>
    <p:sldId id="291" r:id="rId22"/>
    <p:sldId id="293" r:id="rId23"/>
    <p:sldId id="296" r:id="rId24"/>
    <p:sldId id="297" r:id="rId25"/>
    <p:sldId id="298" r:id="rId26"/>
    <p:sldId id="294" r:id="rId27"/>
    <p:sldId id="299" r:id="rId28"/>
    <p:sldId id="292" r:id="rId2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36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41" autoAdjust="0"/>
    <p:restoredTop sz="65412" autoAdjust="0"/>
  </p:normalViewPr>
  <p:slideViewPr>
    <p:cSldViewPr>
      <p:cViewPr varScale="1">
        <p:scale>
          <a:sx n="49" d="100"/>
          <a:sy n="49" d="100"/>
        </p:scale>
        <p:origin x="148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89A7961-1491-47A2-9320-724E1B82E36B}" type="datetimeFigureOut">
              <a:rPr lang="en-GB" smtClean="0"/>
              <a:t>02/02/2021</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47D8AA6-2C5D-4879-8C98-352675264F1C}" type="slidenum">
              <a:rPr lang="en-GB" smtClean="0"/>
              <a:t>‹#›</a:t>
            </a:fld>
            <a:endParaRPr lang="en-GB"/>
          </a:p>
        </p:txBody>
      </p:sp>
    </p:spTree>
    <p:extLst>
      <p:ext uri="{BB962C8B-B14F-4D97-AF65-F5344CB8AC3E}">
        <p14:creationId xmlns:p14="http://schemas.microsoft.com/office/powerpoint/2010/main" val="3098232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02/02/2021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new writing unit for this cycle is</a:t>
            </a:r>
            <a:r>
              <a:rPr lang="en-GB" baseline="0" dirty="0" smtClean="0"/>
              <a:t> non-chronological reports. A non-chronological report is a </a:t>
            </a:r>
            <a:r>
              <a:rPr lang="en-GB" baseline="0" dirty="0" smtClean="0"/>
              <a:t>non-fictional </a:t>
            </a:r>
            <a:r>
              <a:rPr lang="en-GB" baseline="0" dirty="0" smtClean="0"/>
              <a:t>report which is not written in time order, they are usually focused on a single topic and include lots of interesting facts. </a:t>
            </a:r>
            <a:r>
              <a:rPr lang="en-GB" baseline="0" dirty="0" smtClean="0"/>
              <a:t>The </a:t>
            </a:r>
            <a:r>
              <a:rPr lang="en-GB" baseline="0" dirty="0" smtClean="0"/>
              <a:t>non-chronological report </a:t>
            </a:r>
            <a:r>
              <a:rPr lang="en-GB" baseline="0" dirty="0" smtClean="0"/>
              <a:t>we are going to write is </a:t>
            </a:r>
            <a:r>
              <a:rPr lang="en-GB" baseline="0" dirty="0" smtClean="0"/>
              <a:t>based on our topic of the Vikings which we have already learnt lots about throughout our topic lessons. Over the next couple of </a:t>
            </a:r>
            <a:r>
              <a:rPr lang="en-GB" baseline="0" dirty="0" smtClean="0"/>
              <a:t>weeks, </a:t>
            </a:r>
            <a:r>
              <a:rPr lang="en-GB" baseline="0" dirty="0" smtClean="0"/>
              <a:t>we will be learning about a range of different features which are vital to writing a successful non-chronological report such as: </a:t>
            </a:r>
            <a:r>
              <a:rPr lang="en-GB" baseline="0" dirty="0" smtClean="0"/>
              <a:t>subheadings, </a:t>
            </a:r>
            <a:r>
              <a:rPr lang="en-GB" baseline="0" dirty="0" smtClean="0"/>
              <a:t>subject specific vocabulary and parenthesis in the form of brackets.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a:t>
            </a:fld>
            <a:endParaRPr lang="en-GB"/>
          </a:p>
        </p:txBody>
      </p:sp>
    </p:spTree>
    <p:extLst>
      <p:ext uri="{BB962C8B-B14F-4D97-AF65-F5344CB8AC3E}">
        <p14:creationId xmlns:p14="http://schemas.microsoft.com/office/powerpoint/2010/main" val="297523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10</a:t>
            </a:fld>
            <a:endParaRPr lang="en-GB"/>
          </a:p>
        </p:txBody>
      </p:sp>
    </p:spTree>
    <p:extLst>
      <p:ext uri="{BB962C8B-B14F-4D97-AF65-F5344CB8AC3E}">
        <p14:creationId xmlns:p14="http://schemas.microsoft.com/office/powerpoint/2010/main" val="223560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Three – For</a:t>
            </a:r>
            <a:r>
              <a:rPr lang="en-GB" baseline="0" dirty="0" smtClean="0"/>
              <a:t> today’s task, we are going to identify all of the different features of our text type non-chronological reports. Read document five closely and create a key which will </a:t>
            </a:r>
            <a:r>
              <a:rPr lang="en-GB" baseline="0" dirty="0" smtClean="0"/>
              <a:t>enables </a:t>
            </a:r>
            <a:r>
              <a:rPr lang="en-GB" baseline="0" dirty="0" smtClean="0"/>
              <a:t>us to identify all of the different features. Remember, we will need a different colour for each different feature</a:t>
            </a:r>
            <a:r>
              <a:rPr lang="en-GB" baseline="0" dirty="0" smtClean="0"/>
              <a:t>. For your parenthesis search, identify the text inside the brackets, consider what additional information is given to you in the brackets. </a:t>
            </a:r>
            <a:r>
              <a:rPr lang="en-GB" baseline="0" dirty="0" smtClean="0"/>
              <a:t>We hope to see these features in the </a:t>
            </a:r>
            <a:r>
              <a:rPr lang="en-GB" baseline="0" dirty="0" smtClean="0"/>
              <a:t>non-chronological report you will </a:t>
            </a:r>
            <a:r>
              <a:rPr lang="en-GB" baseline="0" dirty="0" smtClean="0"/>
              <a:t>write based on the Vikings</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11</a:t>
            </a:fld>
            <a:endParaRPr lang="en-GB"/>
          </a:p>
        </p:txBody>
      </p:sp>
    </p:spTree>
    <p:extLst>
      <p:ext uri="{BB962C8B-B14F-4D97-AF65-F5344CB8AC3E}">
        <p14:creationId xmlns:p14="http://schemas.microsoft.com/office/powerpoint/2010/main" val="354293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12</a:t>
            </a:fld>
            <a:endParaRPr lang="en-GB"/>
          </a:p>
        </p:txBody>
      </p:sp>
    </p:spTree>
    <p:extLst>
      <p:ext uri="{BB962C8B-B14F-4D97-AF65-F5344CB8AC3E}">
        <p14:creationId xmlns:p14="http://schemas.microsoft.com/office/powerpoint/2010/main" val="2046358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13</a:t>
            </a:fld>
            <a:endParaRPr lang="en-GB"/>
          </a:p>
        </p:txBody>
      </p:sp>
    </p:spTree>
    <p:extLst>
      <p:ext uri="{BB962C8B-B14F-4D97-AF65-F5344CB8AC3E}">
        <p14:creationId xmlns:p14="http://schemas.microsoft.com/office/powerpoint/2010/main" val="785640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Five – Today we must complete our research to ensure we have enough detail to write an informative,</a:t>
            </a:r>
            <a:r>
              <a:rPr lang="en-GB" baseline="0" dirty="0" smtClean="0"/>
              <a:t> detailed and accurate non-chronological report on the Vikings. We are going to use our subheadings to identify some key areas of our research. Our sub-headings will be: Who the Vikings are and where they come from, Why did the Vikings choose to settle in Britain and Viking longhouses and </a:t>
            </a:r>
            <a:r>
              <a:rPr lang="en-GB" baseline="0" dirty="0" err="1" smtClean="0"/>
              <a:t>longships</a:t>
            </a:r>
            <a:r>
              <a:rPr lang="en-GB" baseline="0" dirty="0" smtClean="0"/>
              <a:t>. As you are completing your research, you may wish to identify some fun and interesting facts about the Vikings to place into your work. Use document eight to help you to complete the research and remember to use bullet points to complete your notes.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14</a:t>
            </a:fld>
            <a:endParaRPr lang="en-GB"/>
          </a:p>
        </p:txBody>
      </p:sp>
    </p:spTree>
    <p:extLst>
      <p:ext uri="{BB962C8B-B14F-4D97-AF65-F5344CB8AC3E}">
        <p14:creationId xmlns:p14="http://schemas.microsoft.com/office/powerpoint/2010/main" val="2757105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Six – Today we are going to focus on an area of punctuation within our writing,</a:t>
            </a:r>
            <a:r>
              <a:rPr lang="en-GB" baseline="0" dirty="0" smtClean="0"/>
              <a:t> this is parenthesis using brackets. We are going to be placing brackets within our sentences today. Parenthesis in the form of brackets adds extra information to a sentence therefore without the parenthesis the sentence should still make sense. However, on it’s own, the parenthesis in your brackets wouldn't make sense. See the two examples above which demonstrate how parenthesis can be placed within a non-fictional text. In the first sentence, parenthesis using brackets is applied to provide further details about Scandinavia, it tells us which countries makeup the region (Sweden, Norway and Denmark). Your task today is to use your research from Friday to write a series of sentences which use parenthesis in the form of brackets. Use document nine A to help you to identify some creative ways to get parenthesis into your writing.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15</a:t>
            </a:fld>
            <a:endParaRPr lang="en-GB"/>
          </a:p>
        </p:txBody>
      </p:sp>
    </p:spTree>
    <p:extLst>
      <p:ext uri="{BB962C8B-B14F-4D97-AF65-F5344CB8AC3E}">
        <p14:creationId xmlns:p14="http://schemas.microsoft.com/office/powerpoint/2010/main" val="4096630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16</a:t>
            </a:fld>
            <a:endParaRPr lang="en-GB"/>
          </a:p>
        </p:txBody>
      </p:sp>
    </p:spTree>
    <p:extLst>
      <p:ext uri="{BB962C8B-B14F-4D97-AF65-F5344CB8AC3E}">
        <p14:creationId xmlns:p14="http://schemas.microsoft.com/office/powerpoint/2010/main" val="886968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Seven – Today we are going to begin writing</a:t>
            </a:r>
            <a:r>
              <a:rPr lang="en-GB" baseline="0" dirty="0" smtClean="0"/>
              <a:t> our non-chronological report on the Vikings. To ensure that this report is successful we are going to implement all of the planning which we have developed over the past week. You may wish to watch the short clip and re-read through your research to re-familiarise yourself with some of the key knowledge from our unit. The first thing we must decide when writing our non-chronological report is the title. This must summarise the subject of your report and your purpose for writing. As a challenge, you may wish to apply alliteration as we have in previous units of learning for example our news report on a volcano eruption. A good example of a title is – The Vicious Vikings – Were they settlers or raiders?</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17</a:t>
            </a:fld>
            <a:endParaRPr lang="en-GB"/>
          </a:p>
        </p:txBody>
      </p:sp>
    </p:spTree>
    <p:extLst>
      <p:ext uri="{BB962C8B-B14F-4D97-AF65-F5344CB8AC3E}">
        <p14:creationId xmlns:p14="http://schemas.microsoft.com/office/powerpoint/2010/main" val="1705046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our second task today, we are going</a:t>
            </a:r>
            <a:r>
              <a:rPr lang="en-GB" baseline="0" dirty="0" smtClean="0"/>
              <a:t> to write our introduction for our non-chronological report on the Vikings. Read the example above for golden lines and some examples of subject specific vocabulary. Your introduction paragraph should set the scene of the report and highlight any key areas you need to discuss – you may wish to summarise the legacy of the Vikings here. The example above provides a fantastic example of a range of different sentence starters which are appropriate for a non-chronological report. For example, ‘For many centuries’ and ‘historically’.</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18</a:t>
            </a:fld>
            <a:endParaRPr lang="en-GB"/>
          </a:p>
        </p:txBody>
      </p:sp>
    </p:spTree>
    <p:extLst>
      <p:ext uri="{BB962C8B-B14F-4D97-AF65-F5344CB8AC3E}">
        <p14:creationId xmlns:p14="http://schemas.microsoft.com/office/powerpoint/2010/main" val="3007806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19</a:t>
            </a:fld>
            <a:endParaRPr lang="en-GB"/>
          </a:p>
        </p:txBody>
      </p:sp>
    </p:spTree>
    <p:extLst>
      <p:ext uri="{BB962C8B-B14F-4D97-AF65-F5344CB8AC3E}">
        <p14:creationId xmlns:p14="http://schemas.microsoft.com/office/powerpoint/2010/main" val="3364849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2</a:t>
            </a:fld>
            <a:endParaRPr lang="en-GB"/>
          </a:p>
        </p:txBody>
      </p:sp>
    </p:spTree>
    <p:extLst>
      <p:ext uri="{BB962C8B-B14F-4D97-AF65-F5344CB8AC3E}">
        <p14:creationId xmlns:p14="http://schemas.microsoft.com/office/powerpoint/2010/main" val="1303645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Eight - Our first</a:t>
            </a:r>
            <a:r>
              <a:rPr lang="en-GB" baseline="0" dirty="0" smtClean="0"/>
              <a:t> task today is to write our section on ‘Who are the Vikings and where did they come from?’ We must first miss a line from our introduction paragraph and write our first subheading. We can choose to underline this so it stands out to the reader. Now it is time to write our paragraph, remember to refer to your research in order to ensure we can write an accurate and informative report. Read the example above for a WAGOLL for your paragraph. The WAGOLL provides a fantastic example of parenthesis using brackets where it identifies the countries which form Scandinavia. Refer to document ten for other ideas of what to enter in this paragraph.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20</a:t>
            </a:fld>
            <a:endParaRPr lang="en-GB"/>
          </a:p>
        </p:txBody>
      </p:sp>
    </p:spTree>
    <p:extLst>
      <p:ext uri="{BB962C8B-B14F-4D97-AF65-F5344CB8AC3E}">
        <p14:creationId xmlns:p14="http://schemas.microsoft.com/office/powerpoint/2010/main" val="3779454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Our second task today is to write our paragraph</a:t>
            </a:r>
            <a:r>
              <a:rPr lang="en-GB" baseline="0" dirty="0" smtClean="0"/>
              <a:t> which is based on ‘Why did the Vikings choose to settle in Britain?’. To ensure that this paragraph is as descriptive as possible, re-read your research which you found on Friday for this section. A good idea to identify any key points you wish to mention may be to underline them in your research. Remember to miss a line from your previous paragraph and write the new subheading – ‘Why did the Vikings choose to settle in Britain?’. Have a look at the WAGOLL above, this provides a great example of lots of subject specific vocabulary you may wish to use. Refer to document ten for other ideas of what to enter in this paragraph.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21</a:t>
            </a:fld>
            <a:endParaRPr lang="en-GB"/>
          </a:p>
        </p:txBody>
      </p:sp>
    </p:spTree>
    <p:extLst>
      <p:ext uri="{BB962C8B-B14F-4D97-AF65-F5344CB8AC3E}">
        <p14:creationId xmlns:p14="http://schemas.microsoft.com/office/powerpoint/2010/main" val="2010889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22</a:t>
            </a:fld>
            <a:endParaRPr lang="en-GB"/>
          </a:p>
        </p:txBody>
      </p:sp>
    </p:spTree>
    <p:extLst>
      <p:ext uri="{BB962C8B-B14F-4D97-AF65-F5344CB8AC3E}">
        <p14:creationId xmlns:p14="http://schemas.microsoft.com/office/powerpoint/2010/main" val="4088272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Nine – For</a:t>
            </a:r>
            <a:r>
              <a:rPr lang="en-GB" baseline="0" dirty="0" smtClean="0"/>
              <a:t> our first task today, we are going to write our paragraph based Viking longhouses and </a:t>
            </a:r>
            <a:r>
              <a:rPr lang="en-GB" baseline="0" dirty="0" err="1" smtClean="0"/>
              <a:t>longships</a:t>
            </a:r>
            <a:r>
              <a:rPr lang="en-GB" baseline="0" dirty="0" smtClean="0"/>
              <a:t>. Firstly, you must miss a line from your previous paragraph and write the subheading ‘Viking longhouses and </a:t>
            </a:r>
            <a:r>
              <a:rPr lang="en-GB" baseline="0" dirty="0" err="1" smtClean="0"/>
              <a:t>longships</a:t>
            </a:r>
            <a:r>
              <a:rPr lang="en-GB" baseline="0" dirty="0" smtClean="0"/>
              <a:t>’. You may wish to underline your subheading in order that it stands out to the reader. Once you have set this up, re-read your research from this section which you made on Friday and have a close read of the WAGOLL above. Throughout this paragraph think about the key features of both Viking longhouses and </a:t>
            </a:r>
            <a:r>
              <a:rPr lang="en-GB" baseline="0" dirty="0" err="1" smtClean="0"/>
              <a:t>longships</a:t>
            </a:r>
            <a:r>
              <a:rPr lang="en-GB" baseline="0" dirty="0" smtClean="0"/>
              <a:t>. If you haven't got a key literacy feature from your success criteria in your work yet, now is a great opportunity to add this in.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23</a:t>
            </a:fld>
            <a:endParaRPr lang="en-GB"/>
          </a:p>
        </p:txBody>
      </p:sp>
    </p:spTree>
    <p:extLst>
      <p:ext uri="{BB962C8B-B14F-4D97-AF65-F5344CB8AC3E}">
        <p14:creationId xmlns:p14="http://schemas.microsoft.com/office/powerpoint/2010/main" val="1348973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our second</a:t>
            </a:r>
            <a:r>
              <a:rPr lang="en-GB" baseline="0" dirty="0" smtClean="0"/>
              <a:t> task today, we are going to write the final paragraph of our non-chronological report, our summary. So before we start writing, ensure that you have missed a line from your final paragraph. Our summary/conclusion must provide an overview of our whole report. Before you begin to write your summary, read through your non-chronological report and absorb all of the detail you have mentioned. Read the WAGOLL above to identify any golden lines you may wish to use. You may want to leave the reader an interesting fact here which you have found out about the Vikings. A good sentence starter to begin this paragraph would be ‘Throughout this report…’.</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24</a:t>
            </a:fld>
            <a:endParaRPr lang="en-GB"/>
          </a:p>
        </p:txBody>
      </p:sp>
    </p:spTree>
    <p:extLst>
      <p:ext uri="{BB962C8B-B14F-4D97-AF65-F5344CB8AC3E}">
        <p14:creationId xmlns:p14="http://schemas.microsoft.com/office/powerpoint/2010/main" val="2664228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25</a:t>
            </a:fld>
            <a:endParaRPr lang="en-GB"/>
          </a:p>
        </p:txBody>
      </p:sp>
    </p:spTree>
    <p:extLst>
      <p:ext uri="{BB962C8B-B14F-4D97-AF65-F5344CB8AC3E}">
        <p14:creationId xmlns:p14="http://schemas.microsoft.com/office/powerpoint/2010/main" val="3392040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3</a:t>
            </a:fld>
            <a:endParaRPr lang="en-GB"/>
          </a:p>
        </p:txBody>
      </p:sp>
    </p:spTree>
    <p:extLst>
      <p:ext uri="{BB962C8B-B14F-4D97-AF65-F5344CB8AC3E}">
        <p14:creationId xmlns:p14="http://schemas.microsoft.com/office/powerpoint/2010/main" val="2562926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Lesson One -  As</a:t>
            </a:r>
            <a:r>
              <a:rPr lang="en-GB" baseline="0" dirty="0" smtClean="0"/>
              <a:t> </a:t>
            </a:r>
            <a:r>
              <a:rPr lang="en-GB" baseline="0" dirty="0" smtClean="0"/>
              <a:t>always, we are going to start our spelling lesson by revisiting our previous spelling rule. Our rule last time was words with silent letters. For your task, complete the word-search. Only find the words in the word search which are spelt correctly, five of them are spelt incorrectly!   </a:t>
            </a:r>
            <a:endParaRPr lang="en-GB" dirty="0" smtClean="0"/>
          </a:p>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4</a:t>
            </a:fld>
            <a:endParaRPr lang="en-GB"/>
          </a:p>
        </p:txBody>
      </p:sp>
    </p:spTree>
    <p:extLst>
      <p:ext uri="{BB962C8B-B14F-4D97-AF65-F5344CB8AC3E}">
        <p14:creationId xmlns:p14="http://schemas.microsoft.com/office/powerpoint/2010/main" val="1931426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week our spelling rule is to learn common exception words from a to </a:t>
            </a:r>
            <a:r>
              <a:rPr lang="en-GB" baseline="0" dirty="0" err="1" smtClean="0"/>
              <a:t>av</a:t>
            </a:r>
            <a:r>
              <a:rPr lang="en-GB" baseline="0" dirty="0" smtClean="0"/>
              <a:t> in the alphabet. There are no specific spellings rules applied to these </a:t>
            </a:r>
            <a:r>
              <a:rPr lang="en-GB" baseline="0" dirty="0" smtClean="0"/>
              <a:t>words, </a:t>
            </a:r>
            <a:r>
              <a:rPr lang="en-GB" baseline="0" dirty="0" smtClean="0"/>
              <a:t>so we must come up with strategies to recall how they are spelt. We will do this by memorising them through completing our look, say, cover, </a:t>
            </a:r>
            <a:r>
              <a:rPr lang="en-GB" baseline="0" dirty="0" smtClean="0"/>
              <a:t>write </a:t>
            </a:r>
            <a:r>
              <a:rPr lang="en-GB" baseline="0" dirty="0" smtClean="0"/>
              <a:t>and check sheet and then using our creative flair to design some picture it spellings.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5</a:t>
            </a:fld>
            <a:endParaRPr lang="en-GB"/>
          </a:p>
        </p:txBody>
      </p:sp>
    </p:spTree>
    <p:extLst>
      <p:ext uri="{BB962C8B-B14F-4D97-AF65-F5344CB8AC3E}">
        <p14:creationId xmlns:p14="http://schemas.microsoft.com/office/powerpoint/2010/main" val="3365558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6</a:t>
            </a:fld>
            <a:endParaRPr lang="en-GB"/>
          </a:p>
        </p:txBody>
      </p:sp>
    </p:spTree>
    <p:extLst>
      <p:ext uri="{BB962C8B-B14F-4D97-AF65-F5344CB8AC3E}">
        <p14:creationId xmlns:p14="http://schemas.microsoft.com/office/powerpoint/2010/main" val="1663510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Finally,</a:t>
            </a:r>
            <a:r>
              <a:rPr lang="en-GB" baseline="0" dirty="0" smtClean="0"/>
              <a:t> let’s apply our spellings – we do this through completing our picture it spellings. You might draw the word </a:t>
            </a:r>
            <a:r>
              <a:rPr lang="en-GB" baseline="0" dirty="0" smtClean="0"/>
              <a:t>achieve </a:t>
            </a:r>
            <a:r>
              <a:rPr lang="en-GB" baseline="0" dirty="0" smtClean="0"/>
              <a:t>in bubble writing, making the </a:t>
            </a:r>
            <a:r>
              <a:rPr lang="en-GB" baseline="0" dirty="0" smtClean="0"/>
              <a:t>letter v a trophy. </a:t>
            </a:r>
            <a:r>
              <a:rPr lang="en-GB" baseline="0" dirty="0" smtClean="0"/>
              <a:t>This is only one idea, use your vast creativity to think of more! </a:t>
            </a:r>
            <a:endParaRPr lang="en-GB" dirty="0" smtClean="0"/>
          </a:p>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7</a:t>
            </a:fld>
            <a:endParaRPr lang="en-GB"/>
          </a:p>
        </p:txBody>
      </p:sp>
    </p:spTree>
    <p:extLst>
      <p:ext uri="{BB962C8B-B14F-4D97-AF65-F5344CB8AC3E}">
        <p14:creationId xmlns:p14="http://schemas.microsoft.com/office/powerpoint/2010/main" val="3063498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Two</a:t>
            </a:r>
            <a:r>
              <a:rPr lang="en-GB" baseline="0" dirty="0" smtClean="0"/>
              <a:t> – Watch the clip which is an introduction all about the Vikings. Discuss with your grown up what you have learnt from the clip about the Vikings. Were you surprised by anything? Use the speech bubbles as possible discussion points i.e. Why did the Vikings come to Britain? Afterwards, add any new information you have learnt about the Vikings in a spider diagram, use document one for some ideas of </a:t>
            </a:r>
            <a:r>
              <a:rPr lang="en-GB" baseline="0" dirty="0" smtClean="0"/>
              <a:t>how to </a:t>
            </a:r>
            <a:r>
              <a:rPr lang="en-GB" baseline="0" dirty="0" smtClean="0"/>
              <a:t>set up your spider diagram.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8</a:t>
            </a:fld>
            <a:endParaRPr lang="en-GB"/>
          </a:p>
        </p:txBody>
      </p:sp>
    </p:spTree>
    <p:extLst>
      <p:ext uri="{BB962C8B-B14F-4D97-AF65-F5344CB8AC3E}">
        <p14:creationId xmlns:p14="http://schemas.microsoft.com/office/powerpoint/2010/main" val="2002970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our second task</a:t>
            </a:r>
            <a:r>
              <a:rPr lang="en-GB" baseline="0" dirty="0" smtClean="0"/>
              <a:t> today, we are going to complete a comprehension task which will help us to absorb even more information about the Vikings. Read document two carefully and pick a set of questions (either silver, </a:t>
            </a:r>
            <a:r>
              <a:rPr lang="en-GB" baseline="0" dirty="0" smtClean="0"/>
              <a:t>gold or </a:t>
            </a:r>
            <a:r>
              <a:rPr lang="en-GB" baseline="0" dirty="0" smtClean="0"/>
              <a:t>platinum) from document three. Remember to answer your questions in full sentences.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9</a:t>
            </a:fld>
            <a:endParaRPr lang="en-GB"/>
          </a:p>
        </p:txBody>
      </p:sp>
    </p:spTree>
    <p:extLst>
      <p:ext uri="{BB962C8B-B14F-4D97-AF65-F5344CB8AC3E}">
        <p14:creationId xmlns:p14="http://schemas.microsoft.com/office/powerpoint/2010/main" val="3913021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02/02/2021</a:t>
            </a:fld>
            <a:endParaRPr lang="en-GB"/>
          </a:p>
        </p:txBody>
      </p:sp>
      <p:sp>
        <p:nvSpPr>
          <p:cNvPr id="5" name="Footer Placeholder 4"/>
          <p:cNvSpPr>
            <a:spLocks noGrp="1"/>
          </p:cNvSpPr>
          <p:nvPr>
            <p:ph type="ftr" sz="quarter" idx="11"/>
          </p:nvPr>
        </p:nvSpPr>
        <p:spPr>
          <a:xfrm>
            <a:off x="1174044" y="5357592"/>
            <a:ext cx="5034845" cy="365125"/>
          </a:xfrm>
        </p:spPr>
        <p:txBody>
          <a:bodyPr/>
          <a:lstStyle/>
          <a:p>
            <a:endParaRPr lang="en-GB"/>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02/02/2021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B9BBDFF-E59A-4A6C-AF92-8EC950ED9EC2}" type="datetimeFigureOut">
              <a:rPr lang="en-GB" smtClean="0"/>
              <a:t>02/02/2021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02/02/2021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BBDFF-E59A-4A6C-AF92-8EC950ED9EC2}" type="datetimeFigureOut">
              <a:rPr lang="en-GB" smtClean="0"/>
              <a:t>02/02/2021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02/02/2021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02/02/2021</a:t>
            </a:fld>
            <a:endParaRPr lang="en-GB"/>
          </a:p>
        </p:txBody>
      </p:sp>
      <p:sp>
        <p:nvSpPr>
          <p:cNvPr id="6" name="Footer Placeholder 5"/>
          <p:cNvSpPr>
            <a:spLocks noGrp="1"/>
          </p:cNvSpPr>
          <p:nvPr>
            <p:ph type="ftr" sz="quarter" idx="11"/>
          </p:nvPr>
        </p:nvSpPr>
        <p:spPr>
          <a:xfrm rot="-60000">
            <a:off x="914554" y="5829261"/>
            <a:ext cx="3522607" cy="365125"/>
          </a:xfrm>
        </p:spPr>
        <p:txBody>
          <a:bodyPr/>
          <a:lstStyle/>
          <a:p>
            <a:endParaRPr lang="en-GB"/>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02/02/2021</a:t>
            </a:fld>
            <a:endParaRPr lang="en-GB"/>
          </a:p>
        </p:txBody>
      </p:sp>
      <p:sp>
        <p:nvSpPr>
          <p:cNvPr id="6" name="Footer Placeholder 5"/>
          <p:cNvSpPr>
            <a:spLocks noGrp="1"/>
          </p:cNvSpPr>
          <p:nvPr>
            <p:ph type="ftr" sz="quarter" idx="11"/>
          </p:nvPr>
        </p:nvSpPr>
        <p:spPr>
          <a:xfrm rot="-60000">
            <a:off x="914569" y="5831037"/>
            <a:ext cx="3319043" cy="365125"/>
          </a:xfrm>
        </p:spPr>
        <p:txBody>
          <a:bodyPr/>
          <a:lstStyle/>
          <a:p>
            <a:endParaRPr lang="en-GB"/>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02/02/2021</a:t>
            </a:fld>
            <a:endParaRPr lang="en-GB"/>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171" y="1052736"/>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6" y="2852936"/>
            <a:ext cx="6264696" cy="2554545"/>
          </a:xfrm>
          <a:prstGeom prst="rect">
            <a:avLst/>
          </a:prstGeom>
          <a:noFill/>
        </p:spPr>
        <p:txBody>
          <a:bodyPr wrap="square" rtlCol="0">
            <a:spAutoFit/>
          </a:bodyPr>
          <a:lstStyle/>
          <a:p>
            <a:pPr algn="ctr"/>
            <a:r>
              <a:rPr lang="en-GB" sz="4000" b="1" dirty="0">
                <a:latin typeface="Letter-join No-Lead 36" panose="02000503000000020003" pitchFamily="50" charset="0"/>
              </a:rPr>
              <a:t>Year 5</a:t>
            </a:r>
            <a:r>
              <a:rPr lang="en-GB" sz="4000" b="1" dirty="0" smtClean="0">
                <a:latin typeface="Letter-join No-Lead 36" panose="02000503000000020003" pitchFamily="50" charset="0"/>
              </a:rPr>
              <a:t/>
            </a:r>
            <a:br>
              <a:rPr lang="en-GB" sz="4000" b="1" dirty="0" smtClean="0">
                <a:latin typeface="Letter-join No-Lead 36" panose="02000503000000020003" pitchFamily="50" charset="0"/>
              </a:rPr>
            </a:br>
            <a:endParaRPr lang="en-GB" sz="4000" b="1" dirty="0">
              <a:latin typeface="Letter-join No-Lead 36" panose="02000503000000020003" pitchFamily="50" charset="0"/>
            </a:endParaRPr>
          </a:p>
          <a:p>
            <a:pPr algn="ctr"/>
            <a:r>
              <a:rPr lang="en-GB" sz="4000" b="1" dirty="0" smtClean="0">
                <a:latin typeface="Letter-join No-Lead 36" panose="02000503000000020003" pitchFamily="50" charset="0"/>
              </a:rPr>
              <a:t>The Vikings: Non-Chronological Report</a:t>
            </a:r>
            <a:endParaRPr lang="en-GB" sz="4000" b="1" dirty="0">
              <a:latin typeface="Letter-join No-Lead 36" panose="02000503000000020003" pitchFamily="50" charset="0"/>
            </a:endParaRPr>
          </a:p>
        </p:txBody>
      </p:sp>
      <p:pic>
        <p:nvPicPr>
          <p:cNvPr id="3"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8694" y="9358"/>
            <a:ext cx="395306" cy="395306"/>
          </a:xfrm>
          <a:prstGeom prst="rect">
            <a:avLst/>
          </a:prstGeom>
        </p:spPr>
      </p:pic>
    </p:spTree>
    <p:extLst>
      <p:ext uri="{BB962C8B-B14F-4D97-AF65-F5344CB8AC3E}">
        <p14:creationId xmlns:p14="http://schemas.microsoft.com/office/powerpoint/2010/main" val="363318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01" y="1882397"/>
            <a:ext cx="6965245" cy="1202485"/>
          </a:xfrm>
        </p:spPr>
        <p:txBody>
          <a:bodyPr>
            <a:normAutofit fontScale="90000"/>
          </a:bodyPr>
          <a:lstStyle/>
          <a:p>
            <a:r>
              <a:rPr lang="en-GB" b="1" dirty="0">
                <a:latin typeface="Letter-join Plus 36" panose="02000505000000020003" pitchFamily="50" charset="0"/>
              </a:rPr>
              <a:t>Features of the Text Type…</a:t>
            </a:r>
          </a:p>
        </p:txBody>
      </p:sp>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755576" y="2888104"/>
            <a:ext cx="2363079" cy="111696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3243271" y="2780928"/>
            <a:ext cx="2363079" cy="13525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5855583" y="2837377"/>
            <a:ext cx="2363079" cy="123969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u="sng" dirty="0" smtClean="0">
                <a:solidFill>
                  <a:schemeClr val="tx1"/>
                </a:solidFill>
                <a:latin typeface="Letter-join Plus 36" panose="02000505000000020003" pitchFamily="50" charset="0"/>
                <a:cs typeface="Calibri" panose="020F0502020204030204" pitchFamily="34" charset="0"/>
              </a:rPr>
              <a:t>Formal language -</a:t>
            </a:r>
            <a:r>
              <a:rPr lang="en-GB" sz="1200" b="1" dirty="0" smtClean="0">
                <a:solidFill>
                  <a:schemeClr val="tx1"/>
                </a:solidFill>
                <a:latin typeface="Letter-join Plus 36" panose="02000505000000020003" pitchFamily="50" charset="0"/>
                <a:cs typeface="Calibri" panose="020F0502020204030204" pitchFamily="34" charset="0"/>
              </a:rPr>
              <a:t> Historians accept that Vikings travelled on longboats across the North Sea. </a:t>
            </a:r>
            <a:endParaRPr lang="en-GB" sz="1200" b="1" dirty="0">
              <a:solidFill>
                <a:schemeClr val="tx1"/>
              </a:solidFill>
              <a:latin typeface="Letter-join Plus 36" panose="02000505000000020003" pitchFamily="50" charset="0"/>
              <a:cs typeface="Calibri" panose="020F0502020204030204" pitchFamily="34" charset="0"/>
            </a:endParaRPr>
          </a:p>
        </p:txBody>
      </p:sp>
      <p:sp>
        <p:nvSpPr>
          <p:cNvPr id="9" name="Rounded Rectangle 8"/>
          <p:cNvSpPr/>
          <p:nvPr/>
        </p:nvSpPr>
        <p:spPr>
          <a:xfrm>
            <a:off x="777373" y="4277537"/>
            <a:ext cx="2363079" cy="123969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chemeClr val="tx1"/>
                </a:solidFill>
                <a:latin typeface="Letter-join Plus 36" panose="02000505000000020003" pitchFamily="50" charset="0"/>
                <a:cs typeface="Calibri" panose="020F0502020204030204" pitchFamily="34" charset="0"/>
              </a:rPr>
              <a:t>Use </a:t>
            </a:r>
            <a:r>
              <a:rPr lang="en-GB" sz="1400" b="1" u="sng" dirty="0" smtClean="0">
                <a:solidFill>
                  <a:schemeClr val="tx1"/>
                </a:solidFill>
                <a:latin typeface="Letter-join Plus 36" panose="02000505000000020003" pitchFamily="50" charset="0"/>
                <a:cs typeface="Calibri" panose="020F0502020204030204" pitchFamily="34" charset="0"/>
              </a:rPr>
              <a:t>of subordinating conjunctions – </a:t>
            </a:r>
            <a:r>
              <a:rPr lang="en-GB" sz="1400" b="1" dirty="0" smtClean="0">
                <a:solidFill>
                  <a:schemeClr val="tx1"/>
                </a:solidFill>
                <a:latin typeface="Letter-join Plus 36" panose="02000505000000020003" pitchFamily="50" charset="0"/>
                <a:cs typeface="Calibri" panose="020F0502020204030204" pitchFamily="34" charset="0"/>
              </a:rPr>
              <a:t>Before they settled in Britain, Vikings were considered blood thirsty raiders.</a:t>
            </a:r>
            <a:endParaRPr lang="en-GB" sz="1400" b="1" dirty="0">
              <a:solidFill>
                <a:schemeClr val="tx1"/>
              </a:solidFill>
              <a:latin typeface="Letter-join Plus 36" panose="02000505000000020003" pitchFamily="50" charset="0"/>
              <a:cs typeface="Calibri" panose="020F0502020204030204" pitchFamily="34" charset="0"/>
            </a:endParaRPr>
          </a:p>
        </p:txBody>
      </p:sp>
      <p:sp>
        <p:nvSpPr>
          <p:cNvPr id="11" name="Rounded Rectangle 10"/>
          <p:cNvSpPr/>
          <p:nvPr/>
        </p:nvSpPr>
        <p:spPr>
          <a:xfrm>
            <a:off x="5893008" y="4251403"/>
            <a:ext cx="2363079" cy="126582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u="sng" dirty="0" smtClean="0">
                <a:solidFill>
                  <a:schemeClr val="tx1"/>
                </a:solidFill>
                <a:latin typeface="Letter-join Plus 36" panose="02000505000000020003" pitchFamily="50" charset="0"/>
                <a:cs typeface="Calibri" panose="020F0502020204030204" pitchFamily="34" charset="0"/>
              </a:rPr>
              <a:t>Fronted adverbials </a:t>
            </a:r>
            <a:r>
              <a:rPr lang="en-GB" sz="1400" b="1" u="sng" dirty="0">
                <a:solidFill>
                  <a:schemeClr val="tx1"/>
                </a:solidFill>
                <a:latin typeface="Letter-join Plus 36" panose="02000505000000020003" pitchFamily="50" charset="0"/>
                <a:cs typeface="Calibri" panose="020F0502020204030204" pitchFamily="34" charset="0"/>
              </a:rPr>
              <a:t>– </a:t>
            </a:r>
            <a:r>
              <a:rPr lang="en-GB" sz="1400" b="1" dirty="0" smtClean="0">
                <a:solidFill>
                  <a:schemeClr val="tx1"/>
                </a:solidFill>
                <a:latin typeface="Letter-join Plus 36" panose="02000505000000020003" pitchFamily="50" charset="0"/>
                <a:cs typeface="Calibri" panose="020F0502020204030204" pitchFamily="34" charset="0"/>
              </a:rPr>
              <a:t>Surprisingly, some historians describe the Vikings as settlers as they began to farm British land. </a:t>
            </a:r>
            <a:endParaRPr lang="en-GB" sz="1400" b="1" dirty="0">
              <a:solidFill>
                <a:schemeClr val="tx1"/>
              </a:solidFill>
              <a:latin typeface="Letter-join Plus 36" panose="02000505000000020003" pitchFamily="50" charset="0"/>
              <a:cs typeface="Calibri" panose="020F0502020204030204" pitchFamily="34" charset="0"/>
            </a:endParaRPr>
          </a:p>
        </p:txBody>
      </p:sp>
      <p:sp>
        <p:nvSpPr>
          <p:cNvPr id="5" name="TextBox 4"/>
          <p:cNvSpPr txBox="1"/>
          <p:nvPr/>
        </p:nvSpPr>
        <p:spPr>
          <a:xfrm>
            <a:off x="777373" y="2907521"/>
            <a:ext cx="2341281" cy="1200329"/>
          </a:xfrm>
          <a:prstGeom prst="rect">
            <a:avLst/>
          </a:prstGeom>
          <a:noFill/>
        </p:spPr>
        <p:txBody>
          <a:bodyPr wrap="square" rtlCol="0">
            <a:spAutoFit/>
          </a:bodyPr>
          <a:lstStyle/>
          <a:p>
            <a:pPr algn="ctr"/>
            <a:r>
              <a:rPr lang="en-GB" sz="1200" b="1" u="sng" dirty="0" smtClean="0">
                <a:latin typeface="Letter-join Plus 36" panose="02000505000000020003" pitchFamily="50" charset="0"/>
                <a:cs typeface="Calibri" panose="020F0502020204030204" pitchFamily="34" charset="0"/>
              </a:rPr>
              <a:t>Sub-headings – </a:t>
            </a:r>
            <a:r>
              <a:rPr lang="en-GB" sz="1200" b="1" dirty="0" smtClean="0">
                <a:latin typeface="Letter-join Plus 36" panose="02000505000000020003" pitchFamily="50" charset="0"/>
                <a:cs typeface="Calibri" panose="020F0502020204030204" pitchFamily="34" charset="0"/>
              </a:rPr>
              <a:t>These may include: Who are the Vikings and where were they from, Why did the Vikings choose to come to Britain, Viking raids, Viking longboats.  </a:t>
            </a:r>
            <a:r>
              <a:rPr lang="en-GB" sz="1200" b="1" u="sng" dirty="0" smtClean="0">
                <a:latin typeface="Letter-join Plus 36" panose="02000505000000020003" pitchFamily="50" charset="0"/>
                <a:cs typeface="Calibri" panose="020F0502020204030204" pitchFamily="34" charset="0"/>
              </a:rPr>
              <a:t> </a:t>
            </a:r>
            <a:endParaRPr lang="en-GB" sz="1100" dirty="0">
              <a:latin typeface="Letter-join Plus 36" panose="02000505000000020003" pitchFamily="50" charset="0"/>
              <a:cs typeface="Calibri" panose="020F0502020204030204" pitchFamily="34" charset="0"/>
            </a:endParaRPr>
          </a:p>
        </p:txBody>
      </p:sp>
      <p:sp>
        <p:nvSpPr>
          <p:cNvPr id="13" name="TextBox 12"/>
          <p:cNvSpPr txBox="1"/>
          <p:nvPr/>
        </p:nvSpPr>
        <p:spPr>
          <a:xfrm>
            <a:off x="3205950" y="2898810"/>
            <a:ext cx="2503323" cy="1169551"/>
          </a:xfrm>
          <a:prstGeom prst="rect">
            <a:avLst/>
          </a:prstGeom>
          <a:noFill/>
        </p:spPr>
        <p:txBody>
          <a:bodyPr wrap="square" rtlCol="0">
            <a:spAutoFit/>
          </a:bodyPr>
          <a:lstStyle/>
          <a:p>
            <a:pPr algn="ctr"/>
            <a:r>
              <a:rPr lang="en-GB" sz="1400" b="1" u="sng" dirty="0" smtClean="0">
                <a:latin typeface="Letter-join Plus 36" panose="02000505000000020003" pitchFamily="50" charset="0"/>
                <a:cs typeface="Calibri" panose="020F0502020204030204" pitchFamily="34" charset="0"/>
              </a:rPr>
              <a:t>Subject specific vocabulary </a:t>
            </a:r>
            <a:r>
              <a:rPr lang="en-GB" sz="1400" b="1" dirty="0" smtClean="0">
                <a:latin typeface="Letter-join Plus 36" panose="02000505000000020003" pitchFamily="50" charset="0"/>
                <a:cs typeface="Calibri" panose="020F0502020204030204" pitchFamily="34" charset="0"/>
              </a:rPr>
              <a:t>– The Vikings were also known as Norsemen, they originated from Scandinavian countries during medieval teams.   </a:t>
            </a:r>
            <a:endParaRPr lang="en-GB" sz="1400" b="1" dirty="0">
              <a:latin typeface="Letter-join Plus 36" panose="02000505000000020003" pitchFamily="50" charset="0"/>
              <a:cs typeface="Calibri" panose="020F0502020204030204" pitchFamily="34" charset="0"/>
            </a:endParaRPr>
          </a:p>
        </p:txBody>
      </p:sp>
      <p:sp>
        <p:nvSpPr>
          <p:cNvPr id="14" name="Rectangle 2"/>
          <p:cNvSpPr>
            <a:spLocks noChangeArrowheads="1"/>
          </p:cNvSpPr>
          <p:nvPr/>
        </p:nvSpPr>
        <p:spPr bwMode="auto">
          <a:xfrm>
            <a:off x="0" y="-230833"/>
            <a:ext cx="2692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3308" tIns="0" rIns="133308"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444444"/>
              </a:solidFill>
              <a:effectLst/>
              <a:latin typeface="bitter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Box 14"/>
          <p:cNvSpPr txBox="1"/>
          <p:nvPr/>
        </p:nvSpPr>
        <p:spPr>
          <a:xfrm>
            <a:off x="2824341" y="6092815"/>
            <a:ext cx="3200937" cy="646331"/>
          </a:xfrm>
          <a:prstGeom prst="rect">
            <a:avLst/>
          </a:prstGeom>
          <a:solidFill>
            <a:schemeClr val="tx2"/>
          </a:solidFill>
        </p:spPr>
        <p:txBody>
          <a:bodyPr wrap="square" rtlCol="0">
            <a:spAutoFit/>
          </a:bodyPr>
          <a:lstStyle/>
          <a:p>
            <a:pPr algn="ctr"/>
            <a:r>
              <a:rPr lang="en-GB" b="1" dirty="0">
                <a:solidFill>
                  <a:schemeClr val="bg1"/>
                </a:solidFill>
                <a:latin typeface="Letter-join Plus 36" panose="02000505000000020003" pitchFamily="50" charset="0"/>
              </a:rPr>
              <a:t>Check document </a:t>
            </a:r>
            <a:r>
              <a:rPr lang="en-GB" b="1" dirty="0" smtClean="0">
                <a:solidFill>
                  <a:schemeClr val="bg1"/>
                </a:solidFill>
                <a:latin typeface="Letter-join Plus 36" panose="02000505000000020003" pitchFamily="50" charset="0"/>
              </a:rPr>
              <a:t>4 </a:t>
            </a:r>
            <a:r>
              <a:rPr lang="en-GB" b="1" dirty="0">
                <a:solidFill>
                  <a:schemeClr val="bg1"/>
                </a:solidFill>
                <a:latin typeface="Letter-join Plus 36" panose="02000505000000020003" pitchFamily="50" charset="0"/>
              </a:rPr>
              <a:t>for features of the text type</a:t>
            </a:r>
            <a:r>
              <a:rPr lang="en-GB" b="1" dirty="0">
                <a:solidFill>
                  <a:schemeClr val="bg2"/>
                </a:solidFill>
                <a:latin typeface="Letter-join Plus 36" panose="02000505000000020003" pitchFamily="50" charset="0"/>
              </a:rPr>
              <a:t>. </a:t>
            </a:r>
          </a:p>
        </p:txBody>
      </p:sp>
      <p:sp>
        <p:nvSpPr>
          <p:cNvPr id="16" name="TextBox 15"/>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3</a:t>
            </a:r>
            <a:endParaRPr lang="en-GB" dirty="0">
              <a:solidFill>
                <a:schemeClr val="bg1"/>
              </a:solidFill>
              <a:latin typeface="Letter-join No-Lead 36" panose="02000503000000020003" pitchFamily="50" charset="0"/>
            </a:endParaRPr>
          </a:p>
        </p:txBody>
      </p:sp>
      <p:sp>
        <p:nvSpPr>
          <p:cNvPr id="17" name="Rounded Rectangle 16"/>
          <p:cNvSpPr/>
          <p:nvPr/>
        </p:nvSpPr>
        <p:spPr>
          <a:xfrm>
            <a:off x="3279186" y="4251403"/>
            <a:ext cx="2363079" cy="13525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365059" y="4419109"/>
            <a:ext cx="2185104" cy="1169551"/>
          </a:xfrm>
          <a:prstGeom prst="rect">
            <a:avLst/>
          </a:prstGeom>
          <a:noFill/>
        </p:spPr>
        <p:txBody>
          <a:bodyPr wrap="square" rtlCol="0">
            <a:spAutoFit/>
          </a:bodyPr>
          <a:lstStyle/>
          <a:p>
            <a:r>
              <a:rPr lang="en-GB" sz="1400" b="1" u="sng" dirty="0" smtClean="0">
                <a:latin typeface="Letter-join No-Lead 36" panose="02000503000000020003" pitchFamily="50" charset="0"/>
              </a:rPr>
              <a:t>To use brackets for additional detail –</a:t>
            </a:r>
            <a:r>
              <a:rPr lang="en-GB" sz="1400" b="1" dirty="0" smtClean="0">
                <a:latin typeface="Letter-join No-Lead 36" panose="02000503000000020003" pitchFamily="50" charset="0"/>
              </a:rPr>
              <a:t> The Vikings originated from Scandinavia (Norway, Sweden and Denmark).</a:t>
            </a:r>
            <a:endParaRPr lang="en-GB" sz="1400" b="1" dirty="0">
              <a:latin typeface="Letter-join No-Lead 36" panose="02000503000000020003" pitchFamily="50" charset="0"/>
            </a:endParaRPr>
          </a:p>
        </p:txBody>
      </p:sp>
    </p:spTree>
    <p:extLst>
      <p:ext uri="{BB962C8B-B14F-4D97-AF65-F5344CB8AC3E}">
        <p14:creationId xmlns:p14="http://schemas.microsoft.com/office/powerpoint/2010/main" val="182611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01" y="1650451"/>
            <a:ext cx="6965245" cy="1202485"/>
          </a:xfrm>
        </p:spPr>
        <p:txBody>
          <a:bodyPr>
            <a:normAutofit/>
          </a:bodyPr>
          <a:lstStyle/>
          <a:p>
            <a:r>
              <a:rPr lang="en-GB" sz="3200" b="1" dirty="0">
                <a:latin typeface="Letter-join No-Lead 36" panose="02000503000000020003" pitchFamily="50" charset="0"/>
              </a:rPr>
              <a:t>Features of the Text Type…</a:t>
            </a: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71599" y="2564904"/>
            <a:ext cx="7122446" cy="923330"/>
          </a:xfrm>
          <a:prstGeom prst="rect">
            <a:avLst/>
          </a:prstGeom>
          <a:noFill/>
        </p:spPr>
        <p:txBody>
          <a:bodyPr wrap="square" rtlCol="0">
            <a:spAutoFit/>
          </a:bodyPr>
          <a:lstStyle/>
          <a:p>
            <a:pPr algn="ctr"/>
            <a:r>
              <a:rPr lang="en-GB" dirty="0">
                <a:latin typeface="Letter-join No-Lead 36" panose="02000503000000020003" pitchFamily="50" charset="0"/>
              </a:rPr>
              <a:t>Use the following key to identify the features of the text type </a:t>
            </a:r>
            <a:r>
              <a:rPr lang="en-GB" dirty="0" smtClean="0">
                <a:latin typeface="Letter-join No-Lead 36" panose="02000503000000020003" pitchFamily="50" charset="0"/>
              </a:rPr>
              <a:t>in document five. </a:t>
            </a:r>
            <a:r>
              <a:rPr lang="en-GB" dirty="0">
                <a:latin typeface="Letter-join No-Lead 36" panose="02000503000000020003" pitchFamily="50" charset="0"/>
              </a:rPr>
              <a:t>Highlight or colour where the features appear in the text</a:t>
            </a:r>
            <a:r>
              <a:rPr lang="en-GB" dirty="0">
                <a:latin typeface="Comic Sans MS" panose="030F0702030302020204" pitchFamily="66" charset="0"/>
              </a:rPr>
              <a:t>.</a:t>
            </a:r>
          </a:p>
        </p:txBody>
      </p:sp>
      <p:graphicFrame>
        <p:nvGraphicFramePr>
          <p:cNvPr id="8" name="Table 7"/>
          <p:cNvGraphicFramePr>
            <a:graphicFrameLocks noGrp="1"/>
          </p:cNvGraphicFramePr>
          <p:nvPr>
            <p:extLst>
              <p:ext uri="{D42A27DB-BD31-4B8C-83A1-F6EECF244321}">
                <p14:modId xmlns:p14="http://schemas.microsoft.com/office/powerpoint/2010/main" val="2060449338"/>
              </p:ext>
            </p:extLst>
          </p:nvPr>
        </p:nvGraphicFramePr>
        <p:xfrm>
          <a:off x="959665" y="3535443"/>
          <a:ext cx="7351657" cy="2154405"/>
        </p:xfrm>
        <a:graphic>
          <a:graphicData uri="http://schemas.openxmlformats.org/drawingml/2006/table">
            <a:tbl>
              <a:tblPr firstRow="1" bandRow="1">
                <a:tableStyleId>{5A111915-BE36-4E01-A7E5-04B1672EAD32}</a:tableStyleId>
              </a:tblPr>
              <a:tblGrid>
                <a:gridCol w="6252498">
                  <a:extLst>
                    <a:ext uri="{9D8B030D-6E8A-4147-A177-3AD203B41FA5}">
                      <a16:colId xmlns:a16="http://schemas.microsoft.com/office/drawing/2014/main" val="1766615305"/>
                    </a:ext>
                  </a:extLst>
                </a:gridCol>
                <a:gridCol w="1099159">
                  <a:extLst>
                    <a:ext uri="{9D8B030D-6E8A-4147-A177-3AD203B41FA5}">
                      <a16:colId xmlns:a16="http://schemas.microsoft.com/office/drawing/2014/main" val="1302862627"/>
                    </a:ext>
                  </a:extLst>
                </a:gridCol>
              </a:tblGrid>
              <a:tr h="325605">
                <a:tc>
                  <a:txBody>
                    <a:bodyPr/>
                    <a:lstStyle/>
                    <a:p>
                      <a:r>
                        <a:rPr lang="en-GB" sz="1400" u="sng" dirty="0">
                          <a:solidFill>
                            <a:schemeClr val="tx1"/>
                          </a:solidFill>
                          <a:latin typeface="Letter-join No-Lead 36" panose="02000503000000020003" pitchFamily="50" charset="0"/>
                        </a:rPr>
                        <a:t>Feature</a:t>
                      </a:r>
                    </a:p>
                  </a:txBody>
                  <a:tcPr>
                    <a:noFill/>
                  </a:tcPr>
                </a:tc>
                <a:tc>
                  <a:txBody>
                    <a:bodyPr/>
                    <a:lstStyle/>
                    <a:p>
                      <a:r>
                        <a:rPr lang="en-GB" sz="1400" u="sng" dirty="0">
                          <a:solidFill>
                            <a:schemeClr val="tx1"/>
                          </a:solidFill>
                          <a:latin typeface="Letter-join No-Lead 36" panose="02000503000000020003" pitchFamily="50" charset="0"/>
                        </a:rPr>
                        <a:t>Colour</a:t>
                      </a:r>
                    </a:p>
                  </a:txBody>
                  <a:tcPr>
                    <a:noFill/>
                  </a:tcPr>
                </a:tc>
                <a:extLst>
                  <a:ext uri="{0D108BD9-81ED-4DB2-BD59-A6C34878D82A}">
                    <a16:rowId xmlns:a16="http://schemas.microsoft.com/office/drawing/2014/main" val="3384759701"/>
                  </a:ext>
                </a:extLst>
              </a:tr>
              <a:tr h="322514">
                <a:tc>
                  <a:txBody>
                    <a:bodyPr/>
                    <a:lstStyle/>
                    <a:p>
                      <a:r>
                        <a:rPr lang="en-GB" sz="1400" dirty="0" smtClean="0">
                          <a:solidFill>
                            <a:schemeClr val="tx1"/>
                          </a:solidFill>
                          <a:latin typeface="Letter-join No-Lead 36" panose="02000503000000020003" pitchFamily="50" charset="0"/>
                        </a:rPr>
                        <a:t>Have they used sub-headings?</a:t>
                      </a:r>
                      <a:endParaRPr lang="en-GB" sz="1400" dirty="0">
                        <a:solidFill>
                          <a:schemeClr val="tx1"/>
                        </a:solidFill>
                        <a:latin typeface="Letter-join No-Lead 36" panose="02000503000000020003" pitchFamily="50" charset="0"/>
                      </a:endParaRPr>
                    </a:p>
                  </a:txBody>
                  <a:tcPr/>
                </a:tc>
                <a:tc>
                  <a:txBody>
                    <a:bodyPr/>
                    <a:lstStyle/>
                    <a:p>
                      <a:r>
                        <a:rPr lang="en-GB" dirty="0" smtClean="0">
                          <a:latin typeface="Letter-join No-Lead 36" panose="02000503000000020003" pitchFamily="50" charset="0"/>
                        </a:rPr>
                        <a:t>1</a:t>
                      </a:r>
                      <a:endParaRPr lang="en-GB" dirty="0">
                        <a:latin typeface="Letter-join No-Lead 36" panose="02000503000000020003" pitchFamily="50" charset="0"/>
                      </a:endParaRPr>
                    </a:p>
                  </a:txBody>
                  <a:tcPr>
                    <a:solidFill>
                      <a:schemeClr val="accent2"/>
                    </a:solidFill>
                  </a:tcPr>
                </a:tc>
                <a:extLst>
                  <a:ext uri="{0D108BD9-81ED-4DB2-BD59-A6C34878D82A}">
                    <a16:rowId xmlns:a16="http://schemas.microsoft.com/office/drawing/2014/main" val="1933183306"/>
                  </a:ext>
                </a:extLst>
              </a:tr>
              <a:tr h="322514">
                <a:tc>
                  <a:txBody>
                    <a:bodyPr/>
                    <a:lstStyle/>
                    <a:p>
                      <a:r>
                        <a:rPr lang="en-GB" sz="1400" dirty="0">
                          <a:solidFill>
                            <a:schemeClr val="tx1"/>
                          </a:solidFill>
                          <a:latin typeface="Letter-join No-Lead 36" panose="02000503000000020003" pitchFamily="50" charset="0"/>
                        </a:rPr>
                        <a:t>Have they used </a:t>
                      </a:r>
                      <a:r>
                        <a:rPr lang="en-GB" sz="1400" dirty="0" smtClean="0">
                          <a:solidFill>
                            <a:schemeClr val="tx1"/>
                          </a:solidFill>
                          <a:latin typeface="Letter-join No-Lead 36" panose="02000503000000020003" pitchFamily="50" charset="0"/>
                        </a:rPr>
                        <a:t>subject</a:t>
                      </a:r>
                      <a:r>
                        <a:rPr lang="en-GB" sz="1400" baseline="0" dirty="0" smtClean="0">
                          <a:solidFill>
                            <a:schemeClr val="tx1"/>
                          </a:solidFill>
                          <a:latin typeface="Letter-join No-Lead 36" panose="02000503000000020003" pitchFamily="50" charset="0"/>
                        </a:rPr>
                        <a:t> specific vocabulary?</a:t>
                      </a:r>
                      <a:endParaRPr lang="en-GB" sz="1400" dirty="0">
                        <a:solidFill>
                          <a:schemeClr val="tx1"/>
                        </a:solidFill>
                        <a:latin typeface="Letter-join No-Lead 36" panose="02000503000000020003" pitchFamily="50" charset="0"/>
                      </a:endParaRPr>
                    </a:p>
                  </a:txBody>
                  <a:tcPr/>
                </a:tc>
                <a:tc>
                  <a:txBody>
                    <a:bodyPr/>
                    <a:lstStyle/>
                    <a:p>
                      <a:r>
                        <a:rPr lang="en-GB" dirty="0" smtClean="0">
                          <a:latin typeface="Letter-join No-Lead 36" panose="02000503000000020003" pitchFamily="50" charset="0"/>
                        </a:rPr>
                        <a:t>2</a:t>
                      </a:r>
                      <a:endParaRPr lang="en-GB" dirty="0">
                        <a:latin typeface="Letter-join No-Lead 36" panose="02000503000000020003" pitchFamily="50" charset="0"/>
                      </a:endParaRPr>
                    </a:p>
                  </a:txBody>
                  <a:tcPr>
                    <a:solidFill>
                      <a:srgbClr val="FFFF00"/>
                    </a:solidFill>
                  </a:tcPr>
                </a:tc>
                <a:extLst>
                  <a:ext uri="{0D108BD9-81ED-4DB2-BD59-A6C34878D82A}">
                    <a16:rowId xmlns:a16="http://schemas.microsoft.com/office/drawing/2014/main" val="3567185609"/>
                  </a:ext>
                </a:extLst>
              </a:tr>
              <a:tr h="322514">
                <a:tc>
                  <a:txBody>
                    <a:bodyPr/>
                    <a:lstStyle/>
                    <a:p>
                      <a:r>
                        <a:rPr lang="en-GB" sz="1400" dirty="0">
                          <a:solidFill>
                            <a:schemeClr val="tx1"/>
                          </a:solidFill>
                          <a:latin typeface="Letter-join No-Lead 36" panose="02000503000000020003" pitchFamily="50" charset="0"/>
                        </a:rPr>
                        <a:t>Have they </a:t>
                      </a:r>
                      <a:r>
                        <a:rPr lang="en-GB" sz="1400" dirty="0" smtClean="0">
                          <a:solidFill>
                            <a:schemeClr val="tx1"/>
                          </a:solidFill>
                          <a:latin typeface="Letter-join No-Lead 36" panose="02000503000000020003" pitchFamily="50" charset="0"/>
                        </a:rPr>
                        <a:t>used </a:t>
                      </a:r>
                      <a:r>
                        <a:rPr lang="en-GB" sz="1400" dirty="0">
                          <a:solidFill>
                            <a:schemeClr val="tx1"/>
                          </a:solidFill>
                          <a:latin typeface="Letter-join No-Lead 36" panose="02000503000000020003" pitchFamily="50" charset="0"/>
                        </a:rPr>
                        <a:t>fronted adverbials to begin </a:t>
                      </a:r>
                      <a:r>
                        <a:rPr lang="en-GB" sz="1400" dirty="0" smtClean="0">
                          <a:solidFill>
                            <a:schemeClr val="tx1"/>
                          </a:solidFill>
                          <a:latin typeface="Letter-join No-Lead 36" panose="02000503000000020003" pitchFamily="50" charset="0"/>
                        </a:rPr>
                        <a:t>sentences?</a:t>
                      </a:r>
                      <a:endParaRPr lang="en-GB" sz="1400" dirty="0">
                        <a:solidFill>
                          <a:schemeClr val="tx1"/>
                        </a:solidFill>
                        <a:latin typeface="Letter-join No-Lead 36" panose="02000503000000020003" pitchFamily="50" charset="0"/>
                      </a:endParaRPr>
                    </a:p>
                  </a:txBody>
                  <a:tcPr/>
                </a:tc>
                <a:tc>
                  <a:txBody>
                    <a:bodyPr/>
                    <a:lstStyle/>
                    <a:p>
                      <a:r>
                        <a:rPr lang="en-GB" dirty="0" smtClean="0">
                          <a:latin typeface="Letter-join No-Lead 36" panose="02000503000000020003" pitchFamily="50" charset="0"/>
                        </a:rPr>
                        <a:t>3</a:t>
                      </a:r>
                      <a:endParaRPr lang="en-GB" dirty="0">
                        <a:latin typeface="Letter-join No-Lead 36" panose="02000503000000020003" pitchFamily="50" charset="0"/>
                      </a:endParaRPr>
                    </a:p>
                  </a:txBody>
                  <a:tcPr>
                    <a:solidFill>
                      <a:srgbClr val="92D050"/>
                    </a:solidFill>
                  </a:tcPr>
                </a:tc>
                <a:extLst>
                  <a:ext uri="{0D108BD9-81ED-4DB2-BD59-A6C34878D82A}">
                    <a16:rowId xmlns:a16="http://schemas.microsoft.com/office/drawing/2014/main" val="711150936"/>
                  </a:ext>
                </a:extLst>
              </a:tr>
              <a:tr h="322514">
                <a:tc>
                  <a:txBody>
                    <a:bodyPr/>
                    <a:lstStyle/>
                    <a:p>
                      <a:r>
                        <a:rPr lang="en-GB" sz="1400" dirty="0">
                          <a:solidFill>
                            <a:schemeClr val="tx1"/>
                          </a:solidFill>
                          <a:latin typeface="Letter-join No-Lead 36" panose="02000503000000020003" pitchFamily="50" charset="0"/>
                        </a:rPr>
                        <a:t>Have they </a:t>
                      </a:r>
                      <a:r>
                        <a:rPr lang="en-GB" sz="1400" dirty="0" smtClean="0">
                          <a:solidFill>
                            <a:schemeClr val="tx1"/>
                          </a:solidFill>
                          <a:latin typeface="Letter-join No-Lead 36" panose="02000503000000020003" pitchFamily="50" charset="0"/>
                        </a:rPr>
                        <a:t>used</a:t>
                      </a:r>
                      <a:r>
                        <a:rPr lang="en-GB" sz="1400" baseline="0" dirty="0" smtClean="0">
                          <a:solidFill>
                            <a:schemeClr val="tx1"/>
                          </a:solidFill>
                          <a:latin typeface="Letter-join No-Lead 36" panose="02000503000000020003" pitchFamily="50" charset="0"/>
                        </a:rPr>
                        <a:t> parenthesis in the form of brackets?</a:t>
                      </a:r>
                      <a:endParaRPr lang="en-GB" sz="1400" dirty="0">
                        <a:solidFill>
                          <a:schemeClr val="tx1"/>
                        </a:solidFill>
                        <a:latin typeface="Letter-join No-Lead 36" panose="02000503000000020003" pitchFamily="50" charset="0"/>
                      </a:endParaRPr>
                    </a:p>
                  </a:txBody>
                  <a:tcPr/>
                </a:tc>
                <a:tc>
                  <a:txBody>
                    <a:bodyPr/>
                    <a:lstStyle/>
                    <a:p>
                      <a:r>
                        <a:rPr lang="en-GB" dirty="0" smtClean="0">
                          <a:latin typeface="Letter-join No-Lead 36" panose="02000503000000020003" pitchFamily="50" charset="0"/>
                        </a:rPr>
                        <a:t>4</a:t>
                      </a:r>
                      <a:endParaRPr lang="en-GB" dirty="0">
                        <a:latin typeface="Letter-join No-Lead 36" panose="02000503000000020003" pitchFamily="50" charset="0"/>
                      </a:endParaRPr>
                    </a:p>
                  </a:txBody>
                  <a:tcPr>
                    <a:solidFill>
                      <a:srgbClr val="FF0000"/>
                    </a:solidFill>
                  </a:tcPr>
                </a:tc>
                <a:extLst>
                  <a:ext uri="{0D108BD9-81ED-4DB2-BD59-A6C34878D82A}">
                    <a16:rowId xmlns:a16="http://schemas.microsoft.com/office/drawing/2014/main" val="2645339796"/>
                  </a:ext>
                </a:extLst>
              </a:tr>
              <a:tr h="343352">
                <a:tc>
                  <a:txBody>
                    <a:bodyPr/>
                    <a:lstStyle/>
                    <a:p>
                      <a:r>
                        <a:rPr lang="en-GB" sz="1400" dirty="0">
                          <a:solidFill>
                            <a:schemeClr val="tx1"/>
                          </a:solidFill>
                          <a:latin typeface="Letter-join No-Lead 36" panose="02000503000000020003" pitchFamily="50" charset="0"/>
                        </a:rPr>
                        <a:t>Have </a:t>
                      </a:r>
                      <a:r>
                        <a:rPr lang="en-GB" sz="1400" dirty="0" smtClean="0">
                          <a:solidFill>
                            <a:schemeClr val="tx1"/>
                          </a:solidFill>
                          <a:latin typeface="Letter-join No-Lead 36" panose="02000503000000020003" pitchFamily="50" charset="0"/>
                        </a:rPr>
                        <a:t>they used subordinating conjunctions?</a:t>
                      </a:r>
                      <a:endParaRPr lang="en-GB" sz="1400" dirty="0">
                        <a:solidFill>
                          <a:schemeClr val="tx1"/>
                        </a:solidFill>
                        <a:latin typeface="Letter-join No-Lead 36" panose="02000503000000020003" pitchFamily="50" charset="0"/>
                      </a:endParaRPr>
                    </a:p>
                  </a:txBody>
                  <a:tcPr/>
                </a:tc>
                <a:tc>
                  <a:txBody>
                    <a:bodyPr/>
                    <a:lstStyle/>
                    <a:p>
                      <a:r>
                        <a:rPr lang="en-GB" dirty="0" smtClean="0">
                          <a:latin typeface="Letter-join No-Lead 36" panose="02000503000000020003" pitchFamily="50" charset="0"/>
                        </a:rPr>
                        <a:t>5</a:t>
                      </a:r>
                      <a:endParaRPr lang="en-GB" dirty="0">
                        <a:latin typeface="Letter-join No-Lead 36" panose="02000503000000020003" pitchFamily="50" charset="0"/>
                      </a:endParaRPr>
                    </a:p>
                  </a:txBody>
                  <a:tcPr>
                    <a:solidFill>
                      <a:srgbClr val="F363E2"/>
                    </a:solidFill>
                  </a:tcPr>
                </a:tc>
                <a:extLst>
                  <a:ext uri="{0D108BD9-81ED-4DB2-BD59-A6C34878D82A}">
                    <a16:rowId xmlns:a16="http://schemas.microsoft.com/office/drawing/2014/main" val="1725335395"/>
                  </a:ext>
                </a:extLst>
              </a:tr>
            </a:tbl>
          </a:graphicData>
        </a:graphic>
      </p:graphicFrame>
      <p:sp>
        <p:nvSpPr>
          <p:cNvPr id="9" name="TextBox 8"/>
          <p:cNvSpPr txBox="1"/>
          <p:nvPr/>
        </p:nvSpPr>
        <p:spPr>
          <a:xfrm>
            <a:off x="1128801" y="6027003"/>
            <a:ext cx="6855064" cy="738664"/>
          </a:xfrm>
          <a:prstGeom prst="rect">
            <a:avLst/>
          </a:prstGeom>
          <a:solidFill>
            <a:schemeClr val="tx2"/>
          </a:solidFill>
        </p:spPr>
        <p:txBody>
          <a:bodyPr wrap="square" rtlCol="0">
            <a:spAutoFit/>
          </a:bodyPr>
          <a:lstStyle/>
          <a:p>
            <a:pPr algn="ctr"/>
            <a:r>
              <a:rPr lang="en-GB" sz="1400" b="1" dirty="0" smtClean="0">
                <a:solidFill>
                  <a:schemeClr val="bg1"/>
                </a:solidFill>
                <a:latin typeface="Letter-join Plus 36" panose="02000505000000020003" pitchFamily="50" charset="0"/>
              </a:rPr>
              <a:t>TASK: Find the skills from the Success Criteria in the text in Document </a:t>
            </a:r>
            <a:r>
              <a:rPr lang="en-GB" sz="1400" b="1" dirty="0">
                <a:solidFill>
                  <a:schemeClr val="bg1"/>
                </a:solidFill>
                <a:latin typeface="Letter-join Plus 36" panose="02000505000000020003" pitchFamily="50" charset="0"/>
              </a:rPr>
              <a:t>5</a:t>
            </a:r>
            <a:r>
              <a:rPr lang="en-GB" sz="1400" b="1" dirty="0" smtClean="0">
                <a:solidFill>
                  <a:schemeClr val="bg1"/>
                </a:solidFill>
                <a:latin typeface="Letter-join Plus 36" panose="02000505000000020003" pitchFamily="50" charset="0"/>
              </a:rPr>
              <a:t>. You may highlight, underline with number annotated, or copy out under headings.</a:t>
            </a:r>
          </a:p>
          <a:p>
            <a:pPr algn="ctr"/>
            <a:r>
              <a:rPr lang="en-GB" sz="1400" b="1" dirty="0" smtClean="0">
                <a:solidFill>
                  <a:schemeClr val="bg1"/>
                </a:solidFill>
                <a:latin typeface="Letter-join Plus 36" panose="02000505000000020003" pitchFamily="50" charset="0"/>
              </a:rPr>
              <a:t>Challenge – can you find other key literacy devices used in the text?</a:t>
            </a:r>
            <a:endParaRPr lang="en-GB" sz="1400" b="1" dirty="0">
              <a:solidFill>
                <a:schemeClr val="bg2"/>
              </a:solidFill>
              <a:latin typeface="Letter-join Plus 36" panose="02000505000000020003" pitchFamily="50" charset="0"/>
            </a:endParaRPr>
          </a:p>
        </p:txBody>
      </p:sp>
      <p:sp>
        <p:nvSpPr>
          <p:cNvPr id="10" name="TextBox 9"/>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3</a:t>
            </a:r>
            <a:endParaRPr lang="en-GB" dirty="0">
              <a:solidFill>
                <a:schemeClr val="bg1"/>
              </a:solidFill>
              <a:latin typeface="Letter-join No-Lead 36" panose="02000503000000020003" pitchFamily="50" charset="0"/>
            </a:endParaRPr>
          </a:p>
        </p:txBody>
      </p:sp>
      <p:pic>
        <p:nvPicPr>
          <p:cNvPr id="3"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6679" y="17328"/>
            <a:ext cx="387336" cy="387336"/>
          </a:xfrm>
          <a:prstGeom prst="rect">
            <a:avLst/>
          </a:prstGeom>
        </p:spPr>
      </p:pic>
    </p:spTree>
    <p:extLst>
      <p:ext uri="{BB962C8B-B14F-4D97-AF65-F5344CB8AC3E}">
        <p14:creationId xmlns:p14="http://schemas.microsoft.com/office/powerpoint/2010/main" val="33408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078618" y="1788375"/>
            <a:ext cx="6965245" cy="1136569"/>
          </a:xfrm>
        </p:spPr>
        <p:txBody>
          <a:bodyPr>
            <a:normAutofit/>
          </a:bodyPr>
          <a:lstStyle/>
          <a:p>
            <a:r>
              <a:rPr lang="en-GB" b="1" dirty="0">
                <a:latin typeface="Letter-join Plus 36" panose="02000505000000020003" pitchFamily="50" charset="0"/>
              </a:rPr>
              <a:t>Golden Lines Hunt…</a:t>
            </a:r>
          </a:p>
        </p:txBody>
      </p:sp>
      <p:sp>
        <p:nvSpPr>
          <p:cNvPr id="7" name="TextBox 6"/>
          <p:cNvSpPr txBox="1"/>
          <p:nvPr/>
        </p:nvSpPr>
        <p:spPr>
          <a:xfrm>
            <a:off x="1115616" y="3068960"/>
            <a:ext cx="6912768" cy="2736304"/>
          </a:xfrm>
          <a:prstGeom prst="rect">
            <a:avLst/>
          </a:prstGeom>
          <a:noFill/>
        </p:spPr>
        <p:txBody>
          <a:bodyPr wrap="square" rtlCol="0">
            <a:spAutoFit/>
          </a:bodyPr>
          <a:lstStyle/>
          <a:p>
            <a:endParaRPr lang="en-GB" dirty="0"/>
          </a:p>
        </p:txBody>
      </p:sp>
      <p:sp>
        <p:nvSpPr>
          <p:cNvPr id="8" name="Title 1"/>
          <p:cNvSpPr txBox="1">
            <a:spLocks/>
          </p:cNvSpPr>
          <p:nvPr/>
        </p:nvSpPr>
        <p:spPr>
          <a:xfrm>
            <a:off x="1063139" y="2708920"/>
            <a:ext cx="6965245" cy="309634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latin typeface="Letter-join Plus 36" panose="02000505000000020003" pitchFamily="50" charset="0"/>
              </a:rPr>
              <a:t>Read the texts </a:t>
            </a:r>
            <a:r>
              <a:rPr lang="en-GB" sz="2000" b="1" dirty="0" smtClean="0">
                <a:latin typeface="Letter-join Plus 36" panose="02000505000000020003" pitchFamily="50" charset="0"/>
              </a:rPr>
              <a:t>in documents six and seven. </a:t>
            </a:r>
            <a:r>
              <a:rPr lang="en-GB" sz="2000" b="1" dirty="0">
                <a:latin typeface="Letter-join Plus 36" panose="02000505000000020003" pitchFamily="50" charset="0"/>
              </a:rPr>
              <a:t>Both texts are </a:t>
            </a:r>
            <a:r>
              <a:rPr lang="en-GB" sz="2000" b="1" dirty="0" smtClean="0">
                <a:latin typeface="Letter-join Plus 36" panose="02000505000000020003" pitchFamily="50" charset="0"/>
              </a:rPr>
              <a:t>fantastic examples of non-chronological reports. </a:t>
            </a:r>
            <a:endParaRPr lang="en-GB" sz="2000" b="1" dirty="0">
              <a:latin typeface="Letter-join Plus 36" panose="02000505000000020003" pitchFamily="50" charset="0"/>
            </a:endParaRPr>
          </a:p>
          <a:p>
            <a:endParaRPr lang="en-GB" sz="2000" b="1" dirty="0">
              <a:latin typeface="Letter-join Plus 36" panose="02000505000000020003" pitchFamily="50" charset="0"/>
            </a:endParaRPr>
          </a:p>
          <a:p>
            <a:r>
              <a:rPr lang="en-GB" sz="2000" b="1" dirty="0">
                <a:latin typeface="Letter-join Plus 36" panose="02000505000000020003" pitchFamily="50" charset="0"/>
              </a:rPr>
              <a:t>Identify any golden lines or vocabulary </a:t>
            </a:r>
            <a:r>
              <a:rPr lang="en-GB" sz="2000" b="1" dirty="0" smtClean="0">
                <a:latin typeface="Letter-join Plus 36" panose="02000505000000020003" pitchFamily="50" charset="0"/>
              </a:rPr>
              <a:t>that is </a:t>
            </a:r>
            <a:r>
              <a:rPr lang="en-GB" sz="2000" b="1" dirty="0">
                <a:latin typeface="Letter-join Plus 36" panose="02000505000000020003" pitchFamily="50" charset="0"/>
              </a:rPr>
              <a:t>particularly effective and would work in </a:t>
            </a:r>
            <a:r>
              <a:rPr lang="en-GB" sz="2000" b="1" dirty="0" smtClean="0">
                <a:latin typeface="Letter-join Plus 36" panose="02000505000000020003" pitchFamily="50" charset="0"/>
              </a:rPr>
              <a:t>our non chronological report on the Vikings.</a:t>
            </a:r>
            <a:endParaRPr lang="en-GB" sz="2000" b="1" dirty="0">
              <a:latin typeface="Letter-join Plus 36" panose="02000505000000020003" pitchFamily="50" charset="0"/>
            </a:endParaRPr>
          </a:p>
          <a:p>
            <a:r>
              <a:rPr lang="en-GB" sz="2000" b="1" dirty="0">
                <a:latin typeface="Letter-join Plus 36" panose="02000505000000020003" pitchFamily="50" charset="0"/>
              </a:rPr>
              <a:t>Create a mind map of ideas. </a:t>
            </a:r>
          </a:p>
        </p:txBody>
      </p:sp>
      <p:sp>
        <p:nvSpPr>
          <p:cNvPr id="9" name="TextBox 8"/>
          <p:cNvSpPr txBox="1"/>
          <p:nvPr/>
        </p:nvSpPr>
        <p:spPr>
          <a:xfrm>
            <a:off x="2004956" y="5946576"/>
            <a:ext cx="5112567" cy="646331"/>
          </a:xfrm>
          <a:prstGeom prst="rect">
            <a:avLst/>
          </a:prstGeom>
          <a:solidFill>
            <a:schemeClr val="tx2"/>
          </a:solidFill>
        </p:spPr>
        <p:txBody>
          <a:bodyPr wrap="square" rtlCol="0">
            <a:spAutoFit/>
          </a:bodyPr>
          <a:lstStyle/>
          <a:p>
            <a:pPr algn="ctr"/>
            <a:r>
              <a:rPr lang="en-GB" b="1" dirty="0">
                <a:solidFill>
                  <a:schemeClr val="bg1"/>
                </a:solidFill>
                <a:latin typeface="Letter-join Plus 36" panose="02000505000000020003" pitchFamily="50" charset="0"/>
              </a:rPr>
              <a:t>Check document </a:t>
            </a:r>
            <a:r>
              <a:rPr lang="en-GB" b="1" dirty="0" smtClean="0">
                <a:solidFill>
                  <a:schemeClr val="bg1"/>
                </a:solidFill>
                <a:latin typeface="Letter-join Plus 36" panose="02000505000000020003" pitchFamily="50" charset="0"/>
              </a:rPr>
              <a:t>6 </a:t>
            </a:r>
            <a:r>
              <a:rPr lang="en-GB" b="1" dirty="0">
                <a:solidFill>
                  <a:schemeClr val="bg1"/>
                </a:solidFill>
                <a:latin typeface="Letter-join Plus 36" panose="02000505000000020003" pitchFamily="50" charset="0"/>
              </a:rPr>
              <a:t>and </a:t>
            </a:r>
            <a:r>
              <a:rPr lang="en-GB" b="1" dirty="0" smtClean="0">
                <a:solidFill>
                  <a:schemeClr val="bg1"/>
                </a:solidFill>
                <a:latin typeface="Letter-join Plus 36" panose="02000505000000020003" pitchFamily="50" charset="0"/>
              </a:rPr>
              <a:t>7 </a:t>
            </a:r>
            <a:r>
              <a:rPr lang="en-GB" b="1" dirty="0">
                <a:solidFill>
                  <a:schemeClr val="bg1"/>
                </a:solidFill>
                <a:latin typeface="Letter-join Plus 36" panose="02000505000000020003" pitchFamily="50" charset="0"/>
              </a:rPr>
              <a:t>for short stories that can be used to find golden lines. </a:t>
            </a:r>
            <a:endParaRPr lang="en-GB" b="1" dirty="0">
              <a:solidFill>
                <a:schemeClr val="bg2"/>
              </a:solidFill>
              <a:latin typeface="Letter-join Plus 36" panose="02000505000000020003" pitchFamily="50" charset="0"/>
            </a:endParaRPr>
          </a:p>
        </p:txBody>
      </p:sp>
      <p:sp>
        <p:nvSpPr>
          <p:cNvPr id="11" name="TextBox 10"/>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4</a:t>
            </a:r>
            <a:endParaRPr lang="en-GB" dirty="0">
              <a:solidFill>
                <a:schemeClr val="bg1"/>
              </a:solidFill>
              <a:latin typeface="Letter-join No-Lead 36" panose="02000503000000020003" pitchFamily="50" charset="0"/>
            </a:endParaRPr>
          </a:p>
        </p:txBody>
      </p:sp>
    </p:spTree>
    <p:extLst>
      <p:ext uri="{BB962C8B-B14F-4D97-AF65-F5344CB8AC3E}">
        <p14:creationId xmlns:p14="http://schemas.microsoft.com/office/powerpoint/2010/main" val="3904233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063139" y="3300543"/>
            <a:ext cx="6965245" cy="1136569"/>
          </a:xfrm>
        </p:spPr>
        <p:txBody>
          <a:bodyPr>
            <a:normAutofit/>
          </a:bodyPr>
          <a:lstStyle/>
          <a:p>
            <a:r>
              <a:rPr lang="en-GB" b="1" dirty="0">
                <a:latin typeface="Letter-join Plus 36" panose="02000505000000020003" pitchFamily="50" charset="0"/>
              </a:rPr>
              <a:t>Golden Lines</a:t>
            </a:r>
          </a:p>
        </p:txBody>
      </p:sp>
      <p:cxnSp>
        <p:nvCxnSpPr>
          <p:cNvPr id="3" name="Straight Arrow Connector 2"/>
          <p:cNvCxnSpPr/>
          <p:nvPr/>
        </p:nvCxnSpPr>
        <p:spPr>
          <a:xfrm>
            <a:off x="4788024" y="4251146"/>
            <a:ext cx="1296144" cy="762030"/>
          </a:xfrm>
          <a:prstGeom prst="straightConnector1">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p:cNvCxnSpPr/>
          <p:nvPr/>
        </p:nvCxnSpPr>
        <p:spPr>
          <a:xfrm flipH="1" flipV="1">
            <a:off x="1907704" y="2765800"/>
            <a:ext cx="825881" cy="892556"/>
          </a:xfrm>
          <a:prstGeom prst="straightConnector1">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extBox 11"/>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4</a:t>
            </a:r>
            <a:endParaRPr lang="en-GB" dirty="0">
              <a:solidFill>
                <a:schemeClr val="bg1"/>
              </a:solidFill>
              <a:latin typeface="Letter-join No-Lead 36" panose="02000503000000020003" pitchFamily="50" charset="0"/>
            </a:endParaRPr>
          </a:p>
        </p:txBody>
      </p:sp>
      <p:sp>
        <p:nvSpPr>
          <p:cNvPr id="2" name="Rectangle 1"/>
          <p:cNvSpPr/>
          <p:nvPr/>
        </p:nvSpPr>
        <p:spPr>
          <a:xfrm>
            <a:off x="936104" y="1929606"/>
            <a:ext cx="5652120" cy="923330"/>
          </a:xfrm>
          <a:prstGeom prst="rect">
            <a:avLst/>
          </a:prstGeom>
        </p:spPr>
        <p:txBody>
          <a:bodyPr wrap="square">
            <a:spAutoFit/>
          </a:bodyPr>
          <a:lstStyle/>
          <a:p>
            <a:r>
              <a:rPr lang="en-US" dirty="0" smtClean="0">
                <a:solidFill>
                  <a:srgbClr val="000000"/>
                </a:solidFill>
                <a:latin typeface="Letter-join No-Lead 36" panose="02000503000000020003" pitchFamily="50" charset="0"/>
              </a:rPr>
              <a:t>They set out in boats called </a:t>
            </a:r>
            <a:r>
              <a:rPr lang="en-US" dirty="0" err="1" smtClean="0">
                <a:solidFill>
                  <a:srgbClr val="000000"/>
                </a:solidFill>
                <a:latin typeface="Letter-join No-Lead 36" panose="02000503000000020003" pitchFamily="50" charset="0"/>
              </a:rPr>
              <a:t>longships</a:t>
            </a:r>
            <a:r>
              <a:rPr lang="en-US" dirty="0" smtClean="0">
                <a:solidFill>
                  <a:srgbClr val="000000"/>
                </a:solidFill>
                <a:latin typeface="Letter-join No-Lead 36" panose="02000503000000020003" pitchFamily="50" charset="0"/>
              </a:rPr>
              <a:t> to ‘go Viking’ (which means to go travelling around looking for resources and land to claim as their own).</a:t>
            </a:r>
            <a:endParaRPr lang="en-GB" dirty="0"/>
          </a:p>
        </p:txBody>
      </p:sp>
    </p:spTree>
    <p:extLst>
      <p:ext uri="{BB962C8B-B14F-4D97-AF65-F5344CB8AC3E}">
        <p14:creationId xmlns:p14="http://schemas.microsoft.com/office/powerpoint/2010/main" val="2119381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125381" y="1340768"/>
            <a:ext cx="6965245" cy="1440159"/>
          </a:xfrm>
        </p:spPr>
        <p:txBody>
          <a:bodyPr>
            <a:normAutofit/>
          </a:bodyPr>
          <a:lstStyle/>
          <a:p>
            <a:r>
              <a:rPr lang="en-GB" sz="3200" b="1" dirty="0" smtClean="0">
                <a:latin typeface="Letter-join Plus 36" panose="02000505000000020003" pitchFamily="50" charset="0"/>
              </a:rPr>
              <a:t>Research – The Vikings</a:t>
            </a:r>
            <a:endParaRPr lang="en-GB" sz="3200" b="1" dirty="0">
              <a:latin typeface="Letter-join Plus 36" panose="02000505000000020003" pitchFamily="50" charset="0"/>
            </a:endParaRPr>
          </a:p>
        </p:txBody>
      </p:sp>
      <p:sp>
        <p:nvSpPr>
          <p:cNvPr id="12" name="TextBox 11"/>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5</a:t>
            </a:r>
            <a:endParaRPr lang="en-GB" dirty="0">
              <a:solidFill>
                <a:schemeClr val="bg1"/>
              </a:solidFill>
              <a:latin typeface="Letter-join No-Lead 36" panose="02000503000000020003" pitchFamily="50" charset="0"/>
            </a:endParaRPr>
          </a:p>
        </p:txBody>
      </p:sp>
      <p:sp>
        <p:nvSpPr>
          <p:cNvPr id="5" name="TextBox 4"/>
          <p:cNvSpPr txBox="1"/>
          <p:nvPr/>
        </p:nvSpPr>
        <p:spPr>
          <a:xfrm>
            <a:off x="1331640" y="2492896"/>
            <a:ext cx="6480720" cy="2862322"/>
          </a:xfrm>
          <a:prstGeom prst="rect">
            <a:avLst/>
          </a:prstGeom>
          <a:noFill/>
        </p:spPr>
        <p:txBody>
          <a:bodyPr wrap="square" rtlCol="0">
            <a:spAutoFit/>
          </a:bodyPr>
          <a:lstStyle/>
          <a:p>
            <a:r>
              <a:rPr lang="en-GB" dirty="0" smtClean="0">
                <a:latin typeface="Letter-join No-Lead 36" panose="02000503000000020003" pitchFamily="50" charset="0"/>
              </a:rPr>
              <a:t>In order for us to write an informative, detailed and accurate non-chronological report on the Vikings, we must complete some research. As the Vikings are a civilisation from the past, we are going to conduct some historical secondary research. You may wish to use the internet, books or the WAGOLLS to provide your information. </a:t>
            </a:r>
          </a:p>
          <a:p>
            <a:r>
              <a:rPr lang="en-GB" dirty="0" smtClean="0">
                <a:latin typeface="Letter-join No-Lead 36" panose="02000503000000020003" pitchFamily="50" charset="0"/>
              </a:rPr>
              <a:t>Our research is going to cover three different areas:</a:t>
            </a:r>
          </a:p>
          <a:p>
            <a:pPr marL="342900" indent="-342900">
              <a:buAutoNum type="arabicPeriod"/>
            </a:pPr>
            <a:r>
              <a:rPr lang="en-GB" dirty="0" smtClean="0">
                <a:latin typeface="Letter-join No-Lead 36" panose="02000503000000020003" pitchFamily="50" charset="0"/>
              </a:rPr>
              <a:t>Who the Vikings are and where did they come from?</a:t>
            </a:r>
          </a:p>
          <a:p>
            <a:pPr marL="342900" indent="-342900">
              <a:buAutoNum type="arabicPeriod"/>
            </a:pPr>
            <a:r>
              <a:rPr lang="en-GB" dirty="0" smtClean="0">
                <a:latin typeface="Letter-join No-Lead 36" panose="02000503000000020003" pitchFamily="50" charset="0"/>
              </a:rPr>
              <a:t>Why did the Vikings </a:t>
            </a:r>
            <a:r>
              <a:rPr lang="en-GB" dirty="0" smtClean="0">
                <a:latin typeface="Letter-join No-Lead 36" panose="02000503000000020003" pitchFamily="50" charset="0"/>
              </a:rPr>
              <a:t>choose </a:t>
            </a:r>
            <a:r>
              <a:rPr lang="en-GB" dirty="0" smtClean="0">
                <a:latin typeface="Letter-join No-Lead 36" panose="02000503000000020003" pitchFamily="50" charset="0"/>
              </a:rPr>
              <a:t>to settle in Britain?</a:t>
            </a:r>
          </a:p>
          <a:p>
            <a:pPr marL="342900" indent="-342900">
              <a:buAutoNum type="arabicPeriod"/>
            </a:pPr>
            <a:r>
              <a:rPr lang="en-GB" dirty="0" smtClean="0">
                <a:latin typeface="Letter-join No-Lead 36" panose="02000503000000020003" pitchFamily="50" charset="0"/>
              </a:rPr>
              <a:t>Viking longhouses and </a:t>
            </a:r>
            <a:r>
              <a:rPr lang="en-GB" dirty="0" err="1" smtClean="0">
                <a:latin typeface="Letter-join No-Lead 36" panose="02000503000000020003" pitchFamily="50" charset="0"/>
              </a:rPr>
              <a:t>longships</a:t>
            </a:r>
            <a:r>
              <a:rPr lang="en-GB" dirty="0" smtClean="0">
                <a:latin typeface="Letter-join No-Lead 36" panose="02000503000000020003" pitchFamily="50" charset="0"/>
              </a:rPr>
              <a:t>. </a:t>
            </a:r>
            <a:endParaRPr lang="en-GB" dirty="0">
              <a:latin typeface="Letter-join No-Lead 36" panose="02000503000000020003" pitchFamily="50" charset="0"/>
            </a:endParaRPr>
          </a:p>
        </p:txBody>
      </p:sp>
      <p:sp>
        <p:nvSpPr>
          <p:cNvPr id="8" name="TextBox 7"/>
          <p:cNvSpPr txBox="1"/>
          <p:nvPr/>
        </p:nvSpPr>
        <p:spPr>
          <a:xfrm>
            <a:off x="1608913" y="5578068"/>
            <a:ext cx="5904656" cy="646331"/>
          </a:xfrm>
          <a:prstGeom prst="rect">
            <a:avLst/>
          </a:prstGeom>
          <a:noFill/>
        </p:spPr>
        <p:txBody>
          <a:bodyPr wrap="square" rtlCol="0">
            <a:spAutoFit/>
          </a:bodyPr>
          <a:lstStyle/>
          <a:p>
            <a:pPr algn="ctr"/>
            <a:r>
              <a:rPr lang="en-GB" dirty="0" smtClean="0">
                <a:latin typeface="Letter-join No-Lead 36" panose="02000503000000020003" pitchFamily="50" charset="0"/>
              </a:rPr>
              <a:t>Can you identify some fun/interesting facts to place into your work?</a:t>
            </a:r>
            <a:endParaRPr lang="en-GB" dirty="0">
              <a:latin typeface="Letter-join No-Lead 36" panose="02000503000000020003" pitchFamily="50" charset="0"/>
            </a:endParaRPr>
          </a:p>
        </p:txBody>
      </p:sp>
      <p:cxnSp>
        <p:nvCxnSpPr>
          <p:cNvPr id="9" name="Straight Arrow Connector 8"/>
          <p:cNvCxnSpPr/>
          <p:nvPr/>
        </p:nvCxnSpPr>
        <p:spPr>
          <a:xfrm>
            <a:off x="6588224" y="4797152"/>
            <a:ext cx="504056" cy="2880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88224" y="5120903"/>
            <a:ext cx="1746016" cy="400110"/>
          </a:xfrm>
          <a:prstGeom prst="rect">
            <a:avLst/>
          </a:prstGeom>
          <a:noFill/>
        </p:spPr>
        <p:txBody>
          <a:bodyPr wrap="square" rtlCol="0">
            <a:spAutoFit/>
          </a:bodyPr>
          <a:lstStyle/>
          <a:p>
            <a:r>
              <a:rPr lang="en-GB" sz="1000" dirty="0" smtClean="0">
                <a:latin typeface="Letterjoin-Air No-Lead 36" panose="02000805000000020003" pitchFamily="50" charset="0"/>
              </a:rPr>
              <a:t>These will form our subheadings!</a:t>
            </a:r>
            <a:endParaRPr lang="en-GB" sz="1000" dirty="0">
              <a:latin typeface="Letterjoin-Air No-Lead 36" panose="02000805000000020003" pitchFamily="50" charset="0"/>
            </a:endParaRPr>
          </a:p>
        </p:txBody>
      </p:sp>
      <p:sp>
        <p:nvSpPr>
          <p:cNvPr id="13" name="TextBox 12"/>
          <p:cNvSpPr txBox="1"/>
          <p:nvPr/>
        </p:nvSpPr>
        <p:spPr>
          <a:xfrm>
            <a:off x="2004956" y="6165304"/>
            <a:ext cx="5112567" cy="738664"/>
          </a:xfrm>
          <a:prstGeom prst="rect">
            <a:avLst/>
          </a:prstGeom>
          <a:solidFill>
            <a:schemeClr val="tx2"/>
          </a:solidFill>
        </p:spPr>
        <p:txBody>
          <a:bodyPr wrap="square" rtlCol="0">
            <a:spAutoFit/>
          </a:bodyPr>
          <a:lstStyle/>
          <a:p>
            <a:pPr algn="ctr"/>
            <a:r>
              <a:rPr lang="en-GB" sz="1400" b="1" dirty="0" smtClean="0">
                <a:solidFill>
                  <a:schemeClr val="bg1"/>
                </a:solidFill>
                <a:latin typeface="Letter-join Plus 36" panose="02000505000000020003" pitchFamily="50" charset="0"/>
              </a:rPr>
              <a:t>Check document 8 and complete research for the different sub-headings. Complete your research in note form using bullet points. </a:t>
            </a:r>
            <a:endParaRPr lang="en-GB" sz="1400" b="1" dirty="0">
              <a:solidFill>
                <a:schemeClr val="bg2"/>
              </a:solidFill>
              <a:latin typeface="Letter-join Plus 36" panose="02000505000000020003" pitchFamily="50" charset="0"/>
            </a:endParaRPr>
          </a:p>
        </p:txBody>
      </p:sp>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9336" y="0"/>
            <a:ext cx="404664" cy="404664"/>
          </a:xfrm>
          <a:prstGeom prst="rect">
            <a:avLst/>
          </a:prstGeom>
        </p:spPr>
      </p:pic>
    </p:spTree>
    <p:extLst>
      <p:ext uri="{BB962C8B-B14F-4D97-AF65-F5344CB8AC3E}">
        <p14:creationId xmlns:p14="http://schemas.microsoft.com/office/powerpoint/2010/main" val="380191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125381" y="1340768"/>
            <a:ext cx="6965245" cy="1440159"/>
          </a:xfrm>
        </p:spPr>
        <p:txBody>
          <a:bodyPr>
            <a:normAutofit/>
          </a:bodyPr>
          <a:lstStyle/>
          <a:p>
            <a:r>
              <a:rPr lang="en-GB" sz="3200" b="1" dirty="0" smtClean="0">
                <a:latin typeface="Letter-join Plus 36" panose="02000505000000020003" pitchFamily="50" charset="0"/>
              </a:rPr>
              <a:t>Parenthesis using brackets</a:t>
            </a:r>
            <a:endParaRPr lang="en-GB" sz="3200" b="1" dirty="0">
              <a:latin typeface="Letter-join Plus 36" panose="02000505000000020003" pitchFamily="50" charset="0"/>
            </a:endParaRPr>
          </a:p>
        </p:txBody>
      </p:sp>
      <p:sp>
        <p:nvSpPr>
          <p:cNvPr id="12" name="TextBox 11"/>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6</a:t>
            </a:r>
            <a:endParaRPr lang="en-GB" dirty="0">
              <a:solidFill>
                <a:schemeClr val="bg1"/>
              </a:solidFill>
              <a:latin typeface="Letter-join No-Lead 36" panose="02000503000000020003" pitchFamily="50" charset="0"/>
            </a:endParaRPr>
          </a:p>
        </p:txBody>
      </p:sp>
      <p:sp>
        <p:nvSpPr>
          <p:cNvPr id="5" name="TextBox 4"/>
          <p:cNvSpPr txBox="1"/>
          <p:nvPr/>
        </p:nvSpPr>
        <p:spPr>
          <a:xfrm>
            <a:off x="693373" y="2337055"/>
            <a:ext cx="7695051" cy="4524315"/>
          </a:xfrm>
          <a:prstGeom prst="rect">
            <a:avLst/>
          </a:prstGeom>
          <a:noFill/>
        </p:spPr>
        <p:txBody>
          <a:bodyPr wrap="square" rtlCol="0">
            <a:spAutoFit/>
          </a:bodyPr>
          <a:lstStyle/>
          <a:p>
            <a:r>
              <a:rPr lang="en-GB" dirty="0" smtClean="0">
                <a:latin typeface="Letter-join No-Lead 36" panose="02000503000000020003" pitchFamily="50" charset="0"/>
              </a:rPr>
              <a:t>We use parenthesis to add additional information to a sentence. Without the parenthesis, the sentence would still make sense. On it’s own, the information in the brackets wouldn't make sense.</a:t>
            </a:r>
          </a:p>
          <a:p>
            <a:endParaRPr lang="en-GB" dirty="0">
              <a:latin typeface="Letter-join No-Lead 36" panose="02000503000000020003" pitchFamily="50" charset="0"/>
            </a:endParaRPr>
          </a:p>
          <a:p>
            <a:r>
              <a:rPr lang="en-GB" dirty="0" smtClean="0">
                <a:latin typeface="Letter-join No-Lead 36" panose="02000503000000020003" pitchFamily="50" charset="0"/>
              </a:rPr>
              <a:t>Example – </a:t>
            </a:r>
          </a:p>
          <a:p>
            <a:r>
              <a:rPr lang="en-GB" dirty="0" smtClean="0">
                <a:latin typeface="Letter-join No-Lead 36" panose="02000503000000020003" pitchFamily="50" charset="0"/>
              </a:rPr>
              <a:t>Sentence without brackets – The vicious Vikings originated in the region of Scandinavia.</a:t>
            </a:r>
          </a:p>
          <a:p>
            <a:r>
              <a:rPr lang="en-GB" dirty="0" smtClean="0">
                <a:latin typeface="Letter-join No-Lead 36" panose="02000503000000020003" pitchFamily="50" charset="0"/>
              </a:rPr>
              <a:t>Sentence with additional information – The vicious Vikings originated in the region of Scandinavia (Sweden, Norway and Denmark).</a:t>
            </a:r>
          </a:p>
          <a:p>
            <a:endParaRPr lang="en-GB" dirty="0">
              <a:latin typeface="Letter-join No-Lead 36" panose="02000503000000020003" pitchFamily="50" charset="0"/>
            </a:endParaRPr>
          </a:p>
          <a:p>
            <a:r>
              <a:rPr lang="en-GB" dirty="0" smtClean="0">
                <a:latin typeface="Letter-join No-Lead 36" panose="02000503000000020003" pitchFamily="50" charset="0"/>
              </a:rPr>
              <a:t>Sentence without brackets – The Vikings pillaged lots of treasure from monasteries, especially in Lindisfarne.</a:t>
            </a:r>
          </a:p>
          <a:p>
            <a:r>
              <a:rPr lang="en-GB" dirty="0" smtClean="0">
                <a:latin typeface="Letter-join No-Lead 36" panose="02000503000000020003" pitchFamily="50" charset="0"/>
              </a:rPr>
              <a:t>Sentence with additional information – The Vikings pillaged lots of treasure (gold coins and jewels) from monasteries, especially in Lindisfarne.   </a:t>
            </a:r>
          </a:p>
          <a:p>
            <a:endParaRPr lang="en-GB" dirty="0">
              <a:latin typeface="Letter-join No-Lead 36" panose="02000503000000020003" pitchFamily="50" charset="0"/>
            </a:endParaRPr>
          </a:p>
          <a:p>
            <a:r>
              <a:rPr lang="en-GB" dirty="0" smtClean="0">
                <a:latin typeface="Letter-join No-Lead 36" panose="02000503000000020003" pitchFamily="50" charset="0"/>
              </a:rPr>
              <a:t>  </a:t>
            </a:r>
            <a:endParaRPr lang="en-GB" dirty="0">
              <a:latin typeface="Letter-join No-Lead 36" panose="02000503000000020003" pitchFamily="50" charset="0"/>
            </a:endParaRPr>
          </a:p>
        </p:txBody>
      </p:sp>
      <p:sp>
        <p:nvSpPr>
          <p:cNvPr id="8" name="TextBox 7"/>
          <p:cNvSpPr txBox="1"/>
          <p:nvPr/>
        </p:nvSpPr>
        <p:spPr>
          <a:xfrm>
            <a:off x="2051721" y="6218728"/>
            <a:ext cx="5112567" cy="738664"/>
          </a:xfrm>
          <a:prstGeom prst="rect">
            <a:avLst/>
          </a:prstGeom>
          <a:solidFill>
            <a:schemeClr val="tx2"/>
          </a:solidFill>
        </p:spPr>
        <p:txBody>
          <a:bodyPr wrap="square" rtlCol="0">
            <a:spAutoFit/>
          </a:bodyPr>
          <a:lstStyle/>
          <a:p>
            <a:pPr algn="ctr"/>
            <a:r>
              <a:rPr lang="en-GB" sz="1400" b="1" dirty="0" smtClean="0">
                <a:solidFill>
                  <a:schemeClr val="bg1"/>
                </a:solidFill>
                <a:latin typeface="Letter-join Plus 36" panose="02000505000000020003" pitchFamily="50" charset="0"/>
              </a:rPr>
              <a:t>Use your research from Friday and write a series of sentences using brackets to provide additional information. Use document </a:t>
            </a:r>
            <a:r>
              <a:rPr lang="en-GB" sz="1400" b="1" dirty="0" smtClean="0">
                <a:solidFill>
                  <a:schemeClr val="bg1"/>
                </a:solidFill>
                <a:latin typeface="Letter-join Plus 36" panose="02000505000000020003" pitchFamily="50" charset="0"/>
              </a:rPr>
              <a:t>9 A </a:t>
            </a:r>
            <a:r>
              <a:rPr lang="en-GB" sz="1400" b="1" dirty="0" smtClean="0">
                <a:solidFill>
                  <a:schemeClr val="bg1"/>
                </a:solidFill>
                <a:latin typeface="Letter-join Plus 36" panose="02000505000000020003" pitchFamily="50" charset="0"/>
              </a:rPr>
              <a:t>to help to form some sentences using brackets </a:t>
            </a:r>
            <a:endParaRPr lang="en-GB" sz="1400" b="1" dirty="0">
              <a:solidFill>
                <a:schemeClr val="bg2"/>
              </a:solidFill>
              <a:latin typeface="Letter-join Plus 36" panose="02000505000000020003" pitchFamily="50" charset="0"/>
            </a:endParaRPr>
          </a:p>
        </p:txBody>
      </p:sp>
      <p:pic>
        <p:nvPicPr>
          <p:cNvPr id="2"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9468" y="30132"/>
            <a:ext cx="374532" cy="374532"/>
          </a:xfrm>
          <a:prstGeom prst="rect">
            <a:avLst/>
          </a:prstGeom>
        </p:spPr>
      </p:pic>
    </p:spTree>
    <p:extLst>
      <p:ext uri="{BB962C8B-B14F-4D97-AF65-F5344CB8AC3E}">
        <p14:creationId xmlns:p14="http://schemas.microsoft.com/office/powerpoint/2010/main" val="307845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125381" y="1340768"/>
            <a:ext cx="6965245" cy="1440159"/>
          </a:xfrm>
        </p:spPr>
        <p:txBody>
          <a:bodyPr>
            <a:normAutofit/>
          </a:bodyPr>
          <a:lstStyle/>
          <a:p>
            <a:r>
              <a:rPr lang="en-GB" sz="3200" b="1" dirty="0" smtClean="0">
                <a:latin typeface="Letter-join Plus 36" panose="02000505000000020003" pitchFamily="50" charset="0"/>
              </a:rPr>
              <a:t>Now it’s time to write</a:t>
            </a:r>
            <a:endParaRPr lang="en-GB" sz="3200" b="1" dirty="0">
              <a:latin typeface="Letter-join Plus 36" panose="02000505000000020003" pitchFamily="50" charset="0"/>
            </a:endParaRPr>
          </a:p>
        </p:txBody>
      </p:sp>
      <p:sp>
        <p:nvSpPr>
          <p:cNvPr id="12" name="TextBox 11"/>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7</a:t>
            </a:r>
            <a:endParaRPr lang="en-GB" dirty="0">
              <a:solidFill>
                <a:schemeClr val="bg1"/>
              </a:solidFill>
              <a:latin typeface="Letter-join No-Lead 36" panose="02000503000000020003" pitchFamily="50" charset="0"/>
            </a:endParaRPr>
          </a:p>
        </p:txBody>
      </p:sp>
      <p:sp>
        <p:nvSpPr>
          <p:cNvPr id="8" name="TextBox 7"/>
          <p:cNvSpPr txBox="1"/>
          <p:nvPr/>
        </p:nvSpPr>
        <p:spPr>
          <a:xfrm>
            <a:off x="1095293" y="2324371"/>
            <a:ext cx="7229466" cy="1200329"/>
          </a:xfrm>
          <a:prstGeom prst="rect">
            <a:avLst/>
          </a:prstGeom>
          <a:noFill/>
        </p:spPr>
        <p:txBody>
          <a:bodyPr wrap="square" rtlCol="0">
            <a:spAutoFit/>
          </a:bodyPr>
          <a:lstStyle/>
          <a:p>
            <a:pPr algn="ctr"/>
            <a:r>
              <a:rPr lang="en-GB" dirty="0">
                <a:latin typeface="Letter-join Plus 36" panose="02000505000000020003" pitchFamily="50" charset="0"/>
              </a:rPr>
              <a:t>Read the different success criteria. Decide whether silver, gold or platinum is most suitable for you. </a:t>
            </a:r>
          </a:p>
          <a:p>
            <a:pPr algn="ctr"/>
            <a:endParaRPr lang="en-GB" dirty="0">
              <a:latin typeface="Letter-join Plus 36" panose="02000505000000020003" pitchFamily="50" charset="0"/>
            </a:endParaRPr>
          </a:p>
          <a:p>
            <a:pPr algn="ctr"/>
            <a:endParaRPr lang="en-GB" dirty="0">
              <a:latin typeface="Letter-join Plus 36" panose="02000505000000020003" pitchFamily="50" charset="0"/>
            </a:endParaRPr>
          </a:p>
        </p:txBody>
      </p:sp>
      <p:sp>
        <p:nvSpPr>
          <p:cNvPr id="9" name="TextBox 8"/>
          <p:cNvSpPr txBox="1"/>
          <p:nvPr/>
        </p:nvSpPr>
        <p:spPr>
          <a:xfrm>
            <a:off x="2824341" y="6092815"/>
            <a:ext cx="3200937" cy="646331"/>
          </a:xfrm>
          <a:prstGeom prst="rect">
            <a:avLst/>
          </a:prstGeom>
          <a:solidFill>
            <a:schemeClr val="tx2"/>
          </a:solidFill>
        </p:spPr>
        <p:txBody>
          <a:bodyPr wrap="square" rtlCol="0">
            <a:spAutoFit/>
          </a:bodyPr>
          <a:lstStyle/>
          <a:p>
            <a:pPr algn="ctr"/>
            <a:r>
              <a:rPr lang="en-GB" b="1" dirty="0">
                <a:solidFill>
                  <a:schemeClr val="bg1"/>
                </a:solidFill>
                <a:latin typeface="Letter-join Plus 36" panose="02000505000000020003" pitchFamily="50" charset="0"/>
              </a:rPr>
              <a:t>Check </a:t>
            </a:r>
            <a:r>
              <a:rPr lang="en-GB" b="1" dirty="0" smtClean="0">
                <a:solidFill>
                  <a:schemeClr val="bg1"/>
                </a:solidFill>
                <a:latin typeface="Letter-join Plus 36" panose="02000505000000020003" pitchFamily="50" charset="0"/>
              </a:rPr>
              <a:t>document 9 for </a:t>
            </a:r>
            <a:r>
              <a:rPr lang="en-GB" b="1" dirty="0">
                <a:solidFill>
                  <a:schemeClr val="bg1"/>
                </a:solidFill>
                <a:latin typeface="Letter-join Plus 36" panose="02000505000000020003" pitchFamily="50" charset="0"/>
              </a:rPr>
              <a:t>differentiated success criteria. </a:t>
            </a:r>
            <a:endParaRPr lang="en-GB" b="1" dirty="0">
              <a:solidFill>
                <a:schemeClr val="bg2"/>
              </a:solidFill>
              <a:latin typeface="Letter-join Plus 36" panose="02000505000000020003" pitchFamily="50" charset="0"/>
            </a:endParaRPr>
          </a:p>
        </p:txBody>
      </p:sp>
      <p:pic>
        <p:nvPicPr>
          <p:cNvPr id="10" name="Picture 9"/>
          <p:cNvPicPr>
            <a:picLocks noChangeAspect="1"/>
          </p:cNvPicPr>
          <p:nvPr/>
        </p:nvPicPr>
        <p:blipFill>
          <a:blip r:embed="rId4"/>
          <a:stretch>
            <a:fillRect/>
          </a:stretch>
        </p:blipFill>
        <p:spPr>
          <a:xfrm>
            <a:off x="1043608" y="3212976"/>
            <a:ext cx="7128792" cy="2405601"/>
          </a:xfrm>
          <a:prstGeom prst="rect">
            <a:avLst/>
          </a:prstGeom>
        </p:spPr>
      </p:pic>
    </p:spTree>
    <p:extLst>
      <p:ext uri="{BB962C8B-B14F-4D97-AF65-F5344CB8AC3E}">
        <p14:creationId xmlns:p14="http://schemas.microsoft.com/office/powerpoint/2010/main" val="1067302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403649" y="1500343"/>
            <a:ext cx="6653134" cy="1136569"/>
          </a:xfrm>
        </p:spPr>
        <p:txBody>
          <a:bodyPr>
            <a:normAutofit/>
          </a:bodyPr>
          <a:lstStyle/>
          <a:p>
            <a:r>
              <a:rPr lang="en-GB" b="1" dirty="0" smtClean="0">
                <a:latin typeface="Letter-join Plus 36" panose="02000505000000020003" pitchFamily="50" charset="0"/>
              </a:rPr>
              <a:t>Let’s begin our writing…</a:t>
            </a:r>
            <a:endParaRPr lang="en-GB" b="1" dirty="0">
              <a:latin typeface="Letter-join Plus 36" panose="02000505000000020003" pitchFamily="50" charset="0"/>
            </a:endParaRPr>
          </a:p>
        </p:txBody>
      </p:sp>
      <p:sp>
        <p:nvSpPr>
          <p:cNvPr id="7" name="TextBox 6"/>
          <p:cNvSpPr txBox="1"/>
          <p:nvPr/>
        </p:nvSpPr>
        <p:spPr>
          <a:xfrm>
            <a:off x="1104856" y="2309971"/>
            <a:ext cx="7159067" cy="1015663"/>
          </a:xfrm>
          <a:prstGeom prst="rect">
            <a:avLst/>
          </a:prstGeom>
          <a:noFill/>
        </p:spPr>
        <p:txBody>
          <a:bodyPr wrap="square" rtlCol="0">
            <a:spAutoFit/>
          </a:bodyPr>
          <a:lstStyle/>
          <a:p>
            <a:pPr algn="ctr"/>
            <a:r>
              <a:rPr lang="en-GB" sz="2000" dirty="0" smtClean="0">
                <a:latin typeface="Letter-join No-Lead 36" panose="02000503000000020003" pitchFamily="50" charset="0"/>
              </a:rPr>
              <a:t>Today, we are going to write our introduction paragraph for our non-chronological report on the Vikings. We are going to summarise the Vikings here using all of our research.  </a:t>
            </a:r>
            <a:endParaRPr lang="en-GB" sz="2000" dirty="0">
              <a:latin typeface="Letter-join No-Lead 36" panose="02000503000000020003" pitchFamily="50" charset="0"/>
            </a:endParaRPr>
          </a:p>
        </p:txBody>
      </p:sp>
      <p:sp>
        <p:nvSpPr>
          <p:cNvPr id="8" name="Title 1"/>
          <p:cNvSpPr txBox="1">
            <a:spLocks/>
          </p:cNvSpPr>
          <p:nvPr/>
        </p:nvSpPr>
        <p:spPr>
          <a:xfrm>
            <a:off x="1285878" y="2841921"/>
            <a:ext cx="7148308" cy="34673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sz="1800" b="1" dirty="0">
              <a:latin typeface="Letter-join Plus 36" panose="02000505000000020003" pitchFamily="50" charset="0"/>
            </a:endParaRPr>
          </a:p>
        </p:txBody>
      </p:sp>
      <p:sp>
        <p:nvSpPr>
          <p:cNvPr id="10" name="TextBox 9"/>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7</a:t>
            </a:r>
            <a:endParaRPr lang="en-GB" dirty="0">
              <a:solidFill>
                <a:schemeClr val="bg1"/>
              </a:solidFill>
              <a:latin typeface="Letter-join No-Lead 36" panose="02000503000000020003" pitchFamily="50" charset="0"/>
            </a:endParaRPr>
          </a:p>
        </p:txBody>
      </p:sp>
      <p:sp>
        <p:nvSpPr>
          <p:cNvPr id="11" name="TextBox 10"/>
          <p:cNvSpPr txBox="1"/>
          <p:nvPr/>
        </p:nvSpPr>
        <p:spPr>
          <a:xfrm>
            <a:off x="2555776" y="6160949"/>
            <a:ext cx="4608512" cy="584775"/>
          </a:xfrm>
          <a:prstGeom prst="rect">
            <a:avLst/>
          </a:prstGeom>
          <a:solidFill>
            <a:schemeClr val="tx2"/>
          </a:solidFill>
        </p:spPr>
        <p:txBody>
          <a:bodyPr wrap="square" rtlCol="0">
            <a:spAutoFit/>
          </a:bodyPr>
          <a:lstStyle/>
          <a:p>
            <a:pPr algn="ctr"/>
            <a:r>
              <a:rPr lang="en-GB" sz="1600" b="1" dirty="0" smtClean="0">
                <a:solidFill>
                  <a:schemeClr val="bg1"/>
                </a:solidFill>
                <a:latin typeface="Letter-join Plus 36" panose="02000505000000020003" pitchFamily="50" charset="0"/>
              </a:rPr>
              <a:t>Use document 10 for a plan of what you may wish to include in each paragraph.</a:t>
            </a:r>
            <a:endParaRPr lang="en-GB" sz="1600" b="1" dirty="0">
              <a:solidFill>
                <a:schemeClr val="bg2"/>
              </a:solidFill>
              <a:latin typeface="Letter-join Plus 36" panose="02000505000000020003" pitchFamily="50" charset="0"/>
            </a:endParaRPr>
          </a:p>
        </p:txBody>
      </p:sp>
      <p:sp>
        <p:nvSpPr>
          <p:cNvPr id="2" name="TextBox 1"/>
          <p:cNvSpPr txBox="1"/>
          <p:nvPr/>
        </p:nvSpPr>
        <p:spPr>
          <a:xfrm>
            <a:off x="917811" y="3497520"/>
            <a:ext cx="7326597" cy="2523768"/>
          </a:xfrm>
          <a:prstGeom prst="rect">
            <a:avLst/>
          </a:prstGeom>
          <a:noFill/>
        </p:spPr>
        <p:txBody>
          <a:bodyPr wrap="square" rtlCol="0">
            <a:spAutoFit/>
          </a:bodyPr>
          <a:lstStyle/>
          <a:p>
            <a:r>
              <a:rPr lang="en-GB" sz="2000" dirty="0" smtClean="0">
                <a:latin typeface="Letter-join No-Lead 36" panose="02000503000000020003" pitchFamily="50" charset="0"/>
              </a:rPr>
              <a:t>You must first select your title. </a:t>
            </a:r>
          </a:p>
          <a:p>
            <a:r>
              <a:rPr lang="en-GB" sz="2000" dirty="0">
                <a:latin typeface="Letter-join No-Lead 36" panose="02000503000000020003" pitchFamily="50" charset="0"/>
              </a:rPr>
              <a:t>Y</a:t>
            </a:r>
            <a:r>
              <a:rPr lang="en-GB" sz="2000" dirty="0" smtClean="0">
                <a:latin typeface="Letter-join No-Lead 36" panose="02000503000000020003" pitchFamily="50" charset="0"/>
              </a:rPr>
              <a:t>our title must clearly explain the subject of our report and stand out to the reader.</a:t>
            </a:r>
          </a:p>
          <a:p>
            <a:r>
              <a:rPr lang="en-GB" sz="2000" dirty="0" smtClean="0">
                <a:latin typeface="Letter-join No-Lead 36" panose="02000503000000020003" pitchFamily="50" charset="0"/>
              </a:rPr>
              <a:t>As a challenge you may wish to include some alliteration.</a:t>
            </a:r>
          </a:p>
          <a:p>
            <a:r>
              <a:rPr lang="en-GB" sz="2000" dirty="0" smtClean="0">
                <a:latin typeface="Letter-join No-Lead 36" panose="02000503000000020003" pitchFamily="50" charset="0"/>
              </a:rPr>
              <a:t>For example –</a:t>
            </a:r>
          </a:p>
          <a:p>
            <a:r>
              <a:rPr lang="en-GB" sz="2000" dirty="0" smtClean="0">
                <a:latin typeface="Letter-join No-Lead 36" panose="02000503000000020003" pitchFamily="50" charset="0"/>
              </a:rPr>
              <a:t> </a:t>
            </a:r>
          </a:p>
          <a:p>
            <a:r>
              <a:rPr lang="en-GB" sz="2000" dirty="0" smtClean="0">
                <a:latin typeface="Letter-join No-Lead 36" panose="02000503000000020003" pitchFamily="50" charset="0"/>
              </a:rPr>
              <a:t>The Vicious Vikings – Were they settlers and raiders?</a:t>
            </a:r>
          </a:p>
          <a:p>
            <a:endParaRPr lang="en-GB" dirty="0">
              <a:latin typeface="Letter-join No-Lead 36" panose="02000503000000020003" pitchFamily="50" charset="0"/>
            </a:endParaRPr>
          </a:p>
        </p:txBody>
      </p:sp>
      <p:pic>
        <p:nvPicPr>
          <p:cNvPr id="3"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2480" y="0"/>
            <a:ext cx="282602" cy="282602"/>
          </a:xfrm>
          <a:prstGeom prst="rect">
            <a:avLst/>
          </a:prstGeom>
        </p:spPr>
      </p:pic>
    </p:spTree>
    <p:extLst>
      <p:ext uri="{BB962C8B-B14F-4D97-AF65-F5344CB8AC3E}">
        <p14:creationId xmlns:p14="http://schemas.microsoft.com/office/powerpoint/2010/main" val="257550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763688" y="1428335"/>
            <a:ext cx="6653134" cy="1136569"/>
          </a:xfrm>
        </p:spPr>
        <p:txBody>
          <a:bodyPr>
            <a:normAutofit/>
          </a:bodyPr>
          <a:lstStyle/>
          <a:p>
            <a:r>
              <a:rPr lang="en-GB" sz="2800" b="1" dirty="0" smtClean="0">
                <a:latin typeface="Letter-join Plus 36" panose="02000505000000020003" pitchFamily="50" charset="0"/>
              </a:rPr>
              <a:t>Introduction paragraph</a:t>
            </a:r>
            <a:endParaRPr lang="en-GB" sz="2800" b="1" dirty="0">
              <a:latin typeface="Letter-join Plus 36" panose="02000505000000020003" pitchFamily="50" charset="0"/>
            </a:endParaRPr>
          </a:p>
        </p:txBody>
      </p:sp>
      <p:sp>
        <p:nvSpPr>
          <p:cNvPr id="8" name="Title 1"/>
          <p:cNvSpPr txBox="1">
            <a:spLocks/>
          </p:cNvSpPr>
          <p:nvPr/>
        </p:nvSpPr>
        <p:spPr>
          <a:xfrm>
            <a:off x="1384132" y="2132856"/>
            <a:ext cx="7148308" cy="411547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800" b="1" dirty="0">
                <a:latin typeface="Letter-join Plus 36" panose="02000505000000020003" pitchFamily="50" charset="0"/>
              </a:rPr>
              <a:t>Use my modelled </a:t>
            </a:r>
            <a:r>
              <a:rPr lang="en-GB" sz="1800" b="1" dirty="0" smtClean="0">
                <a:latin typeface="Letter-join Plus 36" panose="02000505000000020003" pitchFamily="50" charset="0"/>
              </a:rPr>
              <a:t>paragraph </a:t>
            </a:r>
            <a:r>
              <a:rPr lang="en-GB" sz="1800" b="1" dirty="0">
                <a:latin typeface="Letter-join Plus 36" panose="02000505000000020003" pitchFamily="50" charset="0"/>
              </a:rPr>
              <a:t>to portray </a:t>
            </a:r>
            <a:r>
              <a:rPr lang="en-GB" sz="1800" b="1" dirty="0" smtClean="0">
                <a:latin typeface="Letter-join Plus 36" panose="02000505000000020003" pitchFamily="50" charset="0"/>
              </a:rPr>
              <a:t>your introduction paragraph. You </a:t>
            </a:r>
            <a:r>
              <a:rPr lang="en-GB" sz="1800" b="1" dirty="0">
                <a:latin typeface="Letter-join Plus 36" panose="02000505000000020003" pitchFamily="50" charset="0"/>
              </a:rPr>
              <a:t>can use my example for golden lines or write your own opening. Remember to use the success criteria to guide your writing</a:t>
            </a:r>
            <a:r>
              <a:rPr lang="en-GB" sz="1800" b="1" dirty="0" smtClean="0">
                <a:latin typeface="Letter-join Plus 36" panose="02000505000000020003" pitchFamily="50" charset="0"/>
              </a:rPr>
              <a:t>.</a:t>
            </a:r>
          </a:p>
          <a:p>
            <a:endParaRPr lang="en-GB" sz="2000" b="1" dirty="0" smtClean="0">
              <a:latin typeface="Letter-join Plus 36" panose="02000505000000020003" pitchFamily="50" charset="0"/>
            </a:endParaRPr>
          </a:p>
          <a:p>
            <a:pPr algn="l"/>
            <a:endParaRPr lang="en-GB" sz="2000" b="1" dirty="0">
              <a:latin typeface="Letter-join Plus 36" panose="02000505000000020003" pitchFamily="50" charset="0"/>
            </a:endParaRPr>
          </a:p>
          <a:p>
            <a:pPr algn="l"/>
            <a:r>
              <a:rPr lang="en-GB" sz="2100" dirty="0" smtClean="0">
                <a:latin typeface="Letter-join Plus 36" panose="02000505000000020003" pitchFamily="50" charset="0"/>
              </a:rPr>
              <a:t>For many centuries, the Vikings ruled huge swathes of England raiding and pillaging those who dared to stand in their path. Historically, the Vikings have established a reputation for being brutal savages however was this a truly accurate reputation of their priorities? This report will question that fundamental assumption, forwarding the idea that whilst the Vikings were violent and brutal in battle, their long term goal was to settle down in Britain. </a:t>
            </a:r>
            <a:r>
              <a:rPr lang="en-GB" sz="2100" b="1" dirty="0" smtClean="0">
                <a:latin typeface="Letter-join Plus 36" panose="02000505000000020003" pitchFamily="50" charset="0"/>
              </a:rPr>
              <a:t> </a:t>
            </a:r>
            <a:endParaRPr lang="en-GB" sz="2100" b="1" dirty="0">
              <a:latin typeface="Letter-join Plus 36" panose="02000505000000020003" pitchFamily="50" charset="0"/>
            </a:endParaRPr>
          </a:p>
        </p:txBody>
      </p:sp>
      <p:sp>
        <p:nvSpPr>
          <p:cNvPr id="10" name="TextBox 9"/>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7</a:t>
            </a:r>
            <a:endParaRPr lang="en-GB" dirty="0">
              <a:solidFill>
                <a:schemeClr val="bg1"/>
              </a:solidFill>
              <a:latin typeface="Letter-join No-Lead 36" panose="02000503000000020003" pitchFamily="50" charset="0"/>
            </a:endParaRPr>
          </a:p>
        </p:txBody>
      </p:sp>
      <p:sp>
        <p:nvSpPr>
          <p:cNvPr id="11" name="TextBox 10"/>
          <p:cNvSpPr txBox="1"/>
          <p:nvPr/>
        </p:nvSpPr>
        <p:spPr>
          <a:xfrm>
            <a:off x="2555776" y="6309320"/>
            <a:ext cx="4608512" cy="584775"/>
          </a:xfrm>
          <a:prstGeom prst="rect">
            <a:avLst/>
          </a:prstGeom>
          <a:solidFill>
            <a:schemeClr val="tx2"/>
          </a:solidFill>
        </p:spPr>
        <p:txBody>
          <a:bodyPr wrap="square" rtlCol="0">
            <a:spAutoFit/>
          </a:bodyPr>
          <a:lstStyle/>
          <a:p>
            <a:pPr algn="ctr"/>
            <a:r>
              <a:rPr lang="en-GB" sz="1600" b="1" dirty="0" smtClean="0">
                <a:solidFill>
                  <a:schemeClr val="bg1"/>
                </a:solidFill>
                <a:latin typeface="Letter-join Plus 36" panose="02000505000000020003" pitchFamily="50" charset="0"/>
              </a:rPr>
              <a:t>Use document 10 for a plan of what you may wish to include in each paragraph.</a:t>
            </a:r>
            <a:endParaRPr lang="en-GB" sz="1600" b="1" dirty="0">
              <a:solidFill>
                <a:schemeClr val="bg2"/>
              </a:solidFill>
              <a:latin typeface="Letter-join Plus 36" panose="02000505000000020003" pitchFamily="50" charset="0"/>
            </a:endParaRPr>
          </a:p>
        </p:txBody>
      </p:sp>
      <p:pic>
        <p:nvPicPr>
          <p:cNvPr id="5" name="Picture 4"/>
          <p:cNvPicPr>
            <a:picLocks noChangeAspect="1"/>
          </p:cNvPicPr>
          <p:nvPr/>
        </p:nvPicPr>
        <p:blipFill>
          <a:blip r:embed="rId6"/>
          <a:stretch>
            <a:fillRect/>
          </a:stretch>
        </p:blipFill>
        <p:spPr>
          <a:xfrm>
            <a:off x="0" y="3645024"/>
            <a:ext cx="1409509" cy="2589974"/>
          </a:xfrm>
          <a:prstGeom prst="rect">
            <a:avLst/>
          </a:prstGeom>
        </p:spPr>
      </p:pic>
      <p:pic>
        <p:nvPicPr>
          <p:cNvPr id="2"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026" y="65245"/>
            <a:ext cx="339419" cy="339419"/>
          </a:xfrm>
          <a:prstGeom prst="rect">
            <a:avLst/>
          </a:prstGeom>
        </p:spPr>
      </p:pic>
    </p:spTree>
    <p:extLst>
      <p:ext uri="{BB962C8B-B14F-4D97-AF65-F5344CB8AC3E}">
        <p14:creationId xmlns:p14="http://schemas.microsoft.com/office/powerpoint/2010/main" val="155339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09" y="47667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403649" y="1412776"/>
            <a:ext cx="6653134" cy="1136569"/>
          </a:xfrm>
        </p:spPr>
        <p:txBody>
          <a:bodyPr>
            <a:normAutofit/>
          </a:bodyPr>
          <a:lstStyle/>
          <a:p>
            <a:r>
              <a:rPr lang="en-GB" sz="3200" b="1" dirty="0" smtClean="0">
                <a:latin typeface="Letter-join Plus 36" panose="02000505000000020003" pitchFamily="50" charset="0"/>
              </a:rPr>
              <a:t>Let’s continue our writing…</a:t>
            </a:r>
            <a:endParaRPr lang="en-GB" sz="3200" b="1" dirty="0">
              <a:latin typeface="Letter-join Plus 36" panose="02000505000000020003" pitchFamily="50" charset="0"/>
            </a:endParaRPr>
          </a:p>
        </p:txBody>
      </p:sp>
      <p:sp>
        <p:nvSpPr>
          <p:cNvPr id="7" name="TextBox 6"/>
          <p:cNvSpPr txBox="1"/>
          <p:nvPr/>
        </p:nvSpPr>
        <p:spPr>
          <a:xfrm>
            <a:off x="1104856" y="2134597"/>
            <a:ext cx="7159067" cy="646331"/>
          </a:xfrm>
          <a:prstGeom prst="rect">
            <a:avLst/>
          </a:prstGeom>
          <a:noFill/>
        </p:spPr>
        <p:txBody>
          <a:bodyPr wrap="square" rtlCol="0">
            <a:spAutoFit/>
          </a:bodyPr>
          <a:lstStyle/>
          <a:p>
            <a:pPr algn="ctr"/>
            <a:r>
              <a:rPr lang="en-GB" dirty="0" smtClean="0">
                <a:latin typeface="Letter-join No-Lead 36" panose="02000503000000020003" pitchFamily="50" charset="0"/>
              </a:rPr>
              <a:t>Today, we are going to write our second and third paragraph of our non-chronological report on the Vikings. </a:t>
            </a:r>
            <a:endParaRPr lang="en-GB" dirty="0">
              <a:latin typeface="Letter-join No-Lead 36" panose="02000503000000020003" pitchFamily="50" charset="0"/>
            </a:endParaRPr>
          </a:p>
        </p:txBody>
      </p:sp>
      <p:sp>
        <p:nvSpPr>
          <p:cNvPr id="10" name="TextBox 9"/>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8</a:t>
            </a:r>
            <a:endParaRPr lang="en-GB" dirty="0">
              <a:solidFill>
                <a:schemeClr val="bg1"/>
              </a:solidFill>
              <a:latin typeface="Letter-join No-Lead 36" panose="02000503000000020003" pitchFamily="50" charset="0"/>
            </a:endParaRPr>
          </a:p>
        </p:txBody>
      </p:sp>
      <p:sp>
        <p:nvSpPr>
          <p:cNvPr id="11" name="TextBox 10"/>
          <p:cNvSpPr txBox="1"/>
          <p:nvPr/>
        </p:nvSpPr>
        <p:spPr>
          <a:xfrm>
            <a:off x="2555776" y="6165304"/>
            <a:ext cx="4608512" cy="738664"/>
          </a:xfrm>
          <a:prstGeom prst="rect">
            <a:avLst/>
          </a:prstGeom>
          <a:solidFill>
            <a:schemeClr val="tx2"/>
          </a:solidFill>
        </p:spPr>
        <p:txBody>
          <a:bodyPr wrap="square" rtlCol="0">
            <a:spAutoFit/>
          </a:bodyPr>
          <a:lstStyle/>
          <a:p>
            <a:pPr algn="ctr"/>
            <a:r>
              <a:rPr lang="en-GB" sz="1400" b="1" dirty="0" smtClean="0">
                <a:solidFill>
                  <a:schemeClr val="bg1"/>
                </a:solidFill>
                <a:latin typeface="Letter-join Plus 36" panose="02000505000000020003" pitchFamily="50" charset="0"/>
              </a:rPr>
              <a:t>Use document 10 for a plan of what you may wish to include in each paragraph. Today we are going to write paragraphs two and three. </a:t>
            </a:r>
            <a:endParaRPr lang="en-GB" sz="1400" b="1" dirty="0">
              <a:solidFill>
                <a:schemeClr val="bg2"/>
              </a:solidFill>
              <a:latin typeface="Letter-join Plus 36" panose="02000505000000020003" pitchFamily="50" charset="0"/>
            </a:endParaRPr>
          </a:p>
        </p:txBody>
      </p:sp>
      <p:sp>
        <p:nvSpPr>
          <p:cNvPr id="5" name="TextBox 4"/>
          <p:cNvSpPr txBox="1"/>
          <p:nvPr/>
        </p:nvSpPr>
        <p:spPr>
          <a:xfrm>
            <a:off x="827584" y="2649686"/>
            <a:ext cx="7344816" cy="923330"/>
          </a:xfrm>
          <a:prstGeom prst="rect">
            <a:avLst/>
          </a:prstGeom>
          <a:noFill/>
        </p:spPr>
        <p:txBody>
          <a:bodyPr wrap="square" rtlCol="0">
            <a:spAutoFit/>
          </a:bodyPr>
          <a:lstStyle/>
          <a:p>
            <a:r>
              <a:rPr lang="en-GB" b="1" dirty="0" smtClean="0">
                <a:latin typeface="Letter-join No-Lead 36" panose="02000503000000020003" pitchFamily="50" charset="0"/>
              </a:rPr>
              <a:t>Information to consider in paragraph - Who the Vikings are and where they came from:</a:t>
            </a:r>
          </a:p>
          <a:p>
            <a:r>
              <a:rPr lang="en-GB" dirty="0" smtClean="0">
                <a:latin typeface="Letter-join No-Lead 36" panose="02000503000000020003" pitchFamily="50" charset="0"/>
              </a:rPr>
              <a:t> </a:t>
            </a:r>
            <a:endParaRPr lang="en-GB" dirty="0">
              <a:latin typeface="Letter-join No-Lead 36" panose="02000503000000020003" pitchFamily="50" charset="0"/>
            </a:endParaRPr>
          </a:p>
        </p:txBody>
      </p:sp>
      <p:sp>
        <p:nvSpPr>
          <p:cNvPr id="9" name="Rectangle 8"/>
          <p:cNvSpPr/>
          <p:nvPr/>
        </p:nvSpPr>
        <p:spPr>
          <a:xfrm>
            <a:off x="792088" y="3236783"/>
            <a:ext cx="4572000" cy="1200329"/>
          </a:xfrm>
          <a:prstGeom prst="rect">
            <a:avLst/>
          </a:prstGeom>
        </p:spPr>
        <p:txBody>
          <a:bodyPr>
            <a:spAutoFit/>
          </a:bodyPr>
          <a:lstStyle/>
          <a:p>
            <a:pPr marL="285750" indent="-285750">
              <a:buFont typeface="Arial" panose="020B0604020202020204" pitchFamily="34" charset="0"/>
              <a:buChar char="•"/>
            </a:pPr>
            <a:r>
              <a:rPr lang="en-GB" dirty="0">
                <a:latin typeface="Letter-join No-Lead 36" panose="02000503000000020003" pitchFamily="50" charset="0"/>
              </a:rPr>
              <a:t>Viking traditions and beliefs.</a:t>
            </a:r>
          </a:p>
          <a:p>
            <a:pPr marL="285750" indent="-285750">
              <a:buFont typeface="Arial" panose="020B0604020202020204" pitchFamily="34" charset="0"/>
              <a:buChar char="•"/>
            </a:pPr>
            <a:r>
              <a:rPr lang="en-GB" dirty="0">
                <a:latin typeface="Letter-join No-Lead 36" panose="02000503000000020003" pitchFamily="50" charset="0"/>
              </a:rPr>
              <a:t>Why the Vikings left Scandinavia?</a:t>
            </a:r>
          </a:p>
          <a:p>
            <a:pPr marL="285750" indent="-285750">
              <a:buFont typeface="Arial" panose="020B0604020202020204" pitchFamily="34" charset="0"/>
              <a:buChar char="•"/>
            </a:pPr>
            <a:r>
              <a:rPr lang="en-GB" dirty="0">
                <a:latin typeface="Letter-join No-Lead 36" panose="02000503000000020003" pitchFamily="50" charset="0"/>
              </a:rPr>
              <a:t>Climate conditions in Scandinavia.</a:t>
            </a:r>
          </a:p>
          <a:p>
            <a:pPr marL="285750" indent="-285750">
              <a:buFont typeface="Arial" panose="020B0604020202020204" pitchFamily="34" charset="0"/>
              <a:buChar char="•"/>
            </a:pPr>
            <a:r>
              <a:rPr lang="en-GB" dirty="0">
                <a:latin typeface="Letter-join No-Lead 36" panose="02000503000000020003" pitchFamily="50" charset="0"/>
              </a:rPr>
              <a:t>How were the Vikings received in Britain</a:t>
            </a:r>
            <a:r>
              <a:rPr lang="en-GB" b="1" dirty="0">
                <a:latin typeface="Letter-join No-Lead 36" panose="02000503000000020003" pitchFamily="50" charset="0"/>
              </a:rPr>
              <a:t>?</a:t>
            </a:r>
          </a:p>
        </p:txBody>
      </p:sp>
      <p:sp>
        <p:nvSpPr>
          <p:cNvPr id="12" name="TextBox 11"/>
          <p:cNvSpPr txBox="1"/>
          <p:nvPr/>
        </p:nvSpPr>
        <p:spPr>
          <a:xfrm>
            <a:off x="801717" y="4438853"/>
            <a:ext cx="7344816" cy="646331"/>
          </a:xfrm>
          <a:prstGeom prst="rect">
            <a:avLst/>
          </a:prstGeom>
          <a:noFill/>
        </p:spPr>
        <p:txBody>
          <a:bodyPr wrap="square" rtlCol="0">
            <a:spAutoFit/>
          </a:bodyPr>
          <a:lstStyle/>
          <a:p>
            <a:r>
              <a:rPr lang="en-GB" b="1" dirty="0" smtClean="0">
                <a:latin typeface="Letter-join No-Lead 36" panose="02000503000000020003" pitchFamily="50" charset="0"/>
              </a:rPr>
              <a:t>Information to consider in paragraph – Why did the Vikings choose to settle in Britain?</a:t>
            </a:r>
            <a:endParaRPr lang="en-GB" b="1" dirty="0">
              <a:latin typeface="Letter-join No-Lead 36" panose="02000503000000020003" pitchFamily="50" charset="0"/>
            </a:endParaRPr>
          </a:p>
        </p:txBody>
      </p:sp>
      <p:sp>
        <p:nvSpPr>
          <p:cNvPr id="13" name="Rectangle 12"/>
          <p:cNvSpPr/>
          <p:nvPr/>
        </p:nvSpPr>
        <p:spPr>
          <a:xfrm>
            <a:off x="752967" y="5036983"/>
            <a:ext cx="7707465" cy="1200329"/>
          </a:xfrm>
          <a:prstGeom prst="rect">
            <a:avLst/>
          </a:prstGeom>
        </p:spPr>
        <p:txBody>
          <a:bodyPr wrap="square">
            <a:spAutoFit/>
          </a:bodyPr>
          <a:lstStyle/>
          <a:p>
            <a:pPr marL="285750" indent="-285750">
              <a:buFont typeface="Arial" panose="020B0604020202020204" pitchFamily="34" charset="0"/>
              <a:buChar char="•"/>
            </a:pPr>
            <a:r>
              <a:rPr lang="en-GB" dirty="0" smtClean="0">
                <a:latin typeface="Letter-join No-Lead 36" panose="02000503000000020003" pitchFamily="50" charset="0"/>
              </a:rPr>
              <a:t>What </a:t>
            </a:r>
            <a:r>
              <a:rPr lang="en-GB" dirty="0">
                <a:latin typeface="Letter-join No-Lead 36" panose="02000503000000020003" pitchFamily="50" charset="0"/>
              </a:rPr>
              <a:t>did Britain have which the Vikings wanted?</a:t>
            </a:r>
          </a:p>
          <a:p>
            <a:pPr marL="285750" indent="-285750">
              <a:buFont typeface="Arial" panose="020B0604020202020204" pitchFamily="34" charset="0"/>
              <a:buChar char="•"/>
            </a:pPr>
            <a:r>
              <a:rPr lang="en-GB" dirty="0">
                <a:latin typeface="Letter-join No-Lead 36" panose="02000503000000020003" pitchFamily="50" charset="0"/>
              </a:rPr>
              <a:t>Identify Viking jobs in Britain.</a:t>
            </a:r>
          </a:p>
          <a:p>
            <a:pPr marL="285750" indent="-285750">
              <a:buFont typeface="Arial" panose="020B0604020202020204" pitchFamily="34" charset="0"/>
              <a:buChar char="•"/>
            </a:pPr>
            <a:r>
              <a:rPr lang="en-GB" dirty="0">
                <a:latin typeface="Letter-join No-Lead 36" panose="02000503000000020003" pitchFamily="50" charset="0"/>
              </a:rPr>
              <a:t>Who </a:t>
            </a:r>
            <a:r>
              <a:rPr lang="en-GB" dirty="0" smtClean="0">
                <a:latin typeface="Letter-join No-Lead 36" panose="02000503000000020003" pitchFamily="50" charset="0"/>
              </a:rPr>
              <a:t>did the </a:t>
            </a:r>
            <a:r>
              <a:rPr lang="en-GB" dirty="0">
                <a:latin typeface="Letter-join No-Lead 36" panose="02000503000000020003" pitchFamily="50" charset="0"/>
              </a:rPr>
              <a:t>Vikings battle with in Britain?</a:t>
            </a:r>
          </a:p>
          <a:p>
            <a:pPr marL="285750" indent="-285750">
              <a:buFont typeface="Arial" panose="020B0604020202020204" pitchFamily="34" charset="0"/>
              <a:buChar char="•"/>
            </a:pPr>
            <a:r>
              <a:rPr lang="en-GB" dirty="0">
                <a:latin typeface="Letter-join No-Lead 36" panose="02000503000000020003" pitchFamily="50" charset="0"/>
              </a:rPr>
              <a:t>Should the Vikings be considered raiders or settlers?</a:t>
            </a:r>
          </a:p>
        </p:txBody>
      </p:sp>
    </p:spTree>
    <p:extLst>
      <p:ext uri="{BB962C8B-B14F-4D97-AF65-F5344CB8AC3E}">
        <p14:creationId xmlns:p14="http://schemas.microsoft.com/office/powerpoint/2010/main" val="1553752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GB" b="1" dirty="0" smtClean="0">
                <a:latin typeface="Letter-join No-Lead 36" panose="02000503000000020003" pitchFamily="50" charset="0"/>
              </a:rPr>
              <a:t>End Result: </a:t>
            </a:r>
            <a:r>
              <a:rPr lang="en-GB" dirty="0" smtClean="0">
                <a:latin typeface="Letter-join No-Lead 36" panose="02000503000000020003" pitchFamily="50" charset="0"/>
              </a:rPr>
              <a:t>To write a detailed and accurate non-chronological report which informs people about the Vikings. You may wish to include: why the Vikings came to Britain, where they lived and how they travelled to Britain.</a:t>
            </a:r>
          </a:p>
          <a:p>
            <a:pPr marL="0" indent="0" algn="ctr">
              <a:buNone/>
            </a:pPr>
            <a:r>
              <a:rPr lang="en-GB" dirty="0" smtClean="0">
                <a:latin typeface="Letter-join No-Lead 36" panose="02000503000000020003" pitchFamily="50" charset="0"/>
              </a:rPr>
              <a:t>The following slides will support you in writing a formal non-chronological report. There is a short clip to summarise the Vikings. </a:t>
            </a:r>
          </a:p>
          <a:p>
            <a:pPr marL="0" indent="0" algn="ctr">
              <a:buNone/>
            </a:pPr>
            <a:endParaRPr lang="en-GB" dirty="0">
              <a:latin typeface="Comic Sans MS" panose="030F0702030302020204" pitchFamily="66" charset="0"/>
            </a:endParaRPr>
          </a:p>
          <a:p>
            <a:pPr marL="0" indent="0" algn="ctr">
              <a:buNone/>
            </a:pPr>
            <a:endParaRPr lang="en-GB" dirty="0">
              <a:latin typeface="Comic Sans MS" panose="030F0702030302020204" pitchFamily="66" charset="0"/>
            </a:endParaRPr>
          </a:p>
        </p:txBody>
      </p:sp>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611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735290" y="1428335"/>
            <a:ext cx="6653134" cy="1136569"/>
          </a:xfrm>
        </p:spPr>
        <p:txBody>
          <a:bodyPr>
            <a:normAutofit/>
          </a:bodyPr>
          <a:lstStyle/>
          <a:p>
            <a:r>
              <a:rPr lang="en-GB" sz="2400" b="1" dirty="0" smtClean="0">
                <a:latin typeface="Letter-join Plus 36" panose="02000505000000020003" pitchFamily="50" charset="0"/>
              </a:rPr>
              <a:t>Let’s continue our writing…</a:t>
            </a:r>
            <a:endParaRPr lang="en-GB" sz="2400" b="1" dirty="0">
              <a:latin typeface="Letter-join Plus 36" panose="02000505000000020003" pitchFamily="50" charset="0"/>
            </a:endParaRPr>
          </a:p>
        </p:txBody>
      </p:sp>
      <p:sp>
        <p:nvSpPr>
          <p:cNvPr id="8" name="Title 1"/>
          <p:cNvSpPr txBox="1">
            <a:spLocks/>
          </p:cNvSpPr>
          <p:nvPr/>
        </p:nvSpPr>
        <p:spPr>
          <a:xfrm>
            <a:off x="1384132" y="2199356"/>
            <a:ext cx="7148308" cy="3960268"/>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800" b="1" dirty="0">
                <a:latin typeface="Letter-join Plus 36" panose="02000505000000020003" pitchFamily="50" charset="0"/>
              </a:rPr>
              <a:t>Use my modelled </a:t>
            </a:r>
            <a:r>
              <a:rPr lang="en-GB" sz="1800" b="1" dirty="0" smtClean="0">
                <a:latin typeface="Letter-join Plus 36" panose="02000505000000020003" pitchFamily="50" charset="0"/>
              </a:rPr>
              <a:t>paragraph </a:t>
            </a:r>
            <a:r>
              <a:rPr lang="en-GB" sz="1800" b="1" dirty="0">
                <a:latin typeface="Letter-join Plus 36" panose="02000505000000020003" pitchFamily="50" charset="0"/>
              </a:rPr>
              <a:t>to portray </a:t>
            </a:r>
            <a:r>
              <a:rPr lang="en-GB" sz="1800" b="1" dirty="0" smtClean="0">
                <a:latin typeface="Letter-join Plus 36" panose="02000505000000020003" pitchFamily="50" charset="0"/>
              </a:rPr>
              <a:t>your second paragraph. You </a:t>
            </a:r>
            <a:r>
              <a:rPr lang="en-GB" sz="1800" b="1" dirty="0">
                <a:latin typeface="Letter-join Plus 36" panose="02000505000000020003" pitchFamily="50" charset="0"/>
              </a:rPr>
              <a:t>can use my example for golden lines or write your own </a:t>
            </a:r>
            <a:r>
              <a:rPr lang="en-GB" sz="1800" b="1" dirty="0" smtClean="0">
                <a:latin typeface="Letter-join Plus 36" panose="02000505000000020003" pitchFamily="50" charset="0"/>
              </a:rPr>
              <a:t>based on our research. </a:t>
            </a:r>
            <a:r>
              <a:rPr lang="en-GB" sz="1800" b="1" dirty="0">
                <a:latin typeface="Letter-join Plus 36" panose="02000505000000020003" pitchFamily="50" charset="0"/>
              </a:rPr>
              <a:t>Remember to use the success criteria to guide your writing</a:t>
            </a:r>
            <a:r>
              <a:rPr lang="en-GB" sz="1800" b="1" dirty="0" smtClean="0">
                <a:latin typeface="Letter-join Plus 36" panose="02000505000000020003" pitchFamily="50" charset="0"/>
              </a:rPr>
              <a:t>.</a:t>
            </a:r>
          </a:p>
          <a:p>
            <a:endParaRPr lang="en-GB" sz="1800" b="1" dirty="0" smtClean="0">
              <a:latin typeface="Letter-join Plus 36" panose="02000505000000020003" pitchFamily="50" charset="0"/>
            </a:endParaRPr>
          </a:p>
          <a:p>
            <a:pPr algn="l"/>
            <a:r>
              <a:rPr lang="en-GB" sz="1800" b="1" dirty="0" smtClean="0">
                <a:latin typeface="Letter-join Plus 36" panose="02000505000000020003" pitchFamily="50" charset="0"/>
              </a:rPr>
              <a:t>Who are the Vikings and where did they come from?</a:t>
            </a:r>
          </a:p>
          <a:p>
            <a:pPr algn="l"/>
            <a:endParaRPr lang="en-GB" sz="1600" b="1" dirty="0">
              <a:latin typeface="Letter-join Plus 36" panose="02000505000000020003" pitchFamily="50" charset="0"/>
            </a:endParaRPr>
          </a:p>
          <a:p>
            <a:pPr algn="l"/>
            <a:endParaRPr lang="en-GB" sz="2200" b="1" dirty="0" smtClean="0">
              <a:latin typeface="Letter-join Plus 36" panose="02000505000000020003" pitchFamily="50" charset="0"/>
            </a:endParaRPr>
          </a:p>
          <a:p>
            <a:pPr algn="l"/>
            <a:r>
              <a:rPr lang="en-GB" sz="2200" dirty="0" smtClean="0">
                <a:latin typeface="Letter-join Plus 36" panose="02000505000000020003" pitchFamily="50" charset="0"/>
              </a:rPr>
              <a:t>The Viking era began to define Europe in the year 700AD. During this period, many Vikings left their homeland in Scandinavia (Sweden, Norway and Denmark) and made the risky and perilous journey to Britain in search of fame and fortune. Scandinavia was becoming overcrowded and therefore resources in their home country were beginning to fall short in supply. Initially, the Vikings were welcomed by the inhabitants of Britain however this was short lived as the Vikings violently demonstrated that they came in search of personal gain at the expense of others.    </a:t>
            </a:r>
            <a:r>
              <a:rPr lang="en-GB" sz="2200" b="1" dirty="0" smtClean="0">
                <a:latin typeface="Letter-join Plus 36" panose="02000505000000020003" pitchFamily="50" charset="0"/>
              </a:rPr>
              <a:t> </a:t>
            </a:r>
            <a:endParaRPr lang="en-GB" sz="2200" b="1" dirty="0">
              <a:latin typeface="Letter-join Plus 36" panose="02000505000000020003" pitchFamily="50" charset="0"/>
            </a:endParaRPr>
          </a:p>
        </p:txBody>
      </p:sp>
      <p:sp>
        <p:nvSpPr>
          <p:cNvPr id="10" name="TextBox 9"/>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8</a:t>
            </a:r>
            <a:endParaRPr lang="en-GB" dirty="0">
              <a:solidFill>
                <a:schemeClr val="bg1"/>
              </a:solidFill>
              <a:latin typeface="Letter-join No-Lead 36" panose="02000503000000020003" pitchFamily="50" charset="0"/>
            </a:endParaRPr>
          </a:p>
        </p:txBody>
      </p:sp>
      <p:sp>
        <p:nvSpPr>
          <p:cNvPr id="11" name="TextBox 10"/>
          <p:cNvSpPr txBox="1"/>
          <p:nvPr/>
        </p:nvSpPr>
        <p:spPr>
          <a:xfrm>
            <a:off x="2555776" y="6165304"/>
            <a:ext cx="4608512" cy="738664"/>
          </a:xfrm>
          <a:prstGeom prst="rect">
            <a:avLst/>
          </a:prstGeom>
          <a:solidFill>
            <a:schemeClr val="tx2"/>
          </a:solidFill>
        </p:spPr>
        <p:txBody>
          <a:bodyPr wrap="square" rtlCol="0">
            <a:spAutoFit/>
          </a:bodyPr>
          <a:lstStyle/>
          <a:p>
            <a:pPr algn="ctr"/>
            <a:r>
              <a:rPr lang="en-GB" sz="1400" b="1" dirty="0" smtClean="0">
                <a:solidFill>
                  <a:schemeClr val="bg1"/>
                </a:solidFill>
                <a:latin typeface="Letter-join Plus 36" panose="02000505000000020003" pitchFamily="50" charset="0"/>
              </a:rPr>
              <a:t>Use document 10 for a plan of what you may wish to include in each paragraph. Today we are going to write paragraphs two and three. </a:t>
            </a:r>
            <a:endParaRPr lang="en-GB" sz="1400" b="1" dirty="0">
              <a:solidFill>
                <a:schemeClr val="bg2"/>
              </a:solidFill>
              <a:latin typeface="Letter-join Plus 36" panose="02000505000000020003" pitchFamily="50" charset="0"/>
            </a:endParaRPr>
          </a:p>
        </p:txBody>
      </p:sp>
      <p:sp>
        <p:nvSpPr>
          <p:cNvPr id="2" name="Rectangle 1"/>
          <p:cNvSpPr/>
          <p:nvPr/>
        </p:nvSpPr>
        <p:spPr>
          <a:xfrm>
            <a:off x="0" y="3578696"/>
            <a:ext cx="1384132" cy="2658616"/>
          </a:xfrm>
          <a:prstGeom prst="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6512" y="3605822"/>
            <a:ext cx="1376843" cy="2631490"/>
          </a:xfrm>
          <a:prstGeom prst="rect">
            <a:avLst/>
          </a:prstGeom>
          <a:noFill/>
        </p:spPr>
        <p:txBody>
          <a:bodyPr wrap="square" rtlCol="0">
            <a:spAutoFit/>
          </a:bodyPr>
          <a:lstStyle/>
          <a:p>
            <a:r>
              <a:rPr lang="en-GB" sz="1100" dirty="0" smtClean="0">
                <a:latin typeface="Letter-join No-Lead 36" panose="02000503000000020003" pitchFamily="50" charset="0"/>
              </a:rPr>
              <a:t>First sub-heading</a:t>
            </a:r>
          </a:p>
          <a:p>
            <a:r>
              <a:rPr lang="en-GB" sz="1100" dirty="0" smtClean="0">
                <a:latin typeface="Letter-join No-Lead 36" panose="02000503000000020003" pitchFamily="50" charset="0"/>
              </a:rPr>
              <a:t>Use subject specific vocabulary throughout your writing.</a:t>
            </a:r>
          </a:p>
          <a:p>
            <a:r>
              <a:rPr lang="en-GB" sz="1100" dirty="0" smtClean="0">
                <a:latin typeface="Letter-join No-Lead 36" panose="02000503000000020003" pitchFamily="50" charset="0"/>
              </a:rPr>
              <a:t>Apply parenthesis for additional information.</a:t>
            </a:r>
          </a:p>
          <a:p>
            <a:r>
              <a:rPr lang="en-GB" sz="1100" dirty="0" smtClean="0">
                <a:latin typeface="Letter-join No-Lead 36" panose="02000503000000020003" pitchFamily="50" charset="0"/>
              </a:rPr>
              <a:t>Where is Scandinavia?</a:t>
            </a:r>
          </a:p>
          <a:p>
            <a:r>
              <a:rPr lang="en-GB" sz="1100" dirty="0" smtClean="0">
                <a:latin typeface="Letter-join No-Lead 36" panose="02000503000000020003" pitchFamily="50" charset="0"/>
              </a:rPr>
              <a:t>What is the climate like?</a:t>
            </a:r>
          </a:p>
          <a:p>
            <a:r>
              <a:rPr lang="en-GB" sz="1100" dirty="0" smtClean="0">
                <a:latin typeface="Letter-join No-Lead 36" panose="02000503000000020003" pitchFamily="50" charset="0"/>
              </a:rPr>
              <a:t>Why did the Vikings choose to leave?</a:t>
            </a:r>
            <a:endParaRPr lang="en-GB" sz="1100" dirty="0">
              <a:latin typeface="Letter-join No-Lead 36" panose="02000503000000020003" pitchFamily="50" charset="0"/>
            </a:endParaRPr>
          </a:p>
        </p:txBody>
      </p:sp>
      <p:pic>
        <p:nvPicPr>
          <p:cNvPr id="3"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06239" y="0"/>
            <a:ext cx="404664" cy="404664"/>
          </a:xfrm>
          <a:prstGeom prst="rect">
            <a:avLst/>
          </a:prstGeom>
        </p:spPr>
      </p:pic>
    </p:spTree>
    <p:extLst>
      <p:ext uri="{BB962C8B-B14F-4D97-AF65-F5344CB8AC3E}">
        <p14:creationId xmlns:p14="http://schemas.microsoft.com/office/powerpoint/2010/main" val="407792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735290" y="1428335"/>
            <a:ext cx="6653134" cy="1136569"/>
          </a:xfrm>
        </p:spPr>
        <p:txBody>
          <a:bodyPr>
            <a:normAutofit/>
          </a:bodyPr>
          <a:lstStyle/>
          <a:p>
            <a:r>
              <a:rPr lang="en-GB" sz="2400" b="1" dirty="0" smtClean="0">
                <a:latin typeface="Letter-join Plus 36" panose="02000505000000020003" pitchFamily="50" charset="0"/>
              </a:rPr>
              <a:t>Let’s continue our writing…</a:t>
            </a:r>
            <a:endParaRPr lang="en-GB" sz="2400" b="1" dirty="0">
              <a:latin typeface="Letter-join Plus 36" panose="02000505000000020003" pitchFamily="50" charset="0"/>
            </a:endParaRPr>
          </a:p>
        </p:txBody>
      </p:sp>
      <p:sp>
        <p:nvSpPr>
          <p:cNvPr id="8" name="Title 1"/>
          <p:cNvSpPr txBox="1">
            <a:spLocks/>
          </p:cNvSpPr>
          <p:nvPr/>
        </p:nvSpPr>
        <p:spPr>
          <a:xfrm>
            <a:off x="1312124" y="2199356"/>
            <a:ext cx="7220316" cy="3960268"/>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800" b="1" dirty="0">
                <a:latin typeface="Letter-join Plus 36" panose="02000505000000020003" pitchFamily="50" charset="0"/>
              </a:rPr>
              <a:t>Use my modelled </a:t>
            </a:r>
            <a:r>
              <a:rPr lang="en-GB" sz="1800" b="1" dirty="0" smtClean="0">
                <a:latin typeface="Letter-join Plus 36" panose="02000505000000020003" pitchFamily="50" charset="0"/>
              </a:rPr>
              <a:t>paragraph </a:t>
            </a:r>
            <a:r>
              <a:rPr lang="en-GB" sz="1800" b="1" dirty="0">
                <a:latin typeface="Letter-join Plus 36" panose="02000505000000020003" pitchFamily="50" charset="0"/>
              </a:rPr>
              <a:t>to portray </a:t>
            </a:r>
            <a:r>
              <a:rPr lang="en-GB" sz="1800" b="1" dirty="0" smtClean="0">
                <a:latin typeface="Letter-join Plus 36" panose="02000505000000020003" pitchFamily="50" charset="0"/>
              </a:rPr>
              <a:t>your third paragraph. You </a:t>
            </a:r>
            <a:r>
              <a:rPr lang="en-GB" sz="1800" b="1" dirty="0">
                <a:latin typeface="Letter-join Plus 36" panose="02000505000000020003" pitchFamily="50" charset="0"/>
              </a:rPr>
              <a:t>can use my example for golden lines or write your own </a:t>
            </a:r>
            <a:r>
              <a:rPr lang="en-GB" sz="1800" b="1" dirty="0" smtClean="0">
                <a:latin typeface="Letter-join Plus 36" panose="02000505000000020003" pitchFamily="50" charset="0"/>
              </a:rPr>
              <a:t>based on our research. </a:t>
            </a:r>
            <a:r>
              <a:rPr lang="en-GB" sz="1800" b="1" dirty="0">
                <a:latin typeface="Letter-join Plus 36" panose="02000505000000020003" pitchFamily="50" charset="0"/>
              </a:rPr>
              <a:t>Remember to use the success criteria to guide your writing</a:t>
            </a:r>
            <a:r>
              <a:rPr lang="en-GB" sz="1800" b="1" dirty="0" smtClean="0">
                <a:latin typeface="Letter-join Plus 36" panose="02000505000000020003" pitchFamily="50" charset="0"/>
              </a:rPr>
              <a:t>.</a:t>
            </a:r>
          </a:p>
          <a:p>
            <a:endParaRPr lang="en-GB" sz="1800" b="1" dirty="0" smtClean="0">
              <a:latin typeface="Letter-join Plus 36" panose="02000505000000020003" pitchFamily="50" charset="0"/>
            </a:endParaRPr>
          </a:p>
          <a:p>
            <a:pPr algn="l"/>
            <a:r>
              <a:rPr lang="en-GB" sz="1800" b="1" dirty="0" smtClean="0">
                <a:latin typeface="Letter-join Plus 36" panose="02000505000000020003" pitchFamily="50" charset="0"/>
              </a:rPr>
              <a:t>Why did the Vikings </a:t>
            </a:r>
            <a:r>
              <a:rPr lang="en-GB" sz="1800" b="1" dirty="0" smtClean="0">
                <a:latin typeface="Letter-join Plus 36" panose="02000505000000020003" pitchFamily="50" charset="0"/>
              </a:rPr>
              <a:t>choose </a:t>
            </a:r>
            <a:r>
              <a:rPr lang="en-GB" sz="1800" b="1" dirty="0" smtClean="0">
                <a:latin typeface="Letter-join Plus 36" panose="02000505000000020003" pitchFamily="50" charset="0"/>
              </a:rPr>
              <a:t>to settle in Britain?</a:t>
            </a:r>
          </a:p>
          <a:p>
            <a:pPr algn="l"/>
            <a:endParaRPr lang="en-GB" sz="1600" b="1" dirty="0">
              <a:latin typeface="Letter-join Plus 36" panose="02000505000000020003" pitchFamily="50" charset="0"/>
            </a:endParaRPr>
          </a:p>
          <a:p>
            <a:pPr algn="l"/>
            <a:endParaRPr lang="en-GB" sz="2200" b="1" dirty="0" smtClean="0">
              <a:latin typeface="Letter-join Plus 36" panose="02000505000000020003" pitchFamily="50" charset="0"/>
            </a:endParaRPr>
          </a:p>
          <a:p>
            <a:pPr algn="l"/>
            <a:r>
              <a:rPr lang="en-GB" sz="2200" dirty="0" smtClean="0">
                <a:latin typeface="Letter-join Plus 36" panose="02000505000000020003" pitchFamily="50" charset="0"/>
              </a:rPr>
              <a:t>As a result of severe weather and the associated uncomfortable conditions, the Vikings grew increasingly unsettled in their homeland of Scandinavia. The cold weather made it exceptionally difficult to grow healthy crops leading to food shortages for an ever expanding population. Therefore, the Vikings began to broaden their horizons to lands across the Northern Sea. Initially, the Vikings often landed in Lindisfarne where they had iconic battles with it’s inhabitants and raided monks in their monasteries. However, this aggression was often short lived as the Vikings set up sustainable farms. </a:t>
            </a:r>
            <a:endParaRPr lang="en-GB" sz="2200" b="1" dirty="0">
              <a:latin typeface="Letter-join Plus 36" panose="02000505000000020003" pitchFamily="50" charset="0"/>
            </a:endParaRPr>
          </a:p>
        </p:txBody>
      </p:sp>
      <p:sp>
        <p:nvSpPr>
          <p:cNvPr id="10" name="TextBox 9"/>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8</a:t>
            </a:r>
            <a:endParaRPr lang="en-GB" dirty="0">
              <a:solidFill>
                <a:schemeClr val="bg1"/>
              </a:solidFill>
              <a:latin typeface="Letter-join No-Lead 36" panose="02000503000000020003" pitchFamily="50" charset="0"/>
            </a:endParaRPr>
          </a:p>
        </p:txBody>
      </p:sp>
      <p:sp>
        <p:nvSpPr>
          <p:cNvPr id="11" name="TextBox 10"/>
          <p:cNvSpPr txBox="1"/>
          <p:nvPr/>
        </p:nvSpPr>
        <p:spPr>
          <a:xfrm>
            <a:off x="2555776" y="6165304"/>
            <a:ext cx="4608512" cy="738664"/>
          </a:xfrm>
          <a:prstGeom prst="rect">
            <a:avLst/>
          </a:prstGeom>
          <a:solidFill>
            <a:schemeClr val="tx2"/>
          </a:solidFill>
        </p:spPr>
        <p:txBody>
          <a:bodyPr wrap="square" rtlCol="0">
            <a:spAutoFit/>
          </a:bodyPr>
          <a:lstStyle/>
          <a:p>
            <a:pPr algn="ctr"/>
            <a:r>
              <a:rPr lang="en-GB" sz="1400" b="1" dirty="0" smtClean="0">
                <a:solidFill>
                  <a:schemeClr val="bg1"/>
                </a:solidFill>
                <a:latin typeface="Letter-join Plus 36" panose="02000505000000020003" pitchFamily="50" charset="0"/>
              </a:rPr>
              <a:t>Use document 10 for a plan of what you may wish to include in each paragraph. Today we are going to write paragraphs two and three. </a:t>
            </a:r>
            <a:endParaRPr lang="en-GB" sz="1400" b="1" dirty="0">
              <a:solidFill>
                <a:schemeClr val="bg2"/>
              </a:solidFill>
              <a:latin typeface="Letter-join Plus 36" panose="02000505000000020003" pitchFamily="50" charset="0"/>
            </a:endParaRPr>
          </a:p>
        </p:txBody>
      </p:sp>
      <p:sp>
        <p:nvSpPr>
          <p:cNvPr id="2" name="Rectangle 1"/>
          <p:cNvSpPr/>
          <p:nvPr/>
        </p:nvSpPr>
        <p:spPr>
          <a:xfrm>
            <a:off x="0" y="2924944"/>
            <a:ext cx="1384132" cy="3456384"/>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6805" y="2924944"/>
            <a:ext cx="1376843" cy="1107996"/>
          </a:xfrm>
          <a:prstGeom prst="rect">
            <a:avLst/>
          </a:prstGeom>
          <a:noFill/>
        </p:spPr>
        <p:txBody>
          <a:bodyPr wrap="square" rtlCol="0">
            <a:spAutoFit/>
          </a:bodyPr>
          <a:lstStyle/>
          <a:p>
            <a:r>
              <a:rPr lang="en-GB" sz="1100" dirty="0" smtClean="0">
                <a:latin typeface="Letter-join No-Lead 36" panose="02000503000000020003" pitchFamily="50" charset="0"/>
              </a:rPr>
              <a:t>Second sub-heading</a:t>
            </a:r>
          </a:p>
          <a:p>
            <a:r>
              <a:rPr lang="en-GB" sz="1100" dirty="0" smtClean="0">
                <a:latin typeface="Letter-join No-Lead 36" panose="02000503000000020003" pitchFamily="50" charset="0"/>
              </a:rPr>
              <a:t>Use fronted adverbials.</a:t>
            </a:r>
          </a:p>
          <a:p>
            <a:r>
              <a:rPr lang="en-GB" sz="1100" dirty="0" smtClean="0">
                <a:latin typeface="Letter-join No-Lead 36" panose="02000503000000020003" pitchFamily="50" charset="0"/>
              </a:rPr>
              <a:t>Write in a formal tone.</a:t>
            </a:r>
          </a:p>
          <a:p>
            <a:endParaRPr lang="en-GB" sz="1100" dirty="0" smtClean="0">
              <a:latin typeface="Letter-join No-Lead 36" panose="02000503000000020003" pitchFamily="50" charset="0"/>
            </a:endParaRPr>
          </a:p>
        </p:txBody>
      </p:sp>
      <p:sp>
        <p:nvSpPr>
          <p:cNvPr id="3" name="Rectangle 2"/>
          <p:cNvSpPr/>
          <p:nvPr/>
        </p:nvSpPr>
        <p:spPr>
          <a:xfrm>
            <a:off x="-36512" y="3789040"/>
            <a:ext cx="1420644" cy="2631490"/>
          </a:xfrm>
          <a:prstGeom prst="rect">
            <a:avLst/>
          </a:prstGeom>
        </p:spPr>
        <p:txBody>
          <a:bodyPr wrap="square">
            <a:spAutoFit/>
          </a:bodyPr>
          <a:lstStyle/>
          <a:p>
            <a:pPr marL="285750" indent="-285750">
              <a:buFont typeface="Arial" panose="020B0604020202020204" pitchFamily="34" charset="0"/>
              <a:buChar char="•"/>
            </a:pPr>
            <a:r>
              <a:rPr lang="en-GB" sz="1100" dirty="0">
                <a:latin typeface="Letter-join No-Lead 36" panose="02000503000000020003" pitchFamily="50" charset="0"/>
              </a:rPr>
              <a:t>What did Britain have which the Vikings wanted?</a:t>
            </a:r>
          </a:p>
          <a:p>
            <a:pPr marL="285750" indent="-285750">
              <a:buFont typeface="Arial" panose="020B0604020202020204" pitchFamily="34" charset="0"/>
              <a:buChar char="•"/>
            </a:pPr>
            <a:r>
              <a:rPr lang="en-GB" sz="1100" dirty="0">
                <a:latin typeface="Letter-join No-Lead 36" panose="02000503000000020003" pitchFamily="50" charset="0"/>
              </a:rPr>
              <a:t>Identify Viking jobs in Britain.</a:t>
            </a:r>
          </a:p>
          <a:p>
            <a:pPr marL="285750" indent="-285750">
              <a:buFont typeface="Arial" panose="020B0604020202020204" pitchFamily="34" charset="0"/>
              <a:buChar char="•"/>
            </a:pPr>
            <a:r>
              <a:rPr lang="en-GB" sz="1100" dirty="0">
                <a:latin typeface="Letter-join No-Lead 36" panose="02000503000000020003" pitchFamily="50" charset="0"/>
              </a:rPr>
              <a:t>Who did Vikings battle with in Britain?</a:t>
            </a:r>
          </a:p>
          <a:p>
            <a:pPr marL="285750" indent="-285750">
              <a:buFont typeface="Arial" panose="020B0604020202020204" pitchFamily="34" charset="0"/>
              <a:buChar char="•"/>
            </a:pPr>
            <a:r>
              <a:rPr lang="en-GB" sz="1100" dirty="0">
                <a:latin typeface="Letter-join No-Lead 36" panose="02000503000000020003" pitchFamily="50" charset="0"/>
              </a:rPr>
              <a:t>Should the Vikings be considered raiders or settlers?</a:t>
            </a:r>
          </a:p>
        </p:txBody>
      </p:sp>
      <p:pic>
        <p:nvPicPr>
          <p:cNvPr id="5"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0472" y="18506"/>
            <a:ext cx="321568" cy="321568"/>
          </a:xfrm>
          <a:prstGeom prst="rect">
            <a:avLst/>
          </a:prstGeom>
        </p:spPr>
      </p:pic>
    </p:spTree>
    <p:extLst>
      <p:ext uri="{BB962C8B-B14F-4D97-AF65-F5344CB8AC3E}">
        <p14:creationId xmlns:p14="http://schemas.microsoft.com/office/powerpoint/2010/main" val="2740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403649" y="1428335"/>
            <a:ext cx="6653134" cy="1136569"/>
          </a:xfrm>
        </p:spPr>
        <p:txBody>
          <a:bodyPr>
            <a:normAutofit/>
          </a:bodyPr>
          <a:lstStyle/>
          <a:p>
            <a:r>
              <a:rPr lang="en-GB" sz="2800" b="1" dirty="0" smtClean="0">
                <a:latin typeface="Letter-join Plus 36" panose="02000505000000020003" pitchFamily="50" charset="0"/>
              </a:rPr>
              <a:t>Let’s Finish our writing…</a:t>
            </a:r>
            <a:endParaRPr lang="en-GB" sz="2800" b="1" dirty="0">
              <a:latin typeface="Letter-join Plus 36" panose="02000505000000020003" pitchFamily="50" charset="0"/>
            </a:endParaRPr>
          </a:p>
        </p:txBody>
      </p:sp>
      <p:sp>
        <p:nvSpPr>
          <p:cNvPr id="7" name="TextBox 6"/>
          <p:cNvSpPr txBox="1"/>
          <p:nvPr/>
        </p:nvSpPr>
        <p:spPr>
          <a:xfrm>
            <a:off x="1104856" y="2135758"/>
            <a:ext cx="7159067" cy="646331"/>
          </a:xfrm>
          <a:prstGeom prst="rect">
            <a:avLst/>
          </a:prstGeom>
          <a:noFill/>
        </p:spPr>
        <p:txBody>
          <a:bodyPr wrap="square" rtlCol="0">
            <a:spAutoFit/>
          </a:bodyPr>
          <a:lstStyle/>
          <a:p>
            <a:pPr algn="ctr"/>
            <a:r>
              <a:rPr lang="en-GB" dirty="0" smtClean="0">
                <a:latin typeface="Letter-join No-Lead 36" panose="02000503000000020003" pitchFamily="50" charset="0"/>
              </a:rPr>
              <a:t>Today, we are going to write our fourth and final paragraph of our non-chronological report on the Vikings. </a:t>
            </a:r>
          </a:p>
        </p:txBody>
      </p:sp>
      <p:sp>
        <p:nvSpPr>
          <p:cNvPr id="10" name="TextBox 9"/>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9</a:t>
            </a:r>
            <a:endParaRPr lang="en-GB" dirty="0">
              <a:solidFill>
                <a:schemeClr val="bg1"/>
              </a:solidFill>
              <a:latin typeface="Letter-join No-Lead 36" panose="02000503000000020003" pitchFamily="50" charset="0"/>
            </a:endParaRPr>
          </a:p>
        </p:txBody>
      </p:sp>
      <p:sp>
        <p:nvSpPr>
          <p:cNvPr id="11" name="TextBox 10"/>
          <p:cNvSpPr txBox="1"/>
          <p:nvPr/>
        </p:nvSpPr>
        <p:spPr>
          <a:xfrm>
            <a:off x="2555776" y="6165304"/>
            <a:ext cx="4608512" cy="738664"/>
          </a:xfrm>
          <a:prstGeom prst="rect">
            <a:avLst/>
          </a:prstGeom>
          <a:solidFill>
            <a:schemeClr val="tx2"/>
          </a:solidFill>
        </p:spPr>
        <p:txBody>
          <a:bodyPr wrap="square" rtlCol="0">
            <a:spAutoFit/>
          </a:bodyPr>
          <a:lstStyle/>
          <a:p>
            <a:pPr algn="ctr"/>
            <a:r>
              <a:rPr lang="en-GB" sz="1400" b="1" dirty="0" smtClean="0">
                <a:solidFill>
                  <a:schemeClr val="bg1"/>
                </a:solidFill>
                <a:latin typeface="Letter-join Plus 36" panose="02000505000000020003" pitchFamily="50" charset="0"/>
              </a:rPr>
              <a:t>Use document 10 for a plan of what you may wish to include in each paragraph. Today we are going to write paragraphs four and five. </a:t>
            </a:r>
            <a:endParaRPr lang="en-GB" sz="1400" b="1" dirty="0">
              <a:solidFill>
                <a:schemeClr val="bg2"/>
              </a:solidFill>
              <a:latin typeface="Letter-join Plus 36" panose="02000505000000020003" pitchFamily="50" charset="0"/>
            </a:endParaRPr>
          </a:p>
        </p:txBody>
      </p:sp>
      <p:sp>
        <p:nvSpPr>
          <p:cNvPr id="9" name="TextBox 8"/>
          <p:cNvSpPr txBox="1"/>
          <p:nvPr/>
        </p:nvSpPr>
        <p:spPr>
          <a:xfrm>
            <a:off x="755576" y="2771636"/>
            <a:ext cx="7344816" cy="369332"/>
          </a:xfrm>
          <a:prstGeom prst="rect">
            <a:avLst/>
          </a:prstGeom>
          <a:noFill/>
        </p:spPr>
        <p:txBody>
          <a:bodyPr wrap="square" rtlCol="0">
            <a:spAutoFit/>
          </a:bodyPr>
          <a:lstStyle/>
          <a:p>
            <a:r>
              <a:rPr lang="en-GB" b="1" dirty="0" smtClean="0">
                <a:latin typeface="Letter-join No-Lead 36" panose="02000503000000020003" pitchFamily="50" charset="0"/>
              </a:rPr>
              <a:t>Information to consider in paragraph – Longhouses and </a:t>
            </a:r>
            <a:r>
              <a:rPr lang="en-GB" b="1" dirty="0" err="1">
                <a:latin typeface="Letter-join No-Lead 36" panose="02000503000000020003" pitchFamily="50" charset="0"/>
              </a:rPr>
              <a:t>l</a:t>
            </a:r>
            <a:r>
              <a:rPr lang="en-GB" b="1" dirty="0" err="1" smtClean="0">
                <a:latin typeface="Letter-join No-Lead 36" panose="02000503000000020003" pitchFamily="50" charset="0"/>
              </a:rPr>
              <a:t>ongships</a:t>
            </a:r>
            <a:endParaRPr lang="en-GB" dirty="0">
              <a:latin typeface="Letter-join No-Lead 36" panose="02000503000000020003" pitchFamily="50" charset="0"/>
            </a:endParaRPr>
          </a:p>
        </p:txBody>
      </p:sp>
      <p:sp>
        <p:nvSpPr>
          <p:cNvPr id="2" name="Rectangle 1"/>
          <p:cNvSpPr/>
          <p:nvPr/>
        </p:nvSpPr>
        <p:spPr>
          <a:xfrm>
            <a:off x="856036" y="3068960"/>
            <a:ext cx="5156124" cy="923330"/>
          </a:xfrm>
          <a:prstGeom prst="rect">
            <a:avLst/>
          </a:prstGeom>
        </p:spPr>
        <p:txBody>
          <a:bodyPr wrap="square">
            <a:spAutoFit/>
          </a:bodyPr>
          <a:lstStyle/>
          <a:p>
            <a:pPr marL="285750" indent="-285750">
              <a:buFont typeface="Arial" panose="020B0604020202020204" pitchFamily="34" charset="0"/>
              <a:buChar char="•"/>
            </a:pPr>
            <a:r>
              <a:rPr lang="en-GB" b="1" dirty="0">
                <a:latin typeface="Letter-join No-Lead 36" panose="02000503000000020003" pitchFamily="50" charset="0"/>
              </a:rPr>
              <a:t>Key features of a Viking longhouse.</a:t>
            </a:r>
          </a:p>
          <a:p>
            <a:pPr marL="285750" indent="-285750">
              <a:buFont typeface="Arial" panose="020B0604020202020204" pitchFamily="34" charset="0"/>
              <a:buChar char="•"/>
            </a:pPr>
            <a:r>
              <a:rPr lang="en-GB" b="1" dirty="0">
                <a:latin typeface="Letter-join No-Lead 36" panose="02000503000000020003" pitchFamily="50" charset="0"/>
              </a:rPr>
              <a:t>Key features of a </a:t>
            </a:r>
            <a:r>
              <a:rPr lang="en-GB" b="1" dirty="0" smtClean="0">
                <a:latin typeface="Letter-join No-Lead 36" panose="02000503000000020003" pitchFamily="50" charset="0"/>
              </a:rPr>
              <a:t>Viking </a:t>
            </a:r>
            <a:r>
              <a:rPr lang="en-GB" b="1" dirty="0" err="1">
                <a:latin typeface="Letter-join No-Lead 36" panose="02000503000000020003" pitchFamily="50" charset="0"/>
              </a:rPr>
              <a:t>longship</a:t>
            </a:r>
            <a:r>
              <a:rPr lang="en-GB" b="1" dirty="0">
                <a:latin typeface="Letter-join No-Lead 36" panose="02000503000000020003" pitchFamily="50" charset="0"/>
              </a:rPr>
              <a:t>.</a:t>
            </a:r>
          </a:p>
          <a:p>
            <a:pPr marL="285750" indent="-285750">
              <a:buFont typeface="Arial" panose="020B0604020202020204" pitchFamily="34" charset="0"/>
              <a:buChar char="•"/>
            </a:pPr>
            <a:r>
              <a:rPr lang="en-GB" b="1" dirty="0">
                <a:latin typeface="Letter-join No-Lead 36" panose="02000503000000020003" pitchFamily="50" charset="0"/>
              </a:rPr>
              <a:t>What were Viking villages like?</a:t>
            </a:r>
          </a:p>
        </p:txBody>
      </p:sp>
      <p:sp>
        <p:nvSpPr>
          <p:cNvPr id="12" name="TextBox 11"/>
          <p:cNvSpPr txBox="1"/>
          <p:nvPr/>
        </p:nvSpPr>
        <p:spPr>
          <a:xfrm>
            <a:off x="849409" y="4221088"/>
            <a:ext cx="7344816" cy="369332"/>
          </a:xfrm>
          <a:prstGeom prst="rect">
            <a:avLst/>
          </a:prstGeom>
          <a:noFill/>
        </p:spPr>
        <p:txBody>
          <a:bodyPr wrap="square" rtlCol="0">
            <a:spAutoFit/>
          </a:bodyPr>
          <a:lstStyle/>
          <a:p>
            <a:r>
              <a:rPr lang="en-GB" b="1" dirty="0" smtClean="0">
                <a:latin typeface="Letter-join No-Lead 36" panose="02000503000000020003" pitchFamily="50" charset="0"/>
              </a:rPr>
              <a:t>Information to consider in paragraph – Conclusion</a:t>
            </a:r>
            <a:endParaRPr lang="en-GB" dirty="0">
              <a:latin typeface="Letter-join No-Lead 36" panose="02000503000000020003" pitchFamily="50" charset="0"/>
            </a:endParaRPr>
          </a:p>
        </p:txBody>
      </p:sp>
      <p:sp>
        <p:nvSpPr>
          <p:cNvPr id="13" name="Rectangle 12"/>
          <p:cNvSpPr/>
          <p:nvPr/>
        </p:nvSpPr>
        <p:spPr>
          <a:xfrm>
            <a:off x="856036" y="4581128"/>
            <a:ext cx="7100340" cy="1200329"/>
          </a:xfrm>
          <a:prstGeom prst="rect">
            <a:avLst/>
          </a:prstGeom>
        </p:spPr>
        <p:txBody>
          <a:bodyPr wrap="square">
            <a:spAutoFit/>
          </a:bodyPr>
          <a:lstStyle/>
          <a:p>
            <a:pPr marL="285750" indent="-285750">
              <a:buFont typeface="Arial" panose="020B0604020202020204" pitchFamily="34" charset="0"/>
              <a:buChar char="•"/>
            </a:pPr>
            <a:r>
              <a:rPr lang="en-GB" b="1" dirty="0" smtClean="0">
                <a:latin typeface="Letter-join No-Lead 36" panose="02000503000000020003" pitchFamily="50" charset="0"/>
              </a:rPr>
              <a:t>Summarise your key information from the report.</a:t>
            </a:r>
          </a:p>
          <a:p>
            <a:pPr marL="285750" indent="-285750">
              <a:buFont typeface="Arial" panose="020B0604020202020204" pitchFamily="34" charset="0"/>
              <a:buChar char="•"/>
            </a:pPr>
            <a:r>
              <a:rPr lang="en-GB" b="1" dirty="0" smtClean="0">
                <a:latin typeface="Letter-join No-Lead 36" panose="02000503000000020003" pitchFamily="50" charset="0"/>
              </a:rPr>
              <a:t>Should the Vikings only be described as violent savages or were they more sophisticated. </a:t>
            </a:r>
          </a:p>
          <a:p>
            <a:pPr marL="285750" indent="-285750">
              <a:buFont typeface="Arial" panose="020B0604020202020204" pitchFamily="34" charset="0"/>
              <a:buChar char="•"/>
            </a:pPr>
            <a:r>
              <a:rPr lang="en-GB" b="1" dirty="0" smtClean="0">
                <a:latin typeface="Letter-join No-Lead 36" panose="02000503000000020003" pitchFamily="50" charset="0"/>
              </a:rPr>
              <a:t>Have you got any fun or interesting facts to enter here? </a:t>
            </a:r>
            <a:endParaRPr lang="en-GB" b="1" dirty="0">
              <a:latin typeface="Letter-join No-Lead 36" panose="02000503000000020003" pitchFamily="50" charset="0"/>
            </a:endParaRPr>
          </a:p>
        </p:txBody>
      </p:sp>
    </p:spTree>
    <p:extLst>
      <p:ext uri="{BB962C8B-B14F-4D97-AF65-F5344CB8AC3E}">
        <p14:creationId xmlns:p14="http://schemas.microsoft.com/office/powerpoint/2010/main" val="53322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403649" y="1428335"/>
            <a:ext cx="6653134" cy="1136569"/>
          </a:xfrm>
        </p:spPr>
        <p:txBody>
          <a:bodyPr>
            <a:normAutofit/>
          </a:bodyPr>
          <a:lstStyle/>
          <a:p>
            <a:r>
              <a:rPr lang="en-GB" sz="2800" b="1" dirty="0" smtClean="0">
                <a:latin typeface="Letter-join Plus 36" panose="02000505000000020003" pitchFamily="50" charset="0"/>
              </a:rPr>
              <a:t>Let’s </a:t>
            </a:r>
            <a:r>
              <a:rPr lang="en-GB" sz="2800" b="1" dirty="0" smtClean="0">
                <a:latin typeface="Letter-join Plus 36" panose="02000505000000020003" pitchFamily="50" charset="0"/>
              </a:rPr>
              <a:t>finish </a:t>
            </a:r>
            <a:r>
              <a:rPr lang="en-GB" sz="2800" b="1" dirty="0" smtClean="0">
                <a:latin typeface="Letter-join Plus 36" panose="02000505000000020003" pitchFamily="50" charset="0"/>
              </a:rPr>
              <a:t>our writing…</a:t>
            </a:r>
            <a:endParaRPr lang="en-GB" sz="2800" b="1" dirty="0">
              <a:latin typeface="Letter-join Plus 36" panose="02000505000000020003" pitchFamily="50" charset="0"/>
            </a:endParaRPr>
          </a:p>
        </p:txBody>
      </p:sp>
      <p:sp>
        <p:nvSpPr>
          <p:cNvPr id="8" name="Title 1"/>
          <p:cNvSpPr txBox="1">
            <a:spLocks/>
          </p:cNvSpPr>
          <p:nvPr/>
        </p:nvSpPr>
        <p:spPr>
          <a:xfrm>
            <a:off x="1384132" y="1988840"/>
            <a:ext cx="7148308" cy="439248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b="1" dirty="0">
                <a:latin typeface="Letter-join Plus 36" panose="02000505000000020003" pitchFamily="50" charset="0"/>
              </a:rPr>
              <a:t>Use my modelled </a:t>
            </a:r>
            <a:r>
              <a:rPr lang="en-GB" sz="1400" b="1" dirty="0" smtClean="0">
                <a:latin typeface="Letter-join Plus 36" panose="02000505000000020003" pitchFamily="50" charset="0"/>
              </a:rPr>
              <a:t>paragraph </a:t>
            </a:r>
            <a:r>
              <a:rPr lang="en-GB" sz="1400" b="1" dirty="0">
                <a:latin typeface="Letter-join Plus 36" panose="02000505000000020003" pitchFamily="50" charset="0"/>
              </a:rPr>
              <a:t>to portray </a:t>
            </a:r>
            <a:r>
              <a:rPr lang="en-GB" sz="1400" b="1" dirty="0" smtClean="0">
                <a:latin typeface="Letter-join Plus 36" panose="02000505000000020003" pitchFamily="50" charset="0"/>
              </a:rPr>
              <a:t>your fourth paragraph. You </a:t>
            </a:r>
            <a:r>
              <a:rPr lang="en-GB" sz="1400" b="1" dirty="0">
                <a:latin typeface="Letter-join Plus 36" panose="02000505000000020003" pitchFamily="50" charset="0"/>
              </a:rPr>
              <a:t>can use my example for golden lines or write your own </a:t>
            </a:r>
            <a:r>
              <a:rPr lang="en-GB" sz="1400" b="1" dirty="0" smtClean="0">
                <a:latin typeface="Letter-join Plus 36" panose="02000505000000020003" pitchFamily="50" charset="0"/>
              </a:rPr>
              <a:t>based on our research. </a:t>
            </a:r>
            <a:r>
              <a:rPr lang="en-GB" sz="1400" b="1" dirty="0">
                <a:latin typeface="Letter-join Plus 36" panose="02000505000000020003" pitchFamily="50" charset="0"/>
              </a:rPr>
              <a:t>Remember to use the success criteria to guide your writing</a:t>
            </a:r>
            <a:r>
              <a:rPr lang="en-GB" sz="1600" b="1" dirty="0" smtClean="0">
                <a:latin typeface="Letter-join Plus 36" panose="02000505000000020003" pitchFamily="50" charset="0"/>
              </a:rPr>
              <a:t>.</a:t>
            </a:r>
          </a:p>
          <a:p>
            <a:endParaRPr lang="en-GB" sz="1800" b="1" dirty="0" smtClean="0">
              <a:latin typeface="Letter-join Plus 36" panose="02000505000000020003" pitchFamily="50" charset="0"/>
            </a:endParaRPr>
          </a:p>
          <a:p>
            <a:pPr algn="l"/>
            <a:r>
              <a:rPr lang="en-GB" sz="2000" b="1" dirty="0" smtClean="0">
                <a:latin typeface="Letter-join Plus 36" panose="02000505000000020003" pitchFamily="50" charset="0"/>
              </a:rPr>
              <a:t>Viking longhouses and </a:t>
            </a:r>
            <a:r>
              <a:rPr lang="en-GB" sz="2000" b="1" dirty="0" err="1" smtClean="0">
                <a:latin typeface="Letter-join Plus 36" panose="02000505000000020003" pitchFamily="50" charset="0"/>
              </a:rPr>
              <a:t>longships</a:t>
            </a:r>
            <a:endParaRPr lang="en-GB" sz="2000" b="1" dirty="0" smtClean="0">
              <a:latin typeface="Letter-join Plus 36" panose="02000505000000020003" pitchFamily="50" charset="0"/>
            </a:endParaRPr>
          </a:p>
          <a:p>
            <a:pPr algn="l"/>
            <a:endParaRPr lang="en-GB" sz="2000" b="1" dirty="0" smtClean="0">
              <a:latin typeface="Letter-join Plus 36" panose="02000505000000020003" pitchFamily="50" charset="0"/>
            </a:endParaRPr>
          </a:p>
          <a:p>
            <a:pPr algn="l"/>
            <a:r>
              <a:rPr lang="en-GB" sz="1800" b="1" dirty="0" smtClean="0">
                <a:latin typeface="Letter-join Plus 36" panose="02000505000000020003" pitchFamily="50" charset="0"/>
              </a:rPr>
              <a:t>The Vikings made the rough and dangerous journey to Britain from Scandinavia on </a:t>
            </a:r>
            <a:r>
              <a:rPr lang="en-GB" sz="1800" b="1" dirty="0" err="1" smtClean="0">
                <a:latin typeface="Letter-join Plus 36" panose="02000505000000020003" pitchFamily="50" charset="0"/>
              </a:rPr>
              <a:t>longships</a:t>
            </a:r>
            <a:r>
              <a:rPr lang="en-GB" sz="1800" b="1" dirty="0" smtClean="0">
                <a:latin typeface="Letter-join Plus 36" panose="02000505000000020003" pitchFamily="50" charset="0"/>
              </a:rPr>
              <a:t>. Did you know, that even in good conditions, the journey would take on average six days? The primary aim of the </a:t>
            </a:r>
            <a:r>
              <a:rPr lang="en-GB" sz="1800" b="1" dirty="0" err="1" smtClean="0">
                <a:latin typeface="Letter-join Plus 36" panose="02000505000000020003" pitchFamily="50" charset="0"/>
              </a:rPr>
              <a:t>longships</a:t>
            </a:r>
            <a:r>
              <a:rPr lang="en-GB" sz="1800" b="1" dirty="0" smtClean="0">
                <a:latin typeface="Letter-join Plus 36" panose="02000505000000020003" pitchFamily="50" charset="0"/>
              </a:rPr>
              <a:t> was to provide a sleek and quick form of transport. Many </a:t>
            </a:r>
            <a:r>
              <a:rPr lang="en-GB" sz="1800" b="1" dirty="0" err="1" smtClean="0">
                <a:latin typeface="Letter-join Plus 36" panose="02000505000000020003" pitchFamily="50" charset="0"/>
              </a:rPr>
              <a:t>longships</a:t>
            </a:r>
            <a:r>
              <a:rPr lang="en-GB" sz="1800" b="1" dirty="0" smtClean="0">
                <a:latin typeface="Letter-join Plus 36" panose="02000505000000020003" pitchFamily="50" charset="0"/>
              </a:rPr>
              <a:t> had the capacity to hold around 120 men, this was vital to ensure that the Vikings had enough strength during raids. Both Viking </a:t>
            </a:r>
            <a:r>
              <a:rPr lang="en-GB" sz="1800" b="1" dirty="0" err="1" smtClean="0">
                <a:latin typeface="Letter-join Plus 36" panose="02000505000000020003" pitchFamily="50" charset="0"/>
              </a:rPr>
              <a:t>longships</a:t>
            </a:r>
            <a:r>
              <a:rPr lang="en-GB" sz="1800" b="1" dirty="0" smtClean="0">
                <a:latin typeface="Letter-join Plus 36" panose="02000505000000020003" pitchFamily="50" charset="0"/>
              </a:rPr>
              <a:t> and longhouses would be decorated with mythical creatures aimed to strike intimidation and fear in opponents.    </a:t>
            </a:r>
            <a:endParaRPr lang="en-GB" sz="1800" b="1" dirty="0">
              <a:latin typeface="Letter-join Plus 36" panose="02000505000000020003" pitchFamily="50" charset="0"/>
            </a:endParaRPr>
          </a:p>
        </p:txBody>
      </p:sp>
      <p:sp>
        <p:nvSpPr>
          <p:cNvPr id="10" name="TextBox 9"/>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9</a:t>
            </a:r>
            <a:endParaRPr lang="en-GB" dirty="0">
              <a:solidFill>
                <a:schemeClr val="bg1"/>
              </a:solidFill>
              <a:latin typeface="Letter-join No-Lead 36" panose="02000503000000020003" pitchFamily="50" charset="0"/>
            </a:endParaRPr>
          </a:p>
        </p:txBody>
      </p:sp>
      <p:sp>
        <p:nvSpPr>
          <p:cNvPr id="11" name="TextBox 10"/>
          <p:cNvSpPr txBox="1"/>
          <p:nvPr/>
        </p:nvSpPr>
        <p:spPr>
          <a:xfrm>
            <a:off x="2555776" y="6165304"/>
            <a:ext cx="4608512" cy="738664"/>
          </a:xfrm>
          <a:prstGeom prst="rect">
            <a:avLst/>
          </a:prstGeom>
          <a:solidFill>
            <a:schemeClr val="tx2"/>
          </a:solidFill>
        </p:spPr>
        <p:txBody>
          <a:bodyPr wrap="square" rtlCol="0">
            <a:spAutoFit/>
          </a:bodyPr>
          <a:lstStyle/>
          <a:p>
            <a:pPr algn="ctr"/>
            <a:r>
              <a:rPr lang="en-GB" sz="1400" b="1" dirty="0" smtClean="0">
                <a:solidFill>
                  <a:schemeClr val="bg1"/>
                </a:solidFill>
                <a:latin typeface="Letter-join Plus 36" panose="02000505000000020003" pitchFamily="50" charset="0"/>
              </a:rPr>
              <a:t>Use document 10 for a plan of what you may wish to include in each paragraph. Today we are going to write paragraphs four and five. </a:t>
            </a:r>
            <a:endParaRPr lang="en-GB" sz="1400" b="1" dirty="0">
              <a:solidFill>
                <a:schemeClr val="bg2"/>
              </a:solidFill>
              <a:latin typeface="Letter-join Plus 36" panose="02000505000000020003" pitchFamily="50" charset="0"/>
            </a:endParaRPr>
          </a:p>
        </p:txBody>
      </p:sp>
      <p:sp>
        <p:nvSpPr>
          <p:cNvPr id="2" name="Rectangle 1"/>
          <p:cNvSpPr/>
          <p:nvPr/>
        </p:nvSpPr>
        <p:spPr>
          <a:xfrm>
            <a:off x="-11039" y="3770456"/>
            <a:ext cx="1403649" cy="2448272"/>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3768950"/>
            <a:ext cx="1403649" cy="1169551"/>
          </a:xfrm>
          <a:prstGeom prst="rect">
            <a:avLst/>
          </a:prstGeom>
          <a:noFill/>
        </p:spPr>
        <p:txBody>
          <a:bodyPr wrap="square" rtlCol="0">
            <a:spAutoFit/>
          </a:bodyPr>
          <a:lstStyle/>
          <a:p>
            <a:r>
              <a:rPr lang="en-GB" sz="1000" dirty="0" smtClean="0">
                <a:latin typeface="Letter-join No-Lead 36" panose="02000503000000020003" pitchFamily="50" charset="0"/>
              </a:rPr>
              <a:t>Third subheading </a:t>
            </a:r>
          </a:p>
          <a:p>
            <a:r>
              <a:rPr lang="en-GB" sz="1000" dirty="0" smtClean="0">
                <a:latin typeface="Letter-join No-Lead 36" panose="02000503000000020003" pitchFamily="50" charset="0"/>
              </a:rPr>
              <a:t>Use of subject specific vocabulary.</a:t>
            </a:r>
          </a:p>
          <a:p>
            <a:r>
              <a:rPr lang="en-GB" sz="1000" dirty="0" smtClean="0">
                <a:latin typeface="Letter-join No-Lead 36" panose="02000503000000020003" pitchFamily="50" charset="0"/>
              </a:rPr>
              <a:t>Use of clear and reliable research throughout. </a:t>
            </a:r>
          </a:p>
          <a:p>
            <a:endParaRPr lang="en-GB" sz="1000" dirty="0">
              <a:latin typeface="Letter-join No-Lead 36" panose="02000503000000020003" pitchFamily="50" charset="0"/>
            </a:endParaRPr>
          </a:p>
        </p:txBody>
      </p:sp>
      <p:sp>
        <p:nvSpPr>
          <p:cNvPr id="12" name="Rectangle 11"/>
          <p:cNvSpPr/>
          <p:nvPr/>
        </p:nvSpPr>
        <p:spPr>
          <a:xfrm>
            <a:off x="0" y="4742906"/>
            <a:ext cx="1312101" cy="1477328"/>
          </a:xfrm>
          <a:prstGeom prst="rect">
            <a:avLst/>
          </a:prstGeom>
        </p:spPr>
        <p:txBody>
          <a:bodyPr wrap="square">
            <a:spAutoFit/>
          </a:bodyPr>
          <a:lstStyle/>
          <a:p>
            <a:pPr marL="285750" indent="-285750">
              <a:buFont typeface="Arial" panose="020B0604020202020204" pitchFamily="34" charset="0"/>
              <a:buChar char="•"/>
            </a:pPr>
            <a:r>
              <a:rPr lang="en-GB" sz="1000" b="1" dirty="0">
                <a:latin typeface="Letter-join No-Lead 36" panose="02000503000000020003" pitchFamily="50" charset="0"/>
              </a:rPr>
              <a:t>Key features of a Viking longhouse.</a:t>
            </a:r>
          </a:p>
          <a:p>
            <a:pPr marL="285750" indent="-285750">
              <a:buFont typeface="Arial" panose="020B0604020202020204" pitchFamily="34" charset="0"/>
              <a:buChar char="•"/>
            </a:pPr>
            <a:r>
              <a:rPr lang="en-GB" sz="1000" b="1" dirty="0">
                <a:latin typeface="Letter-join No-Lead 36" panose="02000503000000020003" pitchFamily="50" charset="0"/>
              </a:rPr>
              <a:t>Key features of a Viking </a:t>
            </a:r>
            <a:r>
              <a:rPr lang="en-GB" sz="1000" b="1" dirty="0" err="1">
                <a:latin typeface="Letter-join No-Lead 36" panose="02000503000000020003" pitchFamily="50" charset="0"/>
              </a:rPr>
              <a:t>longship</a:t>
            </a:r>
            <a:r>
              <a:rPr lang="en-GB" sz="1000" b="1" dirty="0">
                <a:latin typeface="Letter-join No-Lead 36" panose="02000503000000020003" pitchFamily="50" charset="0"/>
              </a:rPr>
              <a:t>.</a:t>
            </a:r>
          </a:p>
          <a:p>
            <a:pPr marL="285750" indent="-285750">
              <a:buFont typeface="Arial" panose="020B0604020202020204" pitchFamily="34" charset="0"/>
              <a:buChar char="•"/>
            </a:pPr>
            <a:r>
              <a:rPr lang="en-GB" sz="1000" b="1" dirty="0">
                <a:latin typeface="Letter-join No-Lead 36" panose="02000503000000020003" pitchFamily="50" charset="0"/>
              </a:rPr>
              <a:t>What were Viking villages like?</a:t>
            </a:r>
          </a:p>
        </p:txBody>
      </p:sp>
      <p:pic>
        <p:nvPicPr>
          <p:cNvPr id="5"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6425" y="24319"/>
            <a:ext cx="380345" cy="380345"/>
          </a:xfrm>
          <a:prstGeom prst="rect">
            <a:avLst/>
          </a:prstGeom>
        </p:spPr>
      </p:pic>
    </p:spTree>
    <p:extLst>
      <p:ext uri="{BB962C8B-B14F-4D97-AF65-F5344CB8AC3E}">
        <p14:creationId xmlns:p14="http://schemas.microsoft.com/office/powerpoint/2010/main" val="198613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403649" y="1428335"/>
            <a:ext cx="6653134" cy="1136569"/>
          </a:xfrm>
        </p:spPr>
        <p:txBody>
          <a:bodyPr>
            <a:normAutofit/>
          </a:bodyPr>
          <a:lstStyle/>
          <a:p>
            <a:r>
              <a:rPr lang="en-GB" sz="2800" b="1" dirty="0" smtClean="0">
                <a:latin typeface="Letter-join Plus 36" panose="02000505000000020003" pitchFamily="50" charset="0"/>
              </a:rPr>
              <a:t>Let’s </a:t>
            </a:r>
            <a:r>
              <a:rPr lang="en-GB" sz="2800" b="1" dirty="0" smtClean="0">
                <a:latin typeface="Letter-join Plus 36" panose="02000505000000020003" pitchFamily="50" charset="0"/>
              </a:rPr>
              <a:t>finish </a:t>
            </a:r>
            <a:r>
              <a:rPr lang="en-GB" sz="2800" b="1" dirty="0" smtClean="0">
                <a:latin typeface="Letter-join Plus 36" panose="02000505000000020003" pitchFamily="50" charset="0"/>
              </a:rPr>
              <a:t>our writing…</a:t>
            </a:r>
            <a:endParaRPr lang="en-GB" sz="2800" b="1" dirty="0">
              <a:latin typeface="Letter-join Plus 36" panose="02000505000000020003" pitchFamily="50" charset="0"/>
            </a:endParaRPr>
          </a:p>
        </p:txBody>
      </p:sp>
      <p:sp>
        <p:nvSpPr>
          <p:cNvPr id="8" name="Title 1"/>
          <p:cNvSpPr txBox="1">
            <a:spLocks/>
          </p:cNvSpPr>
          <p:nvPr/>
        </p:nvSpPr>
        <p:spPr>
          <a:xfrm>
            <a:off x="1400332" y="2060848"/>
            <a:ext cx="7033854" cy="417646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b="1" dirty="0">
                <a:latin typeface="Letter-join Plus 36" panose="02000505000000020003" pitchFamily="50" charset="0"/>
              </a:rPr>
              <a:t>Use my modelled </a:t>
            </a:r>
            <a:r>
              <a:rPr lang="en-GB" sz="1400" b="1" dirty="0" smtClean="0">
                <a:latin typeface="Letter-join Plus 36" panose="02000505000000020003" pitchFamily="50" charset="0"/>
              </a:rPr>
              <a:t>paragraph </a:t>
            </a:r>
            <a:r>
              <a:rPr lang="en-GB" sz="1400" b="1" dirty="0">
                <a:latin typeface="Letter-join Plus 36" panose="02000505000000020003" pitchFamily="50" charset="0"/>
              </a:rPr>
              <a:t>to portray </a:t>
            </a:r>
            <a:r>
              <a:rPr lang="en-GB" sz="1400" b="1" dirty="0" smtClean="0">
                <a:latin typeface="Letter-join Plus 36" panose="02000505000000020003" pitchFamily="50" charset="0"/>
              </a:rPr>
              <a:t>your final paragraph. You </a:t>
            </a:r>
            <a:r>
              <a:rPr lang="en-GB" sz="1400" b="1" dirty="0">
                <a:latin typeface="Letter-join Plus 36" panose="02000505000000020003" pitchFamily="50" charset="0"/>
              </a:rPr>
              <a:t>can use my example for golden lines or write your own </a:t>
            </a:r>
            <a:r>
              <a:rPr lang="en-GB" sz="1400" b="1" dirty="0" smtClean="0">
                <a:latin typeface="Letter-join Plus 36" panose="02000505000000020003" pitchFamily="50" charset="0"/>
              </a:rPr>
              <a:t>based on our research. </a:t>
            </a:r>
            <a:r>
              <a:rPr lang="en-GB" sz="1400" b="1" dirty="0">
                <a:latin typeface="Letter-join Plus 36" panose="02000505000000020003" pitchFamily="50" charset="0"/>
              </a:rPr>
              <a:t>Remember to use the success criteria to guide your writing</a:t>
            </a:r>
            <a:r>
              <a:rPr lang="en-GB" sz="1600" b="1" dirty="0" smtClean="0">
                <a:latin typeface="Letter-join Plus 36" panose="02000505000000020003" pitchFamily="50" charset="0"/>
              </a:rPr>
              <a:t>.</a:t>
            </a:r>
          </a:p>
          <a:p>
            <a:endParaRPr lang="en-GB" sz="1800" b="1" dirty="0" smtClean="0">
              <a:latin typeface="Letter-join Plus 36" panose="02000505000000020003" pitchFamily="50" charset="0"/>
            </a:endParaRPr>
          </a:p>
          <a:p>
            <a:pPr algn="l"/>
            <a:r>
              <a:rPr lang="en-GB" sz="1800" b="1" dirty="0" smtClean="0">
                <a:latin typeface="Letter-join Plus 36" panose="02000505000000020003" pitchFamily="50" charset="0"/>
              </a:rPr>
              <a:t>Conclusion</a:t>
            </a:r>
          </a:p>
          <a:p>
            <a:pPr algn="l"/>
            <a:endParaRPr lang="en-GB" sz="1800" b="1" dirty="0">
              <a:latin typeface="Letter-join Plus 36" panose="02000505000000020003" pitchFamily="50" charset="0"/>
            </a:endParaRPr>
          </a:p>
          <a:p>
            <a:pPr algn="l"/>
            <a:r>
              <a:rPr lang="en-GB" sz="1800" b="1" dirty="0" smtClean="0">
                <a:latin typeface="Letter-join Plus 36" panose="02000505000000020003" pitchFamily="50" charset="0"/>
              </a:rPr>
              <a:t>Throughout this report, the Vikings have been described as both being raiders and settlers. On the one hand, there are several examples of the Vikings acting as blood-thirsty warriors who cared little for the inhabitants of Britain. Such examples include their raids on Lindisfarne. Although they did attack on a regular basis, they did not wear horned helmets which they are pictured to wear in lots of representations. On the other hand, they could also be considered settlers as they began to construct villages and sustainably farm the land.</a:t>
            </a:r>
          </a:p>
        </p:txBody>
      </p:sp>
      <p:sp>
        <p:nvSpPr>
          <p:cNvPr id="10" name="TextBox 9"/>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9</a:t>
            </a:r>
            <a:endParaRPr lang="en-GB" dirty="0">
              <a:solidFill>
                <a:schemeClr val="bg1"/>
              </a:solidFill>
              <a:latin typeface="Letter-join No-Lead 36" panose="02000503000000020003" pitchFamily="50" charset="0"/>
            </a:endParaRPr>
          </a:p>
        </p:txBody>
      </p:sp>
      <p:sp>
        <p:nvSpPr>
          <p:cNvPr id="11" name="TextBox 10"/>
          <p:cNvSpPr txBox="1"/>
          <p:nvPr/>
        </p:nvSpPr>
        <p:spPr>
          <a:xfrm>
            <a:off x="2555776" y="6165304"/>
            <a:ext cx="4608512" cy="738664"/>
          </a:xfrm>
          <a:prstGeom prst="rect">
            <a:avLst/>
          </a:prstGeom>
          <a:solidFill>
            <a:schemeClr val="tx2"/>
          </a:solidFill>
        </p:spPr>
        <p:txBody>
          <a:bodyPr wrap="square" rtlCol="0">
            <a:spAutoFit/>
          </a:bodyPr>
          <a:lstStyle/>
          <a:p>
            <a:pPr algn="ctr"/>
            <a:r>
              <a:rPr lang="en-GB" sz="1400" b="1" dirty="0" smtClean="0">
                <a:solidFill>
                  <a:schemeClr val="bg1"/>
                </a:solidFill>
                <a:latin typeface="Letter-join Plus 36" panose="02000505000000020003" pitchFamily="50" charset="0"/>
              </a:rPr>
              <a:t>Use document 10 for a plan of what you may wish to include in each paragraph. Today we are going to write paragraphs four and five. </a:t>
            </a:r>
            <a:endParaRPr lang="en-GB" sz="1400" b="1" dirty="0">
              <a:solidFill>
                <a:schemeClr val="bg2"/>
              </a:solidFill>
              <a:latin typeface="Letter-join Plus 36" panose="02000505000000020003" pitchFamily="50" charset="0"/>
            </a:endParaRPr>
          </a:p>
        </p:txBody>
      </p:sp>
      <p:sp>
        <p:nvSpPr>
          <p:cNvPr id="2" name="Rectangle 1"/>
          <p:cNvSpPr/>
          <p:nvPr/>
        </p:nvSpPr>
        <p:spPr>
          <a:xfrm>
            <a:off x="3248" y="4061513"/>
            <a:ext cx="1403649" cy="1512168"/>
          </a:xfrm>
          <a:prstGeom prst="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248" y="4061513"/>
            <a:ext cx="1403649" cy="1938992"/>
          </a:xfrm>
          <a:prstGeom prst="rect">
            <a:avLst/>
          </a:prstGeom>
          <a:noFill/>
        </p:spPr>
        <p:txBody>
          <a:bodyPr wrap="square" rtlCol="0">
            <a:spAutoFit/>
          </a:bodyPr>
          <a:lstStyle/>
          <a:p>
            <a:r>
              <a:rPr lang="en-GB" sz="1000" dirty="0" smtClean="0">
                <a:latin typeface="Letter-join No-Lead 36" panose="02000503000000020003" pitchFamily="50" charset="0"/>
              </a:rPr>
              <a:t>Final subheading – Conclusion/summary</a:t>
            </a:r>
          </a:p>
          <a:p>
            <a:r>
              <a:rPr lang="en-GB" sz="1000" dirty="0" smtClean="0">
                <a:latin typeface="Letter-join No-Lead 36" panose="02000503000000020003" pitchFamily="50" charset="0"/>
              </a:rPr>
              <a:t>Use fronted adverbials to open your sentences..</a:t>
            </a:r>
          </a:p>
          <a:p>
            <a:r>
              <a:rPr lang="en-GB" sz="1000" dirty="0" smtClean="0">
                <a:latin typeface="Letter-join No-Lead 36" panose="02000503000000020003" pitchFamily="50" charset="0"/>
              </a:rPr>
              <a:t>Include any interesting facts you haven't been able to insert already. </a:t>
            </a:r>
          </a:p>
          <a:p>
            <a:r>
              <a:rPr lang="en-GB" sz="1000" dirty="0" smtClean="0">
                <a:latin typeface="Letter-join No-Lead 36" panose="02000503000000020003" pitchFamily="50" charset="0"/>
              </a:rPr>
              <a:t> </a:t>
            </a:r>
          </a:p>
          <a:p>
            <a:r>
              <a:rPr lang="en-GB" sz="1000" dirty="0" smtClean="0">
                <a:latin typeface="Letter-join No-Lead 36" panose="02000503000000020003" pitchFamily="50" charset="0"/>
              </a:rPr>
              <a:t> </a:t>
            </a:r>
          </a:p>
          <a:p>
            <a:endParaRPr lang="en-GB" sz="1000" dirty="0">
              <a:latin typeface="Letter-join No-Lead 36" panose="02000503000000020003" pitchFamily="50" charset="0"/>
            </a:endParaRPr>
          </a:p>
        </p:txBody>
      </p:sp>
      <p:pic>
        <p:nvPicPr>
          <p:cNvPr id="5"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6658" y="7323"/>
            <a:ext cx="397341" cy="397341"/>
          </a:xfrm>
          <a:prstGeom prst="rect">
            <a:avLst/>
          </a:prstGeom>
        </p:spPr>
      </p:pic>
    </p:spTree>
    <p:extLst>
      <p:ext uri="{BB962C8B-B14F-4D97-AF65-F5344CB8AC3E}">
        <p14:creationId xmlns:p14="http://schemas.microsoft.com/office/powerpoint/2010/main" val="271419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403649" y="1860383"/>
            <a:ext cx="6653134" cy="1136569"/>
          </a:xfrm>
        </p:spPr>
        <p:txBody>
          <a:bodyPr>
            <a:normAutofit fontScale="90000"/>
          </a:bodyPr>
          <a:lstStyle/>
          <a:p>
            <a:r>
              <a:rPr lang="en-GB" sz="3100" b="1" dirty="0">
                <a:latin typeface="Letter-join Plus 36" panose="02000505000000020003" pitchFamily="50" charset="0"/>
              </a:rPr>
              <a:t>Is your </a:t>
            </a:r>
            <a:r>
              <a:rPr lang="en-GB" sz="3100" b="1" dirty="0" smtClean="0">
                <a:latin typeface="Letter-join Plus 36" panose="02000505000000020003" pitchFamily="50" charset="0"/>
              </a:rPr>
              <a:t>non chronological report </a:t>
            </a:r>
            <a:r>
              <a:rPr lang="en-GB" sz="3100" b="1" dirty="0">
                <a:latin typeface="Letter-join Plus 36" panose="02000505000000020003" pitchFamily="50" charset="0"/>
              </a:rPr>
              <a:t>complete</a:t>
            </a:r>
            <a:r>
              <a:rPr lang="en-GB" sz="3100" b="1" dirty="0" smtClean="0">
                <a:latin typeface="Letter-join Plus 36" panose="02000505000000020003" pitchFamily="50" charset="0"/>
              </a:rPr>
              <a:t>?</a:t>
            </a:r>
            <a:r>
              <a:rPr lang="en-GB" b="1" dirty="0" smtClean="0">
                <a:latin typeface="Letter-join Plus 36" panose="02000505000000020003" pitchFamily="50" charset="0"/>
              </a:rPr>
              <a:t/>
            </a:r>
            <a:br>
              <a:rPr lang="en-GB" b="1" dirty="0" smtClean="0">
                <a:latin typeface="Letter-join Plus 36" panose="02000505000000020003" pitchFamily="50" charset="0"/>
              </a:rPr>
            </a:br>
            <a:r>
              <a:rPr lang="en-GB" sz="3100" b="1" dirty="0" smtClean="0">
                <a:latin typeface="Letter-join Plus 36" panose="02000505000000020003" pitchFamily="50" charset="0"/>
              </a:rPr>
              <a:t>Prove-it</a:t>
            </a:r>
            <a:endParaRPr lang="en-GB" sz="3100" b="1" dirty="0">
              <a:latin typeface="Letter-join Plus 36" panose="02000505000000020003" pitchFamily="50" charset="0"/>
            </a:endParaRPr>
          </a:p>
        </p:txBody>
      </p:sp>
      <p:sp>
        <p:nvSpPr>
          <p:cNvPr id="7" name="TextBox 6"/>
          <p:cNvSpPr txBox="1"/>
          <p:nvPr/>
        </p:nvSpPr>
        <p:spPr>
          <a:xfrm>
            <a:off x="1144015" y="2794215"/>
            <a:ext cx="6912768" cy="2736304"/>
          </a:xfrm>
          <a:prstGeom prst="rect">
            <a:avLst/>
          </a:prstGeom>
          <a:noFill/>
        </p:spPr>
        <p:txBody>
          <a:bodyPr wrap="square" rtlCol="0">
            <a:spAutoFit/>
          </a:bodyPr>
          <a:lstStyle/>
          <a:p>
            <a:endParaRPr lang="en-GB" dirty="0"/>
          </a:p>
        </p:txBody>
      </p:sp>
      <p:sp>
        <p:nvSpPr>
          <p:cNvPr id="8" name="Title 1"/>
          <p:cNvSpPr txBox="1">
            <a:spLocks/>
          </p:cNvSpPr>
          <p:nvPr/>
        </p:nvSpPr>
        <p:spPr>
          <a:xfrm>
            <a:off x="1118052" y="2852936"/>
            <a:ext cx="7148308" cy="38463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b="1" dirty="0">
                <a:latin typeface="Letter-join Plus 36" panose="02000505000000020003" pitchFamily="50" charset="0"/>
              </a:rPr>
              <a:t>Once you have finished your writing, check through carefully and use a dictionary to check spellings (online dictionaries can be very useful during this process). Have you achieved all of your success criteria? </a:t>
            </a:r>
            <a:endParaRPr lang="en-GB" sz="1600" b="1" dirty="0" smtClean="0">
              <a:latin typeface="Letter-join Plus 36" panose="02000505000000020003" pitchFamily="50" charset="0"/>
            </a:endParaRPr>
          </a:p>
          <a:p>
            <a:endParaRPr lang="en-GB" sz="1600" b="1" dirty="0">
              <a:latin typeface="Letter-join Plus 36" panose="02000505000000020003" pitchFamily="50" charset="0"/>
            </a:endParaRPr>
          </a:p>
          <a:p>
            <a:r>
              <a:rPr lang="en-GB" sz="1600" b="1" dirty="0" smtClean="0">
                <a:latin typeface="Letter-join Plus 36" panose="02000505000000020003" pitchFamily="50" charset="0"/>
              </a:rPr>
              <a:t>Write down the sentences which demonstrate proof of the use of each feature on the success criteria. </a:t>
            </a:r>
          </a:p>
          <a:p>
            <a:r>
              <a:rPr lang="en-GB" sz="1600" b="1" dirty="0" smtClean="0">
                <a:latin typeface="Letter-join Plus 36" panose="02000505000000020003" pitchFamily="50" charset="0"/>
              </a:rPr>
              <a:t>If you haven't managed to get a feature in, now is a great time to insert it. </a:t>
            </a:r>
            <a:endParaRPr lang="en-GB" sz="1600" b="1" dirty="0">
              <a:latin typeface="Letter-join Plus 36" panose="02000505000000020003" pitchFamily="50" charset="0"/>
            </a:endParaRPr>
          </a:p>
          <a:p>
            <a:endParaRPr lang="en-GB" sz="1600" b="1" dirty="0">
              <a:latin typeface="Letter-join Plus 36" panose="02000505000000020003" pitchFamily="50" charset="0"/>
            </a:endParaRPr>
          </a:p>
          <a:p>
            <a:r>
              <a:rPr lang="en-GB" sz="1600" b="1" dirty="0">
                <a:latin typeface="Letter-join Plus 36" panose="02000505000000020003" pitchFamily="50" charset="0"/>
              </a:rPr>
              <a:t>Leave a self assessment and </a:t>
            </a:r>
            <a:r>
              <a:rPr lang="en-GB" sz="1600" b="1" dirty="0" smtClean="0">
                <a:latin typeface="Letter-join Plus 36" panose="02000505000000020003" pitchFamily="50" charset="0"/>
              </a:rPr>
              <a:t>get an adult to email your work through the home learning address. </a:t>
            </a:r>
          </a:p>
          <a:p>
            <a:endParaRPr lang="en-GB" sz="1600" b="1" dirty="0">
              <a:latin typeface="Letter-join Plus 36" panose="02000505000000020003" pitchFamily="50" charset="0"/>
            </a:endParaRPr>
          </a:p>
          <a:p>
            <a:r>
              <a:rPr lang="en-GB" sz="1600" b="1" dirty="0" smtClean="0">
                <a:latin typeface="Letter-join Plus 36" panose="02000505000000020003" pitchFamily="50" charset="0"/>
              </a:rPr>
              <a:t>Also, now is a great time to add any supporting images to your text.</a:t>
            </a:r>
            <a:endParaRPr lang="en-GB" sz="1600" b="1" dirty="0">
              <a:latin typeface="Letter-join Plus 36" panose="02000505000000020003" pitchFamily="50" charset="0"/>
            </a:endParaRPr>
          </a:p>
          <a:p>
            <a:endParaRPr lang="en-GB" sz="1600" b="1" dirty="0">
              <a:latin typeface="Letter-join Plus 36" panose="02000505000000020003" pitchFamily="50" charset="0"/>
            </a:endParaRPr>
          </a:p>
          <a:p>
            <a:endParaRPr lang="en-GB" sz="1600" b="1" dirty="0">
              <a:latin typeface="Letter-join Plus 36" panose="02000505000000020003" pitchFamily="50" charset="0"/>
            </a:endParaRPr>
          </a:p>
        </p:txBody>
      </p:sp>
      <p:sp>
        <p:nvSpPr>
          <p:cNvPr id="10" name="TextBox 9"/>
          <p:cNvSpPr txBox="1"/>
          <p:nvPr/>
        </p:nvSpPr>
        <p:spPr>
          <a:xfrm>
            <a:off x="3707904" y="0"/>
            <a:ext cx="216024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10</a:t>
            </a:r>
            <a:endParaRPr lang="en-GB" dirty="0">
              <a:solidFill>
                <a:schemeClr val="bg1"/>
              </a:solidFill>
              <a:latin typeface="Letter-join No-Lead 36" panose="02000503000000020003" pitchFamily="50" charset="0"/>
            </a:endParaRPr>
          </a:p>
        </p:txBody>
      </p:sp>
    </p:spTree>
    <p:extLst>
      <p:ext uri="{BB962C8B-B14F-4D97-AF65-F5344CB8AC3E}">
        <p14:creationId xmlns:p14="http://schemas.microsoft.com/office/powerpoint/2010/main" val="2953817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01" y="1882397"/>
            <a:ext cx="6965245" cy="1202485"/>
          </a:xfrm>
        </p:spPr>
        <p:txBody>
          <a:bodyPr>
            <a:normAutofit/>
          </a:bodyPr>
          <a:lstStyle/>
          <a:p>
            <a:r>
              <a:rPr lang="en-GB" b="1" dirty="0">
                <a:latin typeface="Letter-join Plus 36" panose="02000505000000020003" pitchFamily="50" charset="0"/>
              </a:rPr>
              <a:t>Sit back, relax and enjoy…</a:t>
            </a:r>
          </a:p>
        </p:txBody>
      </p:sp>
      <p:sp>
        <p:nvSpPr>
          <p:cNvPr id="3" name="Content Placeholder 2"/>
          <p:cNvSpPr>
            <a:spLocks noGrp="1"/>
          </p:cNvSpPr>
          <p:nvPr>
            <p:ph idx="1"/>
          </p:nvPr>
        </p:nvSpPr>
        <p:spPr>
          <a:xfrm>
            <a:off x="1513220" y="4077072"/>
            <a:ext cx="6196405" cy="493869"/>
          </a:xfrm>
        </p:spPr>
        <p:txBody>
          <a:bodyPr>
            <a:normAutofit/>
          </a:bodyPr>
          <a:lstStyle/>
          <a:p>
            <a:pPr marL="0" indent="0" algn="ctr">
              <a:buNone/>
            </a:pPr>
            <a:r>
              <a:rPr lang="en-GB" sz="1800" dirty="0">
                <a:latin typeface="Letter-join Plus 36" panose="02000505000000020003" pitchFamily="50" charset="0"/>
              </a:rPr>
              <a:t>https://www.bbc.co.uk/bitesize/topics/ztyr9j6/articles/zjcxwty</a:t>
            </a:r>
          </a:p>
        </p:txBody>
      </p:sp>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12044" y="2852936"/>
            <a:ext cx="5472608" cy="1200329"/>
          </a:xfrm>
          <a:prstGeom prst="rect">
            <a:avLst/>
          </a:prstGeom>
          <a:noFill/>
        </p:spPr>
        <p:txBody>
          <a:bodyPr wrap="square" rtlCol="0">
            <a:spAutoFit/>
          </a:bodyPr>
          <a:lstStyle/>
          <a:p>
            <a:pPr algn="ctr"/>
            <a:r>
              <a:rPr lang="en-GB" i="1" dirty="0">
                <a:latin typeface="Letter-join Plus 36" panose="02000505000000020003" pitchFamily="50" charset="0"/>
              </a:rPr>
              <a:t>Use the following link to </a:t>
            </a:r>
            <a:r>
              <a:rPr lang="en-GB" i="1" dirty="0" smtClean="0">
                <a:latin typeface="Letter-join Plus 36" panose="02000505000000020003" pitchFamily="50" charset="0"/>
              </a:rPr>
              <a:t>access the BBC </a:t>
            </a:r>
            <a:r>
              <a:rPr lang="en-GB" i="1" dirty="0" err="1" smtClean="0">
                <a:latin typeface="Letter-join Plus 36" panose="02000505000000020003" pitchFamily="50" charset="0"/>
              </a:rPr>
              <a:t>Bitesize</a:t>
            </a:r>
            <a:r>
              <a:rPr lang="en-GB" i="1" dirty="0" smtClean="0">
                <a:latin typeface="Letter-join Plus 36" panose="02000505000000020003" pitchFamily="50" charset="0"/>
              </a:rPr>
              <a:t> page, ‘Who were the Vikings?’. </a:t>
            </a:r>
            <a:r>
              <a:rPr lang="en-GB" i="1" dirty="0">
                <a:latin typeface="Letter-join Plus 36" panose="02000505000000020003" pitchFamily="50" charset="0"/>
              </a:rPr>
              <a:t>If the link does not work, type </a:t>
            </a:r>
            <a:r>
              <a:rPr lang="en-GB" i="1" dirty="0" smtClean="0">
                <a:latin typeface="Letter-join Plus 36" panose="02000505000000020003" pitchFamily="50" charset="0"/>
              </a:rPr>
              <a:t>into Google ‘Who were the Vikings BBC </a:t>
            </a:r>
            <a:r>
              <a:rPr lang="en-GB" i="1" dirty="0" err="1" smtClean="0">
                <a:latin typeface="Letter-join Plus 36" panose="02000505000000020003" pitchFamily="50" charset="0"/>
              </a:rPr>
              <a:t>Bitesize</a:t>
            </a:r>
            <a:r>
              <a:rPr lang="en-GB" i="1" dirty="0" smtClean="0">
                <a:latin typeface="Letter-join Plus 36" panose="02000505000000020003" pitchFamily="50" charset="0"/>
              </a:rPr>
              <a:t>’ and select the first link.</a:t>
            </a:r>
            <a:endParaRPr lang="en-GB" i="1" dirty="0">
              <a:latin typeface="Letter-join Plus 36" panose="02000505000000020003" pitchFamily="50" charset="0"/>
            </a:endParaRPr>
          </a:p>
        </p:txBody>
      </p:sp>
      <p:sp>
        <p:nvSpPr>
          <p:cNvPr id="6" name="TextBox 5"/>
          <p:cNvSpPr txBox="1"/>
          <p:nvPr/>
        </p:nvSpPr>
        <p:spPr>
          <a:xfrm>
            <a:off x="1875118" y="4509120"/>
            <a:ext cx="5472608" cy="369332"/>
          </a:xfrm>
          <a:prstGeom prst="rect">
            <a:avLst/>
          </a:prstGeom>
          <a:noFill/>
        </p:spPr>
        <p:txBody>
          <a:bodyPr wrap="square" rtlCol="0">
            <a:spAutoFit/>
          </a:bodyPr>
          <a:lstStyle/>
          <a:p>
            <a:pPr algn="ctr"/>
            <a:r>
              <a:rPr lang="en-GB" i="1" dirty="0" smtClean="0">
                <a:latin typeface="Letter-join Plus 36" panose="02000505000000020003" pitchFamily="50" charset="0"/>
              </a:rPr>
              <a:t>Watch the clip ‘Who were the Vikings?’</a:t>
            </a:r>
            <a:endParaRPr lang="en-GB" i="1" dirty="0">
              <a:latin typeface="Letter-join Plus 36" panose="02000505000000020003" pitchFamily="50" charset="0"/>
            </a:endParaRPr>
          </a:p>
        </p:txBody>
      </p:sp>
      <p:pic>
        <p:nvPicPr>
          <p:cNvPr id="7" name="Picture 6"/>
          <p:cNvPicPr>
            <a:picLocks noChangeAspect="1"/>
          </p:cNvPicPr>
          <p:nvPr/>
        </p:nvPicPr>
        <p:blipFill>
          <a:blip r:embed="rId4"/>
          <a:stretch>
            <a:fillRect/>
          </a:stretch>
        </p:blipFill>
        <p:spPr>
          <a:xfrm>
            <a:off x="3248863" y="5045455"/>
            <a:ext cx="2725117" cy="1524565"/>
          </a:xfrm>
          <a:prstGeom prst="rect">
            <a:avLst/>
          </a:prstGeom>
        </p:spPr>
      </p:pic>
    </p:spTree>
    <p:extLst>
      <p:ext uri="{BB962C8B-B14F-4D97-AF65-F5344CB8AC3E}">
        <p14:creationId xmlns:p14="http://schemas.microsoft.com/office/powerpoint/2010/main" val="275043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980728"/>
            <a:ext cx="7560839" cy="3603812"/>
          </a:xfrm>
        </p:spPr>
        <p:txBody>
          <a:bodyPr/>
          <a:lstStyle/>
          <a:p>
            <a:pPr marL="0" indent="0">
              <a:buNone/>
            </a:pPr>
            <a:r>
              <a:rPr lang="en-GB" b="1" u="sng" dirty="0" smtClean="0">
                <a:latin typeface="Letter-join No-Lead 36" panose="02000503000000020003" pitchFamily="50" charset="0"/>
              </a:rPr>
              <a:t>Spellings</a:t>
            </a:r>
          </a:p>
          <a:p>
            <a:pPr marL="0" indent="0">
              <a:buNone/>
            </a:pPr>
            <a:r>
              <a:rPr lang="en-GB" dirty="0" smtClean="0">
                <a:latin typeface="Letter-join No-Lead 36" panose="02000503000000020003" pitchFamily="50" charset="0"/>
              </a:rPr>
              <a:t>Review of last fortnight’s spellings: word-search</a:t>
            </a:r>
          </a:p>
          <a:p>
            <a:pPr marL="0" indent="0">
              <a:buNone/>
            </a:pPr>
            <a:r>
              <a:rPr lang="en-GB" b="1" dirty="0" smtClean="0">
                <a:latin typeface="Letter-join No-Lead 36" panose="02000503000000020003" pitchFamily="50" charset="0"/>
              </a:rPr>
              <a:t>Words with silent letters</a:t>
            </a:r>
            <a:r>
              <a:rPr lang="en-GB" b="1" u="sng" dirty="0" smtClean="0">
                <a:latin typeface="Comic Sans MS" panose="030F0702030302020204" pitchFamily="66" charset="0"/>
              </a:rPr>
              <a:t/>
            </a:r>
            <a:br>
              <a:rPr lang="en-GB" b="1" u="sng" dirty="0" smtClean="0">
                <a:latin typeface="Comic Sans MS" panose="030F0702030302020204" pitchFamily="66" charset="0"/>
              </a:rPr>
            </a:br>
            <a:endParaRPr lang="en-GB" dirty="0">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1</a:t>
            </a:r>
            <a:endParaRPr lang="en-GB" dirty="0">
              <a:solidFill>
                <a:schemeClr val="bg1"/>
              </a:solidFill>
              <a:latin typeface="Letter-join No-Lead 36" panose="02000503000000020003" pitchFamily="50" charset="0"/>
            </a:endParaRPr>
          </a:p>
        </p:txBody>
      </p:sp>
      <p:sp>
        <p:nvSpPr>
          <p:cNvPr id="6" name="Content Placeholder 2"/>
          <p:cNvSpPr txBox="1">
            <a:spLocks/>
          </p:cNvSpPr>
          <p:nvPr/>
        </p:nvSpPr>
        <p:spPr>
          <a:xfrm>
            <a:off x="1907705" y="6055066"/>
            <a:ext cx="5472608" cy="586251"/>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600" b="1" dirty="0" smtClean="0">
                <a:solidFill>
                  <a:schemeClr val="bg1"/>
                </a:solidFill>
                <a:latin typeface="Letter-join No-Lead 36" panose="02000503000000020003" pitchFamily="50" charset="0"/>
              </a:rPr>
              <a:t>TASK: </a:t>
            </a:r>
            <a:r>
              <a:rPr lang="en-GB" sz="1600" dirty="0" smtClean="0">
                <a:solidFill>
                  <a:schemeClr val="bg1"/>
                </a:solidFill>
                <a:latin typeface="Letter-join No-Lead 36" panose="02000503000000020003" pitchFamily="50" charset="0"/>
              </a:rPr>
              <a:t>Complete the Gold word-search which includes the spellings from the last fortnight. </a:t>
            </a:r>
            <a:endParaRPr lang="en-GB" sz="1600" b="1" dirty="0" smtClean="0">
              <a:solidFill>
                <a:schemeClr val="bg1"/>
              </a:solidFill>
              <a:latin typeface="Letter-join No-Lead 36" panose="02000503000000020003" pitchFamily="50" charset="0"/>
            </a:endParaRPr>
          </a:p>
          <a:p>
            <a:pPr marL="0" indent="0">
              <a:buFont typeface="Brush Script MT" pitchFamily="66" charset="0"/>
              <a:buNone/>
            </a:pPr>
            <a:endParaRPr lang="en-GB" sz="1800" dirty="0">
              <a:latin typeface="Comic Sans MS" panose="030F0702030302020204" pitchFamily="66" charset="0"/>
            </a:endParaRPr>
          </a:p>
        </p:txBody>
      </p:sp>
      <p:pic>
        <p:nvPicPr>
          <p:cNvPr id="8" name="Picture 7"/>
          <p:cNvPicPr>
            <a:picLocks noChangeAspect="1"/>
          </p:cNvPicPr>
          <p:nvPr/>
        </p:nvPicPr>
        <p:blipFill>
          <a:blip r:embed="rId5"/>
          <a:stretch>
            <a:fillRect/>
          </a:stretch>
        </p:blipFill>
        <p:spPr>
          <a:xfrm>
            <a:off x="4427984" y="2040346"/>
            <a:ext cx="3646580" cy="3894584"/>
          </a:xfrm>
          <a:prstGeom prst="rect">
            <a:avLst/>
          </a:prstGeom>
        </p:spPr>
      </p:pic>
      <p:sp>
        <p:nvSpPr>
          <p:cNvPr id="5" name="Rectangle 4"/>
          <p:cNvSpPr/>
          <p:nvPr/>
        </p:nvSpPr>
        <p:spPr>
          <a:xfrm>
            <a:off x="-378295" y="2420888"/>
            <a:ext cx="4572000" cy="3416320"/>
          </a:xfrm>
          <a:prstGeom prst="rect">
            <a:avLst/>
          </a:prstGeom>
        </p:spPr>
        <p:txBody>
          <a:bodyPr>
            <a:spAutoFit/>
          </a:bodyPr>
          <a:lstStyle/>
          <a:p>
            <a:pPr algn="ctr"/>
            <a:r>
              <a:rPr lang="en-GB" sz="2400" b="1" dirty="0" smtClean="0">
                <a:solidFill>
                  <a:schemeClr val="accent4"/>
                </a:solidFill>
                <a:latin typeface="Letter-join No-Lead 36" panose="02000503000000020003" pitchFamily="50" charset="0"/>
              </a:rPr>
              <a:t>doubet</a:t>
            </a:r>
            <a:endParaRPr lang="en-GB" sz="2400" b="1" dirty="0">
              <a:solidFill>
                <a:schemeClr val="accent4"/>
              </a:solidFill>
              <a:latin typeface="Letter-join No-Lead 36" panose="02000503000000020003" pitchFamily="50" charset="0"/>
            </a:endParaRPr>
          </a:p>
          <a:p>
            <a:pPr algn="ctr"/>
            <a:r>
              <a:rPr lang="en-GB" sz="2400" b="1" dirty="0">
                <a:solidFill>
                  <a:schemeClr val="accent4"/>
                </a:solidFill>
                <a:latin typeface="Letter-join No-Lead 36" panose="02000503000000020003" pitchFamily="50" charset="0"/>
              </a:rPr>
              <a:t>island</a:t>
            </a:r>
          </a:p>
          <a:p>
            <a:pPr algn="ctr"/>
            <a:r>
              <a:rPr lang="en-GB" sz="2400" b="1" dirty="0" smtClean="0">
                <a:solidFill>
                  <a:schemeClr val="accent4"/>
                </a:solidFill>
                <a:latin typeface="Letter-join No-Lead 36" panose="02000503000000020003" pitchFamily="50" charset="0"/>
              </a:rPr>
              <a:t>lanb</a:t>
            </a:r>
            <a:endParaRPr lang="en-GB" sz="2400" b="1" dirty="0">
              <a:solidFill>
                <a:schemeClr val="accent4"/>
              </a:solidFill>
              <a:latin typeface="Letter-join No-Lead 36" panose="02000503000000020003" pitchFamily="50" charset="0"/>
            </a:endParaRPr>
          </a:p>
          <a:p>
            <a:pPr algn="ctr"/>
            <a:r>
              <a:rPr lang="en-GB" sz="2400" b="1" dirty="0">
                <a:solidFill>
                  <a:schemeClr val="accent4"/>
                </a:solidFill>
                <a:latin typeface="Letter-join No-Lead 36" panose="02000503000000020003" pitchFamily="50" charset="0"/>
              </a:rPr>
              <a:t>knight</a:t>
            </a:r>
          </a:p>
          <a:p>
            <a:pPr algn="ctr"/>
            <a:r>
              <a:rPr lang="en-GB" sz="2400" b="1" dirty="0" smtClean="0">
                <a:solidFill>
                  <a:schemeClr val="accent4"/>
                </a:solidFill>
                <a:latin typeface="Letter-join No-Lead 36" panose="02000503000000020003" pitchFamily="50" charset="0"/>
              </a:rPr>
              <a:t>linb</a:t>
            </a:r>
            <a:endParaRPr lang="en-GB" sz="2400" b="1" dirty="0">
              <a:solidFill>
                <a:schemeClr val="accent4"/>
              </a:solidFill>
              <a:latin typeface="Letter-join No-Lead 36" panose="02000503000000020003" pitchFamily="50" charset="0"/>
            </a:endParaRPr>
          </a:p>
          <a:p>
            <a:pPr algn="ctr"/>
            <a:r>
              <a:rPr lang="en-GB" sz="2400" b="1" dirty="0">
                <a:solidFill>
                  <a:schemeClr val="accent4"/>
                </a:solidFill>
                <a:latin typeface="Letter-join No-Lead 36" panose="02000503000000020003" pitchFamily="50" charset="0"/>
              </a:rPr>
              <a:t>tomb</a:t>
            </a:r>
          </a:p>
          <a:p>
            <a:pPr algn="ctr"/>
            <a:r>
              <a:rPr lang="en-GB" sz="2400" b="1" dirty="0" smtClean="0">
                <a:solidFill>
                  <a:schemeClr val="accent4"/>
                </a:solidFill>
                <a:latin typeface="Letter-join No-Lead 36" panose="02000503000000020003" pitchFamily="50" charset="0"/>
              </a:rPr>
              <a:t>whisle</a:t>
            </a:r>
            <a:endParaRPr lang="en-GB" sz="2400" b="1" dirty="0">
              <a:solidFill>
                <a:schemeClr val="accent4"/>
              </a:solidFill>
              <a:latin typeface="Letter-join No-Lead 36" panose="02000503000000020003" pitchFamily="50" charset="0"/>
            </a:endParaRPr>
          </a:p>
          <a:p>
            <a:pPr algn="ctr"/>
            <a:r>
              <a:rPr lang="en-GB" sz="2400" b="1" dirty="0">
                <a:solidFill>
                  <a:schemeClr val="accent4"/>
                </a:solidFill>
                <a:latin typeface="Letter-join No-Lead 36" panose="02000503000000020003" pitchFamily="50" charset="0"/>
              </a:rPr>
              <a:t>plumber</a:t>
            </a:r>
          </a:p>
          <a:p>
            <a:pPr algn="ctr"/>
            <a:r>
              <a:rPr lang="en-GB" sz="2400" b="1" dirty="0" smtClean="0">
                <a:solidFill>
                  <a:schemeClr val="accent4"/>
                </a:solidFill>
                <a:latin typeface="Letter-join No-Lead 36" panose="02000503000000020003" pitchFamily="50" charset="0"/>
              </a:rPr>
              <a:t>colum </a:t>
            </a:r>
            <a:endParaRPr lang="en-GB" sz="2400" b="1" dirty="0">
              <a:solidFill>
                <a:schemeClr val="accent4"/>
              </a:solidFill>
              <a:latin typeface="Letter-join No-Lead 36" panose="02000503000000020003" pitchFamily="50" charset="0"/>
            </a:endParaRPr>
          </a:p>
        </p:txBody>
      </p:sp>
      <p:pic>
        <p:nvPicPr>
          <p:cNvPr id="2" name="Sil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05860" y="0"/>
            <a:ext cx="332656" cy="332656"/>
          </a:xfrm>
          <a:prstGeom prst="rect">
            <a:avLst/>
          </a:prstGeom>
        </p:spPr>
      </p:pic>
    </p:spTree>
    <p:extLst>
      <p:ext uri="{BB962C8B-B14F-4D97-AF65-F5344CB8AC3E}">
        <p14:creationId xmlns:p14="http://schemas.microsoft.com/office/powerpoint/2010/main" val="101417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1858" y="1114888"/>
            <a:ext cx="6264696" cy="6340197"/>
          </a:xfrm>
          <a:prstGeom prst="rect">
            <a:avLst/>
          </a:prstGeom>
          <a:noFill/>
        </p:spPr>
        <p:txBody>
          <a:bodyPr wrap="square" rtlCol="0">
            <a:spAutoFit/>
          </a:bodyPr>
          <a:lstStyle/>
          <a:p>
            <a:pPr algn="ctr"/>
            <a:r>
              <a:rPr lang="en-GB" sz="2400" b="1" dirty="0" smtClean="0">
                <a:latin typeface="Letter-join Plus 36" panose="02000505000000020003" pitchFamily="50" charset="0"/>
              </a:rPr>
              <a:t>Common exception words – a to </a:t>
            </a:r>
            <a:r>
              <a:rPr lang="en-GB" sz="2400" b="1" dirty="0" err="1" smtClean="0">
                <a:latin typeface="Letter-join Plus 36" panose="02000505000000020003" pitchFamily="50" charset="0"/>
              </a:rPr>
              <a:t>av</a:t>
            </a:r>
            <a:endParaRPr lang="en-GB" sz="2400" b="1" dirty="0" smtClean="0">
              <a:latin typeface="Letter-join Plus 36" panose="02000505000000020003" pitchFamily="50" charset="0"/>
            </a:endParaRPr>
          </a:p>
          <a:p>
            <a:pPr algn="ctr"/>
            <a:r>
              <a:rPr lang="en-GB" sz="2400" b="1" dirty="0" smtClean="0">
                <a:latin typeface="Letter-join Plus 36" panose="02000505000000020003" pitchFamily="50" charset="0"/>
              </a:rPr>
              <a:t>Here are our spellings for this cycle:</a:t>
            </a:r>
          </a:p>
          <a:p>
            <a:pPr algn="ctr"/>
            <a:r>
              <a:rPr lang="en-GB" sz="2400" b="1" dirty="0" smtClean="0">
                <a:latin typeface="Letter-join Plus 36" panose="02000505000000020003" pitchFamily="50" charset="0"/>
              </a:rPr>
              <a:t>accompany</a:t>
            </a:r>
          </a:p>
          <a:p>
            <a:pPr algn="ctr"/>
            <a:r>
              <a:rPr lang="en-GB" sz="2400" b="1" dirty="0" smtClean="0">
                <a:latin typeface="Letter-join Plus 36" panose="02000505000000020003" pitchFamily="50" charset="0"/>
              </a:rPr>
              <a:t>  according </a:t>
            </a:r>
          </a:p>
          <a:p>
            <a:pPr algn="ctr"/>
            <a:r>
              <a:rPr lang="en-GB" sz="2400" b="1" dirty="0">
                <a:latin typeface="Letter-join Plus 36" panose="02000505000000020003" pitchFamily="50" charset="0"/>
              </a:rPr>
              <a:t>a</a:t>
            </a:r>
            <a:r>
              <a:rPr lang="en-GB" sz="2400" b="1" dirty="0" smtClean="0">
                <a:latin typeface="Letter-join Plus 36" panose="02000505000000020003" pitchFamily="50" charset="0"/>
              </a:rPr>
              <a:t>chieve</a:t>
            </a:r>
          </a:p>
          <a:p>
            <a:pPr algn="ctr"/>
            <a:r>
              <a:rPr lang="en-GB" sz="2400" b="1" dirty="0">
                <a:latin typeface="Letter-join Plus 36" panose="02000505000000020003" pitchFamily="50" charset="0"/>
              </a:rPr>
              <a:t>a</a:t>
            </a:r>
            <a:r>
              <a:rPr lang="en-GB" sz="2400" b="1" dirty="0" smtClean="0">
                <a:latin typeface="Letter-join Plus 36" panose="02000505000000020003" pitchFamily="50" charset="0"/>
              </a:rPr>
              <a:t>ggressive</a:t>
            </a:r>
          </a:p>
          <a:p>
            <a:pPr algn="ctr"/>
            <a:r>
              <a:rPr lang="en-GB" sz="2400" b="1" dirty="0">
                <a:latin typeface="Letter-join Plus 36" panose="02000505000000020003" pitchFamily="50" charset="0"/>
              </a:rPr>
              <a:t>a</a:t>
            </a:r>
            <a:r>
              <a:rPr lang="en-GB" sz="2400" b="1" dirty="0" smtClean="0">
                <a:latin typeface="Letter-join Plus 36" panose="02000505000000020003" pitchFamily="50" charset="0"/>
              </a:rPr>
              <a:t>mateur</a:t>
            </a:r>
          </a:p>
          <a:p>
            <a:pPr algn="ctr"/>
            <a:r>
              <a:rPr lang="en-GB" sz="2400" b="1" dirty="0">
                <a:latin typeface="Letter-join Plus 36" panose="02000505000000020003" pitchFamily="50" charset="0"/>
              </a:rPr>
              <a:t>a</a:t>
            </a:r>
            <a:r>
              <a:rPr lang="en-GB" sz="2400" b="1" dirty="0" smtClean="0">
                <a:latin typeface="Letter-join Plus 36" panose="02000505000000020003" pitchFamily="50" charset="0"/>
              </a:rPr>
              <a:t>ncient</a:t>
            </a:r>
          </a:p>
          <a:p>
            <a:pPr algn="ctr"/>
            <a:r>
              <a:rPr lang="en-GB" sz="2400" b="1" dirty="0">
                <a:latin typeface="Letter-join Plus 36" panose="02000505000000020003" pitchFamily="50" charset="0"/>
              </a:rPr>
              <a:t>a</a:t>
            </a:r>
            <a:r>
              <a:rPr lang="en-GB" sz="2400" b="1" dirty="0" smtClean="0">
                <a:latin typeface="Letter-join Plus 36" panose="02000505000000020003" pitchFamily="50" charset="0"/>
              </a:rPr>
              <a:t>pparent</a:t>
            </a:r>
          </a:p>
          <a:p>
            <a:pPr algn="ctr"/>
            <a:r>
              <a:rPr lang="en-GB" sz="2400" b="1" dirty="0">
                <a:latin typeface="Letter-join Plus 36" panose="02000505000000020003" pitchFamily="50" charset="0"/>
              </a:rPr>
              <a:t>a</a:t>
            </a:r>
            <a:r>
              <a:rPr lang="en-GB" sz="2400" b="1" dirty="0" smtClean="0">
                <a:latin typeface="Letter-join Plus 36" panose="02000505000000020003" pitchFamily="50" charset="0"/>
              </a:rPr>
              <a:t>ppreciated</a:t>
            </a:r>
          </a:p>
          <a:p>
            <a:pPr algn="ctr"/>
            <a:r>
              <a:rPr lang="en-GB" sz="2400" b="1" dirty="0">
                <a:latin typeface="Letter-join Plus 36" panose="02000505000000020003" pitchFamily="50" charset="0"/>
              </a:rPr>
              <a:t>a</a:t>
            </a:r>
            <a:r>
              <a:rPr lang="en-GB" sz="2400" b="1" dirty="0" smtClean="0">
                <a:latin typeface="Letter-join Plus 36" panose="02000505000000020003" pitchFamily="50" charset="0"/>
              </a:rPr>
              <a:t>ttached</a:t>
            </a:r>
          </a:p>
          <a:p>
            <a:pPr algn="ctr"/>
            <a:r>
              <a:rPr lang="en-GB" sz="2400" b="1" dirty="0">
                <a:latin typeface="Letter-join Plus 36" panose="02000505000000020003" pitchFamily="50" charset="0"/>
              </a:rPr>
              <a:t>a</a:t>
            </a:r>
            <a:r>
              <a:rPr lang="en-GB" sz="2400" b="1" dirty="0" smtClean="0">
                <a:latin typeface="Letter-join Plus 36" panose="02000505000000020003" pitchFamily="50" charset="0"/>
              </a:rPr>
              <a:t>vailable</a:t>
            </a:r>
          </a:p>
          <a:p>
            <a:pPr algn="ctr"/>
            <a:r>
              <a:rPr lang="en-GB" sz="2400" b="1" dirty="0">
                <a:latin typeface="Letter-join Plus 36" panose="02000505000000020003" pitchFamily="50" charset="0"/>
              </a:rPr>
              <a:t>a</a:t>
            </a:r>
            <a:r>
              <a:rPr lang="en-GB" sz="2400" b="1" dirty="0" smtClean="0">
                <a:latin typeface="Letter-join Plus 36" panose="02000505000000020003" pitchFamily="50" charset="0"/>
              </a:rPr>
              <a:t>verage</a:t>
            </a:r>
          </a:p>
          <a:p>
            <a:pPr algn="ctr"/>
            <a:endParaRPr lang="en-GB" sz="2400" b="1" dirty="0" smtClean="0">
              <a:latin typeface="Letter-join Plus 36" panose="02000505000000020003" pitchFamily="50" charset="0"/>
            </a:endParaRPr>
          </a:p>
          <a:p>
            <a:pPr algn="ctr"/>
            <a:endParaRPr lang="en-GB" sz="2400" b="1" dirty="0" smtClean="0">
              <a:latin typeface="Letter-join Plus 36" panose="02000505000000020003" pitchFamily="50" charset="0"/>
            </a:endParaRPr>
          </a:p>
          <a:p>
            <a:pPr algn="ctr"/>
            <a:endParaRPr lang="en-GB" sz="2000" b="1" dirty="0" smtClean="0">
              <a:latin typeface="Letter-join Plus 36" panose="02000505000000020003" pitchFamily="50" charset="0"/>
            </a:endParaRPr>
          </a:p>
          <a:p>
            <a:pPr algn="ctr"/>
            <a:endParaRPr lang="en-GB" sz="2600" b="1" dirty="0" smtClean="0">
              <a:latin typeface="Letter-join Plus 36" panose="02000505000000020003" pitchFamily="50" charset="0"/>
            </a:endParaRPr>
          </a:p>
        </p:txBody>
      </p:sp>
      <p:sp>
        <p:nvSpPr>
          <p:cNvPr id="6" name="TextBox 5"/>
          <p:cNvSpPr txBox="1"/>
          <p:nvPr/>
        </p:nvSpPr>
        <p:spPr>
          <a:xfrm>
            <a:off x="3707903" y="530113"/>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1</a:t>
            </a:r>
            <a:endParaRPr lang="en-GB" dirty="0">
              <a:solidFill>
                <a:schemeClr val="bg1"/>
              </a:solidFill>
              <a:latin typeface="Letter-join No-Lead 36" panose="02000503000000020003" pitchFamily="50" charset="0"/>
            </a:endParaRPr>
          </a:p>
        </p:txBody>
      </p:sp>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8464" y="0"/>
            <a:ext cx="395536" cy="395536"/>
          </a:xfrm>
          <a:prstGeom prst="rect">
            <a:avLst/>
          </a:prstGeom>
        </p:spPr>
      </p:pic>
    </p:spTree>
    <p:extLst>
      <p:ext uri="{BB962C8B-B14F-4D97-AF65-F5344CB8AC3E}">
        <p14:creationId xmlns:p14="http://schemas.microsoft.com/office/powerpoint/2010/main" val="381111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71" y="1052736"/>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5" y="2292431"/>
            <a:ext cx="6264696" cy="1246495"/>
          </a:xfrm>
          <a:prstGeom prst="rect">
            <a:avLst/>
          </a:prstGeom>
          <a:noFill/>
        </p:spPr>
        <p:txBody>
          <a:bodyPr wrap="square" rtlCol="0">
            <a:spAutoFit/>
          </a:bodyPr>
          <a:lstStyle/>
          <a:p>
            <a:pPr algn="ctr"/>
            <a:endParaRPr lang="en-GB" sz="2500" b="1" dirty="0" smtClean="0">
              <a:latin typeface="Letter-join Plus 36" panose="02000505000000020003" pitchFamily="50" charset="0"/>
            </a:endParaRPr>
          </a:p>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p:txBody>
      </p:sp>
      <p:sp>
        <p:nvSpPr>
          <p:cNvPr id="8" name="TextBox 7"/>
          <p:cNvSpPr txBox="1"/>
          <p:nvPr/>
        </p:nvSpPr>
        <p:spPr>
          <a:xfrm>
            <a:off x="1059130" y="2292431"/>
            <a:ext cx="7044681" cy="830997"/>
          </a:xfrm>
          <a:prstGeom prst="rect">
            <a:avLst/>
          </a:prstGeom>
          <a:noFill/>
        </p:spPr>
        <p:txBody>
          <a:bodyPr wrap="square" rtlCol="0">
            <a:spAutoFit/>
          </a:bodyPr>
          <a:lstStyle/>
          <a:p>
            <a:pPr algn="ctr"/>
            <a:r>
              <a:rPr lang="en-GB" b="1" u="sng" dirty="0" smtClean="0">
                <a:solidFill>
                  <a:schemeClr val="accent4"/>
                </a:solidFill>
                <a:latin typeface="Letter-join No-Lead 36" panose="02000503000000020003" pitchFamily="50" charset="0"/>
              </a:rPr>
              <a:t>Practise</a:t>
            </a:r>
          </a:p>
          <a:p>
            <a:pPr algn="ctr"/>
            <a:r>
              <a:rPr lang="en-GB" sz="1500" b="1" dirty="0" smtClean="0">
                <a:solidFill>
                  <a:schemeClr val="accent4"/>
                </a:solidFill>
                <a:latin typeface="Letter-join No-Lead 36" panose="02000503000000020003" pitchFamily="50" charset="0"/>
              </a:rPr>
              <a:t>Complete your look, say, cover, write and check practise activity</a:t>
            </a:r>
          </a:p>
          <a:p>
            <a:pPr algn="ctr"/>
            <a:r>
              <a:rPr lang="en-GB" sz="1500" b="1" dirty="0" smtClean="0">
                <a:solidFill>
                  <a:schemeClr val="accent4"/>
                </a:solidFill>
                <a:latin typeface="Letter-join No-Lead 36" panose="02000503000000020003" pitchFamily="50" charset="0"/>
              </a:rPr>
              <a:t>Here are your spellings for this week - </a:t>
            </a:r>
            <a:endParaRPr lang="en-GB" sz="1500" b="1" u="sng" dirty="0" smtClean="0">
              <a:solidFill>
                <a:schemeClr val="accent4"/>
              </a:solidFill>
              <a:latin typeface="Letter-join No-Lead 36" panose="02000503000000020003" pitchFamily="50" charset="0"/>
            </a:endParaRPr>
          </a:p>
        </p:txBody>
      </p:sp>
      <p:sp>
        <p:nvSpPr>
          <p:cNvPr id="3" name="TextBox 2"/>
          <p:cNvSpPr txBox="1"/>
          <p:nvPr/>
        </p:nvSpPr>
        <p:spPr>
          <a:xfrm>
            <a:off x="1059130" y="4293096"/>
            <a:ext cx="1512168" cy="646331"/>
          </a:xfrm>
          <a:prstGeom prst="rect">
            <a:avLst/>
          </a:prstGeom>
          <a:noFill/>
        </p:spPr>
        <p:txBody>
          <a:bodyPr wrap="square" rtlCol="0">
            <a:spAutoFit/>
          </a:bodyPr>
          <a:lstStyle/>
          <a:p>
            <a:pPr algn="ctr"/>
            <a:endParaRPr lang="en-GB" b="1" dirty="0">
              <a:solidFill>
                <a:schemeClr val="accent4"/>
              </a:solidFill>
              <a:latin typeface="Letter-join 36" panose="02000805000000020003" pitchFamily="50" charset="0"/>
            </a:endParaRPr>
          </a:p>
          <a:p>
            <a:pPr algn="ctr">
              <a:spcAft>
                <a:spcPts val="0"/>
              </a:spcAft>
            </a:pPr>
            <a:endParaRPr lang="en-GB" dirty="0">
              <a:solidFill>
                <a:srgbClr val="FF0000"/>
              </a:solidFill>
              <a:latin typeface="Letter-join 36" panose="02000805000000020003" pitchFamily="50" charset="0"/>
              <a:ea typeface="Times New Roman" panose="02020603050405020304" pitchFamily="18" charset="0"/>
            </a:endParaRPr>
          </a:p>
        </p:txBody>
      </p:sp>
      <p:sp>
        <p:nvSpPr>
          <p:cNvPr id="14" name="TextBox 13"/>
          <p:cNvSpPr txBox="1"/>
          <p:nvPr/>
        </p:nvSpPr>
        <p:spPr>
          <a:xfrm>
            <a:off x="1112195" y="3188863"/>
            <a:ext cx="1512168" cy="2308324"/>
          </a:xfrm>
          <a:prstGeom prst="rect">
            <a:avLst/>
          </a:prstGeom>
          <a:noFill/>
        </p:spPr>
        <p:txBody>
          <a:bodyPr wrap="square" rtlCol="0">
            <a:spAutoFit/>
          </a:bodyPr>
          <a:lstStyle/>
          <a:p>
            <a:pPr algn="ctr"/>
            <a:endParaRPr lang="en-GB" b="1" dirty="0" smtClean="0">
              <a:solidFill>
                <a:schemeClr val="accent4"/>
              </a:solidFill>
              <a:latin typeface="Letter-join No-Lead 36" panose="02000503000000020003" pitchFamily="50" charset="0"/>
            </a:endParaRPr>
          </a:p>
          <a:p>
            <a:pPr algn="ctr"/>
            <a:endParaRPr lang="en-GB" b="1" dirty="0" smtClean="0">
              <a:solidFill>
                <a:schemeClr val="accent4"/>
              </a:solidFill>
              <a:latin typeface="Letter-join 36" panose="02000805000000020003" pitchFamily="50" charset="0"/>
            </a:endParaRPr>
          </a:p>
          <a:p>
            <a:pPr algn="ctr"/>
            <a:endParaRPr lang="en-GB" b="1" dirty="0" smtClean="0">
              <a:solidFill>
                <a:schemeClr val="accent4"/>
              </a:solidFill>
              <a:latin typeface="Letter-join 36" panose="02000805000000020003" pitchFamily="50" charset="0"/>
            </a:endParaRPr>
          </a:p>
          <a:p>
            <a:pPr algn="ctr"/>
            <a:endParaRPr lang="en-GB" b="1" dirty="0" smtClean="0">
              <a:solidFill>
                <a:schemeClr val="accent4"/>
              </a:solidFill>
              <a:latin typeface="Letter-join 36" panose="02000805000000020003" pitchFamily="50" charset="0"/>
            </a:endParaRPr>
          </a:p>
          <a:p>
            <a:pPr algn="ctr"/>
            <a:endParaRPr lang="en-GB" b="1" dirty="0" smtClean="0">
              <a:solidFill>
                <a:schemeClr val="accent4"/>
              </a:solidFill>
              <a:latin typeface="Letter-join 36" panose="02000805000000020003" pitchFamily="50" charset="0"/>
            </a:endParaRPr>
          </a:p>
          <a:p>
            <a:pPr algn="ctr"/>
            <a:endParaRPr lang="en-GB" b="1" dirty="0" smtClean="0">
              <a:solidFill>
                <a:schemeClr val="accent4"/>
              </a:solidFill>
              <a:latin typeface="Letter-join 36" panose="02000805000000020003" pitchFamily="50" charset="0"/>
            </a:endParaRPr>
          </a:p>
          <a:p>
            <a:pPr algn="ctr"/>
            <a:endParaRPr lang="en-GB" b="1" dirty="0">
              <a:solidFill>
                <a:schemeClr val="accent4"/>
              </a:solidFill>
              <a:latin typeface="Letter-join 36" panose="02000805000000020003" pitchFamily="50" charset="0"/>
            </a:endParaRPr>
          </a:p>
          <a:p>
            <a:endParaRPr lang="en-GB" dirty="0"/>
          </a:p>
        </p:txBody>
      </p:sp>
      <p:sp>
        <p:nvSpPr>
          <p:cNvPr id="2" name="Rectangle 1"/>
          <p:cNvSpPr/>
          <p:nvPr/>
        </p:nvSpPr>
        <p:spPr>
          <a:xfrm>
            <a:off x="2595707" y="3732592"/>
            <a:ext cx="5724129" cy="369332"/>
          </a:xfrm>
          <a:prstGeom prst="rect">
            <a:avLst/>
          </a:prstGeom>
        </p:spPr>
        <p:txBody>
          <a:bodyPr wrap="square">
            <a:spAutoFit/>
          </a:bodyPr>
          <a:lstStyle/>
          <a:p>
            <a:r>
              <a:rPr lang="en-GB" b="1" dirty="0">
                <a:latin typeface="Letter-join No-Lead 36" panose="02000503000000020003" pitchFamily="50" charset="0"/>
              </a:rPr>
              <a:t>Complete the look, say, cover, write and check </a:t>
            </a:r>
            <a:r>
              <a:rPr lang="en-GB" b="1" dirty="0" smtClean="0">
                <a:latin typeface="Letter-join No-Lead 36" panose="02000503000000020003" pitchFamily="50" charset="0"/>
              </a:rPr>
              <a:t>sheet.</a:t>
            </a:r>
            <a:endParaRPr lang="en-GB" dirty="0"/>
          </a:p>
        </p:txBody>
      </p:sp>
      <p:sp>
        <p:nvSpPr>
          <p:cNvPr id="5" name="Rectangle 4"/>
          <p:cNvSpPr/>
          <p:nvPr/>
        </p:nvSpPr>
        <p:spPr>
          <a:xfrm>
            <a:off x="2815603" y="4302583"/>
            <a:ext cx="4572000" cy="830997"/>
          </a:xfrm>
          <a:prstGeom prst="rect">
            <a:avLst/>
          </a:prstGeom>
        </p:spPr>
        <p:txBody>
          <a:bodyPr>
            <a:spAutoFit/>
          </a:bodyPr>
          <a:lstStyle/>
          <a:p>
            <a:pPr algn="ctr"/>
            <a:r>
              <a:rPr lang="en-GB" sz="1600" b="1" dirty="0" smtClean="0">
                <a:latin typeface="Letter-join No-Lead 36" panose="02000503000000020003" pitchFamily="50" charset="0"/>
              </a:rPr>
              <a:t>Challenge: </a:t>
            </a:r>
            <a:r>
              <a:rPr lang="en-GB" sz="1600" dirty="0">
                <a:latin typeface="Letter-join No-Lead 36" panose="02000503000000020003" pitchFamily="50" charset="0"/>
              </a:rPr>
              <a:t>Log on to spelling frame and complete the ‘Segment cards’ activity, then complete 2 games of your choice.</a:t>
            </a:r>
            <a:endParaRPr lang="en-GB" sz="1600" b="1" dirty="0">
              <a:latin typeface="Letter-join No-Lead 36" panose="02000503000000020003" pitchFamily="50" charset="0"/>
            </a:endParaRPr>
          </a:p>
        </p:txBody>
      </p:sp>
      <p:sp>
        <p:nvSpPr>
          <p:cNvPr id="9" name="TextBox 8"/>
          <p:cNvSpPr txBox="1"/>
          <p:nvPr/>
        </p:nvSpPr>
        <p:spPr>
          <a:xfrm>
            <a:off x="3779912" y="518632"/>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1</a:t>
            </a:r>
            <a:endParaRPr lang="en-GB" dirty="0">
              <a:solidFill>
                <a:schemeClr val="bg1"/>
              </a:solidFill>
              <a:latin typeface="Letter-join No-Lead 36" panose="02000503000000020003" pitchFamily="50" charset="0"/>
            </a:endParaRPr>
          </a:p>
        </p:txBody>
      </p:sp>
      <p:sp>
        <p:nvSpPr>
          <p:cNvPr id="6" name="Rectangle 5"/>
          <p:cNvSpPr/>
          <p:nvPr/>
        </p:nvSpPr>
        <p:spPr>
          <a:xfrm>
            <a:off x="-684584" y="2737951"/>
            <a:ext cx="4572000" cy="3139321"/>
          </a:xfrm>
          <a:prstGeom prst="rect">
            <a:avLst/>
          </a:prstGeom>
        </p:spPr>
        <p:txBody>
          <a:bodyPr>
            <a:spAutoFit/>
          </a:bodyPr>
          <a:lstStyle/>
          <a:p>
            <a:pPr algn="ctr"/>
            <a:r>
              <a:rPr lang="en-GB" b="1" dirty="0">
                <a:latin typeface="Letter-join Plus 36" panose="02000505000000020003" pitchFamily="50" charset="0"/>
              </a:rPr>
              <a:t>accompany</a:t>
            </a:r>
          </a:p>
          <a:p>
            <a:pPr algn="ctr"/>
            <a:r>
              <a:rPr lang="en-GB" b="1" dirty="0">
                <a:latin typeface="Letter-join Plus 36" panose="02000505000000020003" pitchFamily="50" charset="0"/>
              </a:rPr>
              <a:t>  according </a:t>
            </a:r>
          </a:p>
          <a:p>
            <a:pPr algn="ctr"/>
            <a:r>
              <a:rPr lang="en-GB" b="1" dirty="0">
                <a:latin typeface="Letter-join Plus 36" panose="02000505000000020003" pitchFamily="50" charset="0"/>
              </a:rPr>
              <a:t>achieve</a:t>
            </a:r>
          </a:p>
          <a:p>
            <a:pPr algn="ctr"/>
            <a:r>
              <a:rPr lang="en-GB" b="1" dirty="0">
                <a:latin typeface="Letter-join Plus 36" panose="02000505000000020003" pitchFamily="50" charset="0"/>
              </a:rPr>
              <a:t>aggressive</a:t>
            </a:r>
          </a:p>
          <a:p>
            <a:pPr algn="ctr"/>
            <a:r>
              <a:rPr lang="en-GB" b="1" dirty="0">
                <a:latin typeface="Letter-join Plus 36" panose="02000505000000020003" pitchFamily="50" charset="0"/>
              </a:rPr>
              <a:t>amateur</a:t>
            </a:r>
          </a:p>
          <a:p>
            <a:pPr algn="ctr"/>
            <a:r>
              <a:rPr lang="en-GB" b="1" dirty="0">
                <a:latin typeface="Letter-join Plus 36" panose="02000505000000020003" pitchFamily="50" charset="0"/>
              </a:rPr>
              <a:t>ancient</a:t>
            </a:r>
          </a:p>
          <a:p>
            <a:pPr algn="ctr"/>
            <a:r>
              <a:rPr lang="en-GB" b="1" dirty="0">
                <a:latin typeface="Letter-join Plus 36" panose="02000505000000020003" pitchFamily="50" charset="0"/>
              </a:rPr>
              <a:t>apparent</a:t>
            </a:r>
          </a:p>
          <a:p>
            <a:pPr algn="ctr"/>
            <a:r>
              <a:rPr lang="en-GB" b="1" dirty="0">
                <a:latin typeface="Letter-join Plus 36" panose="02000505000000020003" pitchFamily="50" charset="0"/>
              </a:rPr>
              <a:t>appreciated</a:t>
            </a:r>
          </a:p>
          <a:p>
            <a:pPr algn="ctr"/>
            <a:r>
              <a:rPr lang="en-GB" b="1" dirty="0">
                <a:latin typeface="Letter-join Plus 36" panose="02000505000000020003" pitchFamily="50" charset="0"/>
              </a:rPr>
              <a:t>attached</a:t>
            </a:r>
          </a:p>
          <a:p>
            <a:pPr algn="ctr"/>
            <a:r>
              <a:rPr lang="en-GB" b="1" dirty="0">
                <a:latin typeface="Letter-join Plus 36" panose="02000505000000020003" pitchFamily="50" charset="0"/>
              </a:rPr>
              <a:t>available</a:t>
            </a:r>
          </a:p>
          <a:p>
            <a:pPr algn="ctr"/>
            <a:r>
              <a:rPr lang="en-GB" b="1" dirty="0">
                <a:latin typeface="Letter-join Plus 36" panose="02000505000000020003" pitchFamily="50" charset="0"/>
              </a:rPr>
              <a:t>average</a:t>
            </a:r>
          </a:p>
        </p:txBody>
      </p:sp>
    </p:spTree>
    <p:extLst>
      <p:ext uri="{BB962C8B-B14F-4D97-AF65-F5344CB8AC3E}">
        <p14:creationId xmlns:p14="http://schemas.microsoft.com/office/powerpoint/2010/main" val="2763249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171" y="1052737"/>
            <a:ext cx="7423665" cy="10081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5" y="2243493"/>
            <a:ext cx="6264696" cy="1246495"/>
          </a:xfrm>
          <a:prstGeom prst="rect">
            <a:avLst/>
          </a:prstGeom>
          <a:noFill/>
        </p:spPr>
        <p:txBody>
          <a:bodyPr wrap="square" rtlCol="0">
            <a:spAutoFit/>
          </a:bodyPr>
          <a:lstStyle/>
          <a:p>
            <a:pPr algn="ctr"/>
            <a:endParaRPr lang="en-GB" sz="2500" b="1" dirty="0" smtClean="0">
              <a:latin typeface="Letter-join Plus 36" panose="02000505000000020003" pitchFamily="50" charset="0"/>
            </a:endParaRPr>
          </a:p>
          <a:p>
            <a:pPr algn="ctr"/>
            <a:endParaRPr lang="en-GB" sz="2500" b="1" dirty="0">
              <a:latin typeface="Letter-join Plus 36" panose="02000505000000020003" pitchFamily="50" charset="0"/>
            </a:endParaRPr>
          </a:p>
          <a:p>
            <a:pPr algn="ctr"/>
            <a:endParaRPr lang="en-GB" sz="2500" b="1" dirty="0">
              <a:latin typeface="Letter-join Plus 36" panose="02000505000000020003" pitchFamily="50" charset="0"/>
            </a:endParaRPr>
          </a:p>
        </p:txBody>
      </p:sp>
      <p:sp>
        <p:nvSpPr>
          <p:cNvPr id="8" name="TextBox 7"/>
          <p:cNvSpPr txBox="1"/>
          <p:nvPr/>
        </p:nvSpPr>
        <p:spPr>
          <a:xfrm>
            <a:off x="1115616" y="2292431"/>
            <a:ext cx="2808313" cy="3600986"/>
          </a:xfrm>
          <a:prstGeom prst="rect">
            <a:avLst/>
          </a:prstGeom>
          <a:noFill/>
        </p:spPr>
        <p:txBody>
          <a:bodyPr wrap="square" rtlCol="0">
            <a:spAutoFit/>
          </a:bodyPr>
          <a:lstStyle/>
          <a:p>
            <a:pPr algn="ctr"/>
            <a:r>
              <a:rPr lang="en-GB" b="1" u="sng" dirty="0" smtClean="0">
                <a:solidFill>
                  <a:schemeClr val="accent4"/>
                </a:solidFill>
                <a:latin typeface="Letter-join 36" panose="02000805000000020003" pitchFamily="50" charset="0"/>
              </a:rPr>
              <a:t>Apply</a:t>
            </a:r>
          </a:p>
          <a:p>
            <a:pPr algn="ctr"/>
            <a:endParaRPr lang="en-GB" sz="1300" b="1" dirty="0" smtClean="0">
              <a:solidFill>
                <a:schemeClr val="accent4"/>
              </a:solidFill>
              <a:latin typeface="Letter-join 36" panose="02000805000000020003" pitchFamily="50" charset="0"/>
            </a:endParaRPr>
          </a:p>
          <a:p>
            <a:pPr algn="ctr"/>
            <a:r>
              <a:rPr lang="en-GB" sz="1300" b="1" dirty="0" smtClean="0">
                <a:solidFill>
                  <a:schemeClr val="accent4"/>
                </a:solidFill>
                <a:latin typeface="Letter-join 36" panose="02000805000000020003" pitchFamily="50" charset="0"/>
              </a:rPr>
              <a:t>Complete your picture-it spellings. For this activity you must draw one of your spelling words out but designing the letters into things which remind you of the words meaning. </a:t>
            </a:r>
          </a:p>
          <a:p>
            <a:pPr algn="ctr"/>
            <a:endParaRPr lang="en-GB" sz="1300" b="1" dirty="0">
              <a:solidFill>
                <a:schemeClr val="accent4"/>
              </a:solidFill>
              <a:latin typeface="Letter-join 36" panose="02000805000000020003" pitchFamily="50" charset="0"/>
            </a:endParaRPr>
          </a:p>
          <a:p>
            <a:pPr algn="ctr"/>
            <a:endParaRPr lang="en-GB" sz="1300" b="1" dirty="0">
              <a:solidFill>
                <a:schemeClr val="accent4"/>
              </a:solidFill>
              <a:latin typeface="Letter-join 36" panose="02000805000000020003" pitchFamily="50" charset="0"/>
            </a:endParaRPr>
          </a:p>
          <a:p>
            <a:pPr algn="ctr"/>
            <a:endParaRPr lang="en-GB" sz="1300" b="1" dirty="0" smtClean="0">
              <a:solidFill>
                <a:schemeClr val="accent4"/>
              </a:solidFill>
              <a:latin typeface="Letter-join 36" panose="02000805000000020003" pitchFamily="50" charset="0"/>
            </a:endParaRPr>
          </a:p>
          <a:p>
            <a:pPr algn="ctr"/>
            <a:endParaRPr lang="en-GB" b="1" dirty="0">
              <a:solidFill>
                <a:schemeClr val="accent4"/>
              </a:solidFill>
              <a:latin typeface="Letter-join 36" panose="02000805000000020003" pitchFamily="50" charset="0"/>
            </a:endParaRPr>
          </a:p>
          <a:p>
            <a:pPr algn="ctr"/>
            <a:endParaRPr lang="en-GB" b="1" dirty="0">
              <a:solidFill>
                <a:schemeClr val="accent4"/>
              </a:solidFill>
              <a:latin typeface="Letter-join 36" panose="02000805000000020003" pitchFamily="50" charset="0"/>
            </a:endParaRPr>
          </a:p>
          <a:p>
            <a:pPr algn="ctr"/>
            <a:endParaRPr lang="en-GB" b="1" dirty="0" smtClean="0">
              <a:solidFill>
                <a:schemeClr val="accent4"/>
              </a:solidFill>
              <a:latin typeface="Letter-join 36" panose="02000805000000020003" pitchFamily="50" charset="0"/>
            </a:endParaRPr>
          </a:p>
        </p:txBody>
      </p:sp>
      <p:pic>
        <p:nvPicPr>
          <p:cNvPr id="6" name="Picture 5"/>
          <p:cNvPicPr/>
          <p:nvPr/>
        </p:nvPicPr>
        <p:blipFill>
          <a:blip r:embed="rId6">
            <a:extLst>
              <a:ext uri="{28A0092B-C50C-407E-A947-70E740481C1C}">
                <a14:useLocalDpi xmlns:a14="http://schemas.microsoft.com/office/drawing/2010/main" val="0"/>
              </a:ext>
            </a:extLst>
          </a:blip>
          <a:stretch>
            <a:fillRect/>
          </a:stretch>
        </p:blipFill>
        <p:spPr>
          <a:xfrm>
            <a:off x="4788024" y="2327819"/>
            <a:ext cx="2619479" cy="1363102"/>
          </a:xfrm>
          <a:prstGeom prst="rect">
            <a:avLst/>
          </a:prstGeom>
        </p:spPr>
      </p:pic>
      <p:pic>
        <p:nvPicPr>
          <p:cNvPr id="7" name="Picture 6" descr="Memory aids for children | Spelling mnemonics for kids | TheSchoolRun"/>
          <p:cNvPicPr/>
          <p:nvPr/>
        </p:nvPicPr>
        <p:blipFill>
          <a:blip r:embed="rId7">
            <a:extLst>
              <a:ext uri="{28A0092B-C50C-407E-A947-70E740481C1C}">
                <a14:useLocalDpi xmlns:a14="http://schemas.microsoft.com/office/drawing/2010/main" val="0"/>
              </a:ext>
            </a:extLst>
          </a:blip>
          <a:srcRect/>
          <a:stretch>
            <a:fillRect/>
          </a:stretch>
        </p:blipFill>
        <p:spPr bwMode="auto">
          <a:xfrm>
            <a:off x="4788024" y="3852899"/>
            <a:ext cx="2619479" cy="1664333"/>
          </a:xfrm>
          <a:prstGeom prst="rect">
            <a:avLst/>
          </a:prstGeom>
          <a:noFill/>
          <a:ln>
            <a:noFill/>
          </a:ln>
        </p:spPr>
      </p:pic>
      <p:sp>
        <p:nvSpPr>
          <p:cNvPr id="9" name="TextBox 8"/>
          <p:cNvSpPr txBox="1"/>
          <p:nvPr/>
        </p:nvSpPr>
        <p:spPr>
          <a:xfrm>
            <a:off x="3707903" y="467962"/>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1</a:t>
            </a:r>
            <a:endParaRPr lang="en-GB" dirty="0">
              <a:solidFill>
                <a:schemeClr val="bg1"/>
              </a:solidFill>
              <a:latin typeface="Letter-join No-Lead 36" panose="02000503000000020003" pitchFamily="50" charset="0"/>
            </a:endParaRPr>
          </a:p>
        </p:txBody>
      </p:sp>
      <p:pic>
        <p:nvPicPr>
          <p:cNvPr id="2"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11344" y="0"/>
            <a:ext cx="332656" cy="332656"/>
          </a:xfrm>
          <a:prstGeom prst="rect">
            <a:avLst/>
          </a:prstGeom>
        </p:spPr>
      </p:pic>
    </p:spTree>
    <p:extLst>
      <p:ext uri="{BB962C8B-B14F-4D97-AF65-F5344CB8AC3E}">
        <p14:creationId xmlns:p14="http://schemas.microsoft.com/office/powerpoint/2010/main" val="120838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551" y="1545013"/>
            <a:ext cx="6965245" cy="1202485"/>
          </a:xfrm>
        </p:spPr>
        <p:txBody>
          <a:bodyPr>
            <a:normAutofit/>
          </a:bodyPr>
          <a:lstStyle/>
          <a:p>
            <a:r>
              <a:rPr lang="en-GB" sz="2800" dirty="0" smtClean="0">
                <a:latin typeface="Letter-join No-Lead 36" panose="02000503000000020003" pitchFamily="50" charset="0"/>
              </a:rPr>
              <a:t>Summarise your initial ideas from the clip…</a:t>
            </a:r>
            <a:endParaRPr lang="en-GB" sz="2800" dirty="0">
              <a:latin typeface="Letter-join No-Lead 36" panose="02000503000000020003" pitchFamily="50" charset="0"/>
            </a:endParaRPr>
          </a:p>
        </p:txBody>
      </p:sp>
      <p:sp>
        <p:nvSpPr>
          <p:cNvPr id="3" name="Content Placeholder 2"/>
          <p:cNvSpPr>
            <a:spLocks noGrp="1"/>
          </p:cNvSpPr>
          <p:nvPr>
            <p:ph idx="1"/>
          </p:nvPr>
        </p:nvSpPr>
        <p:spPr>
          <a:xfrm>
            <a:off x="913344" y="6165304"/>
            <a:ext cx="7194452" cy="671690"/>
          </a:xfrm>
          <a:solidFill>
            <a:schemeClr val="bg2"/>
          </a:solidFill>
        </p:spPr>
        <p:txBody>
          <a:bodyPr>
            <a:normAutofit fontScale="85000" lnSpcReduction="20000"/>
          </a:bodyPr>
          <a:lstStyle/>
          <a:p>
            <a:pPr marL="0" indent="0" algn="ctr">
              <a:buNone/>
            </a:pPr>
            <a:r>
              <a:rPr lang="en-GB" sz="1800" b="1" dirty="0" smtClean="0">
                <a:solidFill>
                  <a:schemeClr val="bg1"/>
                </a:solidFill>
                <a:latin typeface="Letter-join No-Lead 36" panose="02000503000000020003" pitchFamily="50" charset="0"/>
              </a:rPr>
              <a:t>TASK: First watch the informative clip. Secondly, record any details you learn about the Vikings from the clip, you may wish to use the spider diagram in document 1 for ideas.</a:t>
            </a:r>
            <a:endParaRPr lang="en-GB" dirty="0">
              <a:latin typeface="Comic Sans MS" panose="030F0702030302020204" pitchFamily="66" charset="0"/>
            </a:endParaRPr>
          </a:p>
        </p:txBody>
      </p:sp>
      <p:sp>
        <p:nvSpPr>
          <p:cNvPr id="5" name="Oval Callout 4"/>
          <p:cNvSpPr/>
          <p:nvPr/>
        </p:nvSpPr>
        <p:spPr>
          <a:xfrm>
            <a:off x="747961" y="2759695"/>
            <a:ext cx="3188945" cy="1512168"/>
          </a:xfrm>
          <a:prstGeom prst="wedgeEllipseCallout">
            <a:avLst>
              <a:gd name="adj1" fmla="val 58635"/>
              <a:gd name="adj2" fmla="val 47815"/>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138464" y="3054114"/>
            <a:ext cx="2460888" cy="646331"/>
          </a:xfrm>
          <a:prstGeom prst="rect">
            <a:avLst/>
          </a:prstGeom>
          <a:noFill/>
        </p:spPr>
        <p:txBody>
          <a:bodyPr wrap="square" rtlCol="0">
            <a:spAutoFit/>
          </a:bodyPr>
          <a:lstStyle/>
          <a:p>
            <a:pPr algn="ctr"/>
            <a:r>
              <a:rPr lang="en-GB" dirty="0" smtClean="0">
                <a:solidFill>
                  <a:schemeClr val="bg1"/>
                </a:solidFill>
                <a:latin typeface="Letter-join No-Lead 36" panose="02000503000000020003" pitchFamily="50" charset="0"/>
              </a:rPr>
              <a:t>Who were the Vikings?</a:t>
            </a:r>
            <a:endParaRPr lang="en-GB" dirty="0">
              <a:solidFill>
                <a:schemeClr val="bg1"/>
              </a:solidFill>
              <a:latin typeface="Letter-join No-Lead 36" panose="02000503000000020003" pitchFamily="50" charset="0"/>
            </a:endParaRPr>
          </a:p>
        </p:txBody>
      </p:sp>
      <p:sp>
        <p:nvSpPr>
          <p:cNvPr id="7" name="Oval Callout 6"/>
          <p:cNvSpPr/>
          <p:nvPr/>
        </p:nvSpPr>
        <p:spPr>
          <a:xfrm>
            <a:off x="5148064" y="2813782"/>
            <a:ext cx="3188945" cy="1512168"/>
          </a:xfrm>
          <a:prstGeom prst="wedgeEllipseCallout">
            <a:avLst>
              <a:gd name="adj1" fmla="val -54013"/>
              <a:gd name="adj2" fmla="val 48679"/>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536733" y="3108201"/>
            <a:ext cx="2460888" cy="646331"/>
          </a:xfrm>
          <a:prstGeom prst="rect">
            <a:avLst/>
          </a:prstGeom>
          <a:noFill/>
        </p:spPr>
        <p:txBody>
          <a:bodyPr wrap="square" rtlCol="0">
            <a:spAutoFit/>
          </a:bodyPr>
          <a:lstStyle/>
          <a:p>
            <a:pPr algn="ctr"/>
            <a:r>
              <a:rPr lang="en-GB" dirty="0" smtClean="0">
                <a:solidFill>
                  <a:schemeClr val="bg1"/>
                </a:solidFill>
                <a:latin typeface="Letter-join No-Lead 36" panose="02000503000000020003" pitchFamily="50" charset="0"/>
              </a:rPr>
              <a:t>Why did the Vikings come to Britain?</a:t>
            </a:r>
            <a:endParaRPr lang="en-GB" dirty="0">
              <a:solidFill>
                <a:schemeClr val="bg1"/>
              </a:solidFill>
              <a:latin typeface="Letter-join No-Lead 36" panose="02000503000000020003" pitchFamily="50" charset="0"/>
            </a:endParaRPr>
          </a:p>
        </p:txBody>
      </p:sp>
      <p:sp>
        <p:nvSpPr>
          <p:cNvPr id="10" name="Oval Callout 9"/>
          <p:cNvSpPr/>
          <p:nvPr/>
        </p:nvSpPr>
        <p:spPr>
          <a:xfrm>
            <a:off x="913343" y="4369444"/>
            <a:ext cx="3218641" cy="1308918"/>
          </a:xfrm>
          <a:prstGeom prst="wedgeEllipseCallout">
            <a:avLst>
              <a:gd name="adj1" fmla="val 60842"/>
              <a:gd name="adj2" fmla="val -32158"/>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GB" dirty="0" smtClean="0">
                <a:latin typeface="Letter-join No-Lead 36" panose="02000503000000020003" pitchFamily="50" charset="0"/>
              </a:rPr>
              <a:t>Where did the Vikings come from?</a:t>
            </a:r>
            <a:endParaRPr lang="en-GB" dirty="0">
              <a:latin typeface="Letter-join No-Lead 36" panose="02000503000000020003" pitchFamily="50" charset="0"/>
            </a:endParaRPr>
          </a:p>
        </p:txBody>
      </p:sp>
      <p:sp>
        <p:nvSpPr>
          <p:cNvPr id="11" name="Oval Callout 10"/>
          <p:cNvSpPr/>
          <p:nvPr/>
        </p:nvSpPr>
        <p:spPr>
          <a:xfrm>
            <a:off x="5148063" y="4395192"/>
            <a:ext cx="3188945" cy="1512168"/>
          </a:xfrm>
          <a:prstGeom prst="wedgeEllipseCallout">
            <a:avLst>
              <a:gd name="adj1" fmla="val -63025"/>
              <a:gd name="adj2" fmla="val -38570"/>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dirty="0">
              <a:latin typeface="Letter-join Plus 36" panose="02000505000000020003" pitchFamily="50" charset="0"/>
            </a:endParaRPr>
          </a:p>
        </p:txBody>
      </p:sp>
      <p:sp>
        <p:nvSpPr>
          <p:cNvPr id="12" name="TextBox 11"/>
          <p:cNvSpPr txBox="1"/>
          <p:nvPr/>
        </p:nvSpPr>
        <p:spPr>
          <a:xfrm>
            <a:off x="5596290" y="4595063"/>
            <a:ext cx="2460888" cy="1354217"/>
          </a:xfrm>
          <a:prstGeom prst="rect">
            <a:avLst/>
          </a:prstGeom>
          <a:noFill/>
        </p:spPr>
        <p:txBody>
          <a:bodyPr wrap="square" rtlCol="0">
            <a:spAutoFit/>
          </a:bodyPr>
          <a:lstStyle/>
          <a:p>
            <a:pPr algn="ctr"/>
            <a:r>
              <a:rPr lang="en-GB" sz="1600" dirty="0" smtClean="0">
                <a:solidFill>
                  <a:schemeClr val="bg1"/>
                </a:solidFill>
                <a:latin typeface="Letter-join No-Lead 36" panose="02000503000000020003" pitchFamily="50" charset="0"/>
              </a:rPr>
              <a:t>How long did the Vikings stay in Britain?</a:t>
            </a:r>
          </a:p>
          <a:p>
            <a:pPr algn="ctr"/>
            <a:r>
              <a:rPr lang="en-GB" sz="1600" dirty="0" smtClean="0">
                <a:solidFill>
                  <a:schemeClr val="bg1"/>
                </a:solidFill>
                <a:latin typeface="Letter-join No-Lead 36" panose="02000503000000020003" pitchFamily="50" charset="0"/>
              </a:rPr>
              <a:t>What did they do whilst they were in Britain?</a:t>
            </a:r>
          </a:p>
          <a:p>
            <a:pPr algn="ctr"/>
            <a:endParaRPr lang="en-GB" dirty="0">
              <a:solidFill>
                <a:schemeClr val="bg1"/>
              </a:solidFill>
              <a:latin typeface="Letter-join No-Lead 36" panose="02000503000000020003" pitchFamily="50" charset="0"/>
            </a:endParaRPr>
          </a:p>
        </p:txBody>
      </p:sp>
      <p:pic>
        <p:nvPicPr>
          <p:cNvPr id="13"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2</a:t>
            </a:r>
            <a:endParaRPr lang="en-GB" dirty="0">
              <a:solidFill>
                <a:schemeClr val="bg1"/>
              </a:solidFill>
              <a:latin typeface="Letter-join No-Lead 36" panose="02000503000000020003" pitchFamily="50" charset="0"/>
            </a:endParaRPr>
          </a:p>
        </p:txBody>
      </p:sp>
      <p:sp>
        <p:nvSpPr>
          <p:cNvPr id="9" name="Rectangle 8"/>
          <p:cNvSpPr/>
          <p:nvPr/>
        </p:nvSpPr>
        <p:spPr>
          <a:xfrm>
            <a:off x="312412" y="5805264"/>
            <a:ext cx="6707860" cy="369332"/>
          </a:xfrm>
          <a:prstGeom prst="rect">
            <a:avLst/>
          </a:prstGeom>
        </p:spPr>
        <p:txBody>
          <a:bodyPr wrap="square">
            <a:spAutoFit/>
          </a:bodyPr>
          <a:lstStyle/>
          <a:p>
            <a:pPr algn="ctr"/>
            <a:r>
              <a:rPr lang="en-GB" dirty="0">
                <a:latin typeface="Letter-join Plus 36" panose="02000505000000020003" pitchFamily="50" charset="0"/>
              </a:rPr>
              <a:t>https://www.bbc.co.uk/bitesize/topics/ztyr9j6/articles/zjcxwty</a:t>
            </a:r>
          </a:p>
        </p:txBody>
      </p:sp>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8463" y="13889"/>
            <a:ext cx="426533" cy="426533"/>
          </a:xfrm>
          <a:prstGeom prst="rect">
            <a:avLst/>
          </a:prstGeom>
        </p:spPr>
      </p:pic>
    </p:spTree>
    <p:extLst>
      <p:ext uri="{BB962C8B-B14F-4D97-AF65-F5344CB8AC3E}">
        <p14:creationId xmlns:p14="http://schemas.microsoft.com/office/powerpoint/2010/main" val="37836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2</a:t>
            </a:r>
            <a:endParaRPr lang="en-GB" dirty="0">
              <a:solidFill>
                <a:schemeClr val="bg1"/>
              </a:solidFill>
              <a:latin typeface="Letter-join No-Lead 36" panose="02000503000000020003" pitchFamily="50" charset="0"/>
            </a:endParaRPr>
          </a:p>
        </p:txBody>
      </p:sp>
      <p:sp>
        <p:nvSpPr>
          <p:cNvPr id="5" name="Content Placeholder 2"/>
          <p:cNvSpPr txBox="1">
            <a:spLocks/>
          </p:cNvSpPr>
          <p:nvPr/>
        </p:nvSpPr>
        <p:spPr>
          <a:xfrm>
            <a:off x="755576" y="5949280"/>
            <a:ext cx="7632847" cy="658259"/>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600" b="1" dirty="0" smtClean="0">
                <a:solidFill>
                  <a:schemeClr val="bg1"/>
                </a:solidFill>
                <a:latin typeface="Letter-join No-Lead 36" panose="02000503000000020003" pitchFamily="50" charset="0"/>
              </a:rPr>
              <a:t>TASK: Look at document three. Choose a set of questions to answer about the text. Remember to write your answers in full sentences. </a:t>
            </a:r>
            <a:endParaRPr lang="en-GB" sz="1600" b="1" dirty="0" smtClean="0">
              <a:solidFill>
                <a:schemeClr val="bg1"/>
              </a:solidFill>
              <a:latin typeface="Comic Sans MS" panose="030F0702030302020204" pitchFamily="66" charset="0"/>
            </a:endParaRPr>
          </a:p>
          <a:p>
            <a:pPr marL="0" indent="0">
              <a:buFont typeface="Brush Script MT" pitchFamily="66" charset="0"/>
              <a:buNone/>
            </a:pPr>
            <a:endParaRPr lang="en-GB" sz="1800" dirty="0">
              <a:latin typeface="Comic Sans MS" panose="030F0702030302020204" pitchFamily="66" charset="0"/>
            </a:endParaRPr>
          </a:p>
        </p:txBody>
      </p:sp>
      <p:pic>
        <p:nvPicPr>
          <p:cNvPr id="12"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021" y="506467"/>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1178230" y="1556792"/>
            <a:ext cx="6965245" cy="1202485"/>
          </a:xfrm>
        </p:spPr>
        <p:txBody>
          <a:bodyPr>
            <a:noAutofit/>
          </a:bodyPr>
          <a:lstStyle/>
          <a:p>
            <a:r>
              <a:rPr lang="en-GB" sz="1800" b="1" dirty="0" smtClean="0">
                <a:latin typeface="Letter-join No-Lead 36" panose="02000503000000020003" pitchFamily="50" charset="0"/>
              </a:rPr>
              <a:t>Comprehension Task – Read the Non-chronological report in document two:</a:t>
            </a:r>
            <a:br>
              <a:rPr lang="en-GB" sz="1800" b="1" dirty="0" smtClean="0">
                <a:latin typeface="Letter-join No-Lead 36" panose="02000503000000020003" pitchFamily="50" charset="0"/>
              </a:rPr>
            </a:br>
            <a:r>
              <a:rPr lang="en-GB" sz="1800" b="1" dirty="0" smtClean="0">
                <a:latin typeface="Letter-join No-Lead 36" panose="02000503000000020003" pitchFamily="50" charset="0"/>
              </a:rPr>
              <a:t>‘Who Were </a:t>
            </a:r>
            <a:r>
              <a:rPr lang="en-GB" sz="1800" b="1" dirty="0">
                <a:latin typeface="Letter-join No-Lead 36" panose="02000503000000020003" pitchFamily="50" charset="0"/>
              </a:rPr>
              <a:t>T</a:t>
            </a:r>
            <a:r>
              <a:rPr lang="en-GB" sz="1800" b="1" dirty="0" smtClean="0">
                <a:latin typeface="Letter-join No-Lead 36" panose="02000503000000020003" pitchFamily="50" charset="0"/>
              </a:rPr>
              <a:t>he Vikings and Where Did They Come From?’.</a:t>
            </a:r>
            <a:endParaRPr lang="en-GB" sz="1800" b="1" dirty="0">
              <a:latin typeface="Letter-join No-Lead 36" panose="02000503000000020003" pitchFamily="50" charset="0"/>
            </a:endParaRPr>
          </a:p>
        </p:txBody>
      </p:sp>
      <p:sp>
        <p:nvSpPr>
          <p:cNvPr id="15" name="Rectangle 14"/>
          <p:cNvSpPr/>
          <p:nvPr/>
        </p:nvSpPr>
        <p:spPr>
          <a:xfrm>
            <a:off x="1306922" y="2674060"/>
            <a:ext cx="6707860" cy="646331"/>
          </a:xfrm>
          <a:prstGeom prst="rect">
            <a:avLst/>
          </a:prstGeom>
        </p:spPr>
        <p:txBody>
          <a:bodyPr wrap="square">
            <a:spAutoFit/>
          </a:bodyPr>
          <a:lstStyle/>
          <a:p>
            <a:pPr algn="ctr"/>
            <a:r>
              <a:rPr lang="en-GB" dirty="0" smtClean="0">
                <a:latin typeface="Letter-join Plus 36" panose="02000505000000020003" pitchFamily="50" charset="0"/>
              </a:rPr>
              <a:t>This will help us to absorb even more useful information about the Vikings which will come in useful throughout this unit of work. </a:t>
            </a:r>
            <a:endParaRPr lang="en-GB" dirty="0">
              <a:latin typeface="Letter-join Plus 36" panose="02000505000000020003" pitchFamily="50" charset="0"/>
            </a:endParaRPr>
          </a:p>
        </p:txBody>
      </p:sp>
      <p:pic>
        <p:nvPicPr>
          <p:cNvPr id="7" name="Picture 6"/>
          <p:cNvPicPr>
            <a:picLocks noChangeAspect="1"/>
          </p:cNvPicPr>
          <p:nvPr/>
        </p:nvPicPr>
        <p:blipFill>
          <a:blip r:embed="rId6"/>
          <a:stretch>
            <a:fillRect/>
          </a:stretch>
        </p:blipFill>
        <p:spPr>
          <a:xfrm>
            <a:off x="1306922" y="3320391"/>
            <a:ext cx="2150391" cy="2242551"/>
          </a:xfrm>
          <a:prstGeom prst="rect">
            <a:avLst/>
          </a:prstGeom>
        </p:spPr>
      </p:pic>
      <p:sp>
        <p:nvSpPr>
          <p:cNvPr id="10" name="Rectangle 9"/>
          <p:cNvSpPr/>
          <p:nvPr/>
        </p:nvSpPr>
        <p:spPr>
          <a:xfrm>
            <a:off x="3707904" y="3789040"/>
            <a:ext cx="4572000" cy="1323439"/>
          </a:xfrm>
          <a:prstGeom prst="rect">
            <a:avLst/>
          </a:prstGeom>
        </p:spPr>
        <p:txBody>
          <a:bodyPr>
            <a:spAutoFit/>
          </a:bodyPr>
          <a:lstStyle/>
          <a:p>
            <a:r>
              <a:rPr lang="en-GB" sz="1600" b="1" u="sng" dirty="0">
                <a:latin typeface="Letter-join No-Lead 36" panose="02000503000000020003" pitchFamily="50" charset="0"/>
              </a:rPr>
              <a:t>Example Q+A:</a:t>
            </a:r>
          </a:p>
          <a:p>
            <a:r>
              <a:rPr lang="en-GB" sz="1600" b="1" u="sng" dirty="0">
                <a:latin typeface="Letter-join No-Lead 36" panose="02000503000000020003" pitchFamily="50" charset="0"/>
              </a:rPr>
              <a:t>Q</a:t>
            </a:r>
            <a:r>
              <a:rPr lang="en-GB" sz="1600" b="1" u="sng" dirty="0" smtClean="0">
                <a:latin typeface="Letter-join No-Lead 36" panose="02000503000000020003" pitchFamily="50" charset="0"/>
              </a:rPr>
              <a:t>: Where did the Vikings come from?</a:t>
            </a:r>
            <a:endParaRPr lang="en-GB" sz="1600" b="1" u="sng" dirty="0">
              <a:latin typeface="Letter-join No-Lead 36" panose="02000503000000020003" pitchFamily="50" charset="0"/>
            </a:endParaRPr>
          </a:p>
          <a:p>
            <a:r>
              <a:rPr lang="en-GB" sz="1600" b="1" u="sng" dirty="0">
                <a:latin typeface="Letter-join No-Lead 36" panose="02000503000000020003" pitchFamily="50" charset="0"/>
              </a:rPr>
              <a:t>A</a:t>
            </a:r>
            <a:r>
              <a:rPr lang="en-GB" sz="1600" b="1" u="sng" dirty="0" smtClean="0">
                <a:latin typeface="Letter-join No-Lead 36" panose="02000503000000020003" pitchFamily="50" charset="0"/>
              </a:rPr>
              <a:t>: </a:t>
            </a:r>
            <a:r>
              <a:rPr lang="en-GB" sz="1600" b="1" dirty="0" smtClean="0">
                <a:latin typeface="Letter-join No-Lead 36" panose="02000503000000020003" pitchFamily="50" charset="0"/>
              </a:rPr>
              <a:t>The Vikings came from an area known as Scandinavia. Scandinavia is made up of three countries: Norway, Sweden and Denmark.</a:t>
            </a:r>
            <a:endParaRPr lang="en-GB" sz="1600" dirty="0"/>
          </a:p>
        </p:txBody>
      </p:sp>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11344" y="0"/>
            <a:ext cx="332656" cy="332656"/>
          </a:xfrm>
          <a:prstGeom prst="rect">
            <a:avLst/>
          </a:prstGeom>
        </p:spPr>
      </p:pic>
    </p:spTree>
    <p:extLst>
      <p:ext uri="{BB962C8B-B14F-4D97-AF65-F5344CB8AC3E}">
        <p14:creationId xmlns:p14="http://schemas.microsoft.com/office/powerpoint/2010/main" val="225995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9" ma:contentTypeDescription="Create a new document." ma:contentTypeScope="" ma:versionID="035f6ee8f22c05ca80f799d23f257d8c">
  <xsd:schema xmlns:xsd="http://www.w3.org/2001/XMLSchema" xmlns:xs="http://www.w3.org/2001/XMLSchema" xmlns:p="http://schemas.microsoft.com/office/2006/metadata/properties" xmlns:ns2="359a9a00-a290-4288-b116-4b5872e28cb1" targetNamespace="http://schemas.microsoft.com/office/2006/metadata/properties" ma:root="true" ma:fieldsID="ffdd8a9f9d930122894cbda9b3988e87"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F69ACA-D692-485B-B67E-A846685F58EB}">
  <ds:schemaRefs>
    <ds:schemaRef ds:uri="http://schemas.microsoft.com/sharepoint/v3/contenttype/forms"/>
  </ds:schemaRefs>
</ds:datastoreItem>
</file>

<file path=customXml/itemProps2.xml><?xml version="1.0" encoding="utf-8"?>
<ds:datastoreItem xmlns:ds="http://schemas.openxmlformats.org/officeDocument/2006/customXml" ds:itemID="{8AFD552E-7416-4491-9E10-572E656D4FD6}">
  <ds:schemaRefs>
    <ds:schemaRef ds:uri="http://www.w3.org/XML/1998/namespac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aa5546cd-bbc1-440e-8733-0e2430b65dab"/>
    <ds:schemaRef ds:uri="http://purl.org/dc/dcmitype/"/>
  </ds:schemaRefs>
</ds:datastoreItem>
</file>

<file path=customXml/itemProps3.xml><?xml version="1.0" encoding="utf-8"?>
<ds:datastoreItem xmlns:ds="http://schemas.openxmlformats.org/officeDocument/2006/customXml" ds:itemID="{E8143762-9000-4946-B9E0-228827261F8E}"/>
</file>

<file path=docProps/app.xml><?xml version="1.0" encoding="utf-8"?>
<Properties xmlns="http://schemas.openxmlformats.org/officeDocument/2006/extended-properties" xmlns:vt="http://schemas.openxmlformats.org/officeDocument/2006/docPropsVTypes">
  <Template/>
  <TotalTime>9605</TotalTime>
  <Words>4302</Words>
  <Application>Microsoft Office PowerPoint</Application>
  <PresentationFormat>On-screen Show (4:3)</PresentationFormat>
  <Paragraphs>302</Paragraphs>
  <Slides>25</Slides>
  <Notes>25</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Arial</vt:lpstr>
      <vt:lpstr>bitterregular</vt:lpstr>
      <vt:lpstr>Brush Script MT</vt:lpstr>
      <vt:lpstr>Calibri</vt:lpstr>
      <vt:lpstr>Comic Sans MS</vt:lpstr>
      <vt:lpstr>Constantia</vt:lpstr>
      <vt:lpstr>Franklin Gothic Book</vt:lpstr>
      <vt:lpstr>Letter-join 36</vt:lpstr>
      <vt:lpstr>Letter-join No-Lead 36</vt:lpstr>
      <vt:lpstr>Letter-join Plus 36</vt:lpstr>
      <vt:lpstr>Letterjoin-Air No-Lead 36</vt:lpstr>
      <vt:lpstr>Rage Italic</vt:lpstr>
      <vt:lpstr>Times New Roman</vt:lpstr>
      <vt:lpstr>Pushpin</vt:lpstr>
      <vt:lpstr>PowerPoint Presentation</vt:lpstr>
      <vt:lpstr>PowerPoint Presentation</vt:lpstr>
      <vt:lpstr>Sit back, relax and enjoy…</vt:lpstr>
      <vt:lpstr>PowerPoint Presentation</vt:lpstr>
      <vt:lpstr>PowerPoint Presentation</vt:lpstr>
      <vt:lpstr>PowerPoint Presentation</vt:lpstr>
      <vt:lpstr>PowerPoint Presentation</vt:lpstr>
      <vt:lpstr>Summarise your initial ideas from the clip…</vt:lpstr>
      <vt:lpstr>Comprehension Task – Read the Non-chronological report in document two: ‘Who Were The Vikings and Where Did They Come From?’.</vt:lpstr>
      <vt:lpstr>Features of the Text Type…</vt:lpstr>
      <vt:lpstr>Features of the Text Type…</vt:lpstr>
      <vt:lpstr>Golden Lines Hunt…</vt:lpstr>
      <vt:lpstr>Golden Lines</vt:lpstr>
      <vt:lpstr>Research – The Vikings</vt:lpstr>
      <vt:lpstr>Parenthesis using brackets</vt:lpstr>
      <vt:lpstr>Now it’s time to write</vt:lpstr>
      <vt:lpstr>Let’s begin our writing…</vt:lpstr>
      <vt:lpstr>Introduction paragraph</vt:lpstr>
      <vt:lpstr>Let’s continue our writing…</vt:lpstr>
      <vt:lpstr>Let’s continue our writing…</vt:lpstr>
      <vt:lpstr>Let’s continue our writing…</vt:lpstr>
      <vt:lpstr>Let’s Finish our writing…</vt:lpstr>
      <vt:lpstr>Let’s finish our writing…</vt:lpstr>
      <vt:lpstr>Let’s finish our writing…</vt:lpstr>
      <vt:lpstr>Is your non chronological report complete? Prove-it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lastModifiedBy>J. Soboljew</cp:lastModifiedBy>
  <cp:revision>373</cp:revision>
  <cp:lastPrinted>2021-01-18T16:04:16Z</cp:lastPrinted>
  <dcterms:created xsi:type="dcterms:W3CDTF">2015-07-10T19:38:16Z</dcterms:created>
  <dcterms:modified xsi:type="dcterms:W3CDTF">2021-02-02T15:12:01Z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