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68" r:id="rId6"/>
    <p:sldId id="281" r:id="rId7"/>
    <p:sldId id="267" r:id="rId8"/>
    <p:sldId id="271" r:id="rId9"/>
    <p:sldId id="282" r:id="rId10"/>
    <p:sldId id="274" r:id="rId11"/>
    <p:sldId id="258" r:id="rId12"/>
    <p:sldId id="275" r:id="rId13"/>
    <p:sldId id="276" r:id="rId14"/>
    <p:sldId id="283" r:id="rId15"/>
    <p:sldId id="284" r:id="rId16"/>
    <p:sldId id="277" r:id="rId17"/>
    <p:sldId id="278"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2CCFB8-F042-471C-AC44-545CC9541590}"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115887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2CCFB8-F042-471C-AC44-545CC9541590}"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41805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2CCFB8-F042-471C-AC44-545CC9541590}"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204006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2CCFB8-F042-471C-AC44-545CC9541590}"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18476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2CCFB8-F042-471C-AC44-545CC9541590}"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391793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2CCFB8-F042-471C-AC44-545CC9541590}"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219535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2CCFB8-F042-471C-AC44-545CC9541590}"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387005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2CCFB8-F042-471C-AC44-545CC9541590}"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76812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CCFB8-F042-471C-AC44-545CC9541590}"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371866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2CCFB8-F042-471C-AC44-545CC9541590}"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95124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2CCFB8-F042-471C-AC44-545CC9541590}"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7AAF-E7F7-4038-A999-BF92E02B7771}" type="slidenum">
              <a:rPr lang="en-GB" smtClean="0"/>
              <a:t>‹#›</a:t>
            </a:fld>
            <a:endParaRPr lang="en-GB"/>
          </a:p>
        </p:txBody>
      </p:sp>
    </p:spTree>
    <p:extLst>
      <p:ext uri="{BB962C8B-B14F-4D97-AF65-F5344CB8AC3E}">
        <p14:creationId xmlns:p14="http://schemas.microsoft.com/office/powerpoint/2010/main" val="399752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CCFB8-F042-471C-AC44-545CC9541590}" type="datetimeFigureOut">
              <a:rPr lang="en-GB" smtClean="0"/>
              <a:t>02/02/2021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37AAF-E7F7-4038-A999-BF92E02B7771}" type="slidenum">
              <a:rPr lang="en-GB" smtClean="0"/>
              <a:t>‹#›</a:t>
            </a:fld>
            <a:endParaRPr lang="en-GB"/>
          </a:p>
        </p:txBody>
      </p:sp>
    </p:spTree>
    <p:extLst>
      <p:ext uri="{BB962C8B-B14F-4D97-AF65-F5344CB8AC3E}">
        <p14:creationId xmlns:p14="http://schemas.microsoft.com/office/powerpoint/2010/main" val="3487588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noAutofit/>
          </a:bodyPr>
          <a:lstStyle/>
          <a:p>
            <a:r>
              <a:rPr lang="en-GB" sz="1800" b="1" dirty="0" smtClean="0">
                <a:latin typeface="Letter-join 36" panose="02000805000000020003" pitchFamily="50" charset="0"/>
              </a:rPr>
              <a:t>Document one:</a:t>
            </a:r>
            <a:r>
              <a:rPr lang="en-GB" sz="1800" b="1" dirty="0" smtClean="0">
                <a:solidFill>
                  <a:srgbClr val="FF0000"/>
                </a:solidFill>
                <a:latin typeface="Letter-join 36" panose="02000805000000020003" pitchFamily="50" charset="0"/>
              </a:rPr>
              <a:t/>
            </a:r>
            <a:br>
              <a:rPr lang="en-GB" sz="1800" b="1" dirty="0" smtClean="0">
                <a:solidFill>
                  <a:srgbClr val="FF0000"/>
                </a:solidFill>
                <a:latin typeface="Letter-join 36" panose="02000805000000020003" pitchFamily="50" charset="0"/>
              </a:rPr>
            </a:br>
            <a:endParaRPr lang="en-GB" sz="1400" dirty="0">
              <a:solidFill>
                <a:srgbClr val="FF0000"/>
              </a:solidFill>
              <a:latin typeface="Letter-join 36" panose="02000805000000020003" pitchFamily="50" charset="0"/>
            </a:endParaRPr>
          </a:p>
        </p:txBody>
      </p:sp>
      <p:sp>
        <p:nvSpPr>
          <p:cNvPr id="3" name="Oval 2"/>
          <p:cNvSpPr/>
          <p:nvPr/>
        </p:nvSpPr>
        <p:spPr>
          <a:xfrm>
            <a:off x="4146550" y="2171700"/>
            <a:ext cx="3898900" cy="24257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Letter-join No-Lead 36" panose="02000503000000020003" pitchFamily="50" charset="0"/>
              </a:rPr>
              <a:t>Who were the Vikings?</a:t>
            </a:r>
            <a:endParaRPr lang="en-GB" dirty="0">
              <a:solidFill>
                <a:schemeClr val="tx1"/>
              </a:solidFill>
              <a:latin typeface="Letter-join No-Lead 36" panose="02000503000000020003" pitchFamily="50" charset="0"/>
            </a:endParaRPr>
          </a:p>
        </p:txBody>
      </p:sp>
      <p:cxnSp>
        <p:nvCxnSpPr>
          <p:cNvPr id="10" name="Straight Connector 9"/>
          <p:cNvCxnSpPr/>
          <p:nvPr/>
        </p:nvCxnSpPr>
        <p:spPr>
          <a:xfrm flipH="1" flipV="1">
            <a:off x="3162300" y="1879600"/>
            <a:ext cx="1358900" cy="787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 y="1440934"/>
            <a:ext cx="3626314" cy="369332"/>
          </a:xfrm>
          <a:prstGeom prst="rect">
            <a:avLst/>
          </a:prstGeom>
          <a:noFill/>
        </p:spPr>
        <p:txBody>
          <a:bodyPr wrap="none" rtlCol="0">
            <a:spAutoFit/>
          </a:bodyPr>
          <a:lstStyle/>
          <a:p>
            <a:r>
              <a:rPr lang="en-GB" dirty="0" smtClean="0">
                <a:latin typeface="Letter-join No-Lead 36" panose="02000503000000020003" pitchFamily="50" charset="0"/>
              </a:rPr>
              <a:t>Where did the Vikings come from?</a:t>
            </a:r>
            <a:endParaRPr lang="en-GB" dirty="0">
              <a:latin typeface="Letter-join No-Lead 36" panose="02000503000000020003" pitchFamily="50" charset="0"/>
            </a:endParaRPr>
          </a:p>
        </p:txBody>
      </p:sp>
      <p:cxnSp>
        <p:nvCxnSpPr>
          <p:cNvPr id="13" name="Straight Connector 12"/>
          <p:cNvCxnSpPr>
            <a:stCxn id="3" idx="3"/>
            <a:endCxn id="14" idx="3"/>
          </p:cNvCxnSpPr>
          <p:nvPr/>
        </p:nvCxnSpPr>
        <p:spPr>
          <a:xfrm flipH="1">
            <a:off x="3048000" y="4242164"/>
            <a:ext cx="1669531" cy="3868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 y="4305846"/>
            <a:ext cx="2971800" cy="646331"/>
          </a:xfrm>
          <a:prstGeom prst="rect">
            <a:avLst/>
          </a:prstGeom>
          <a:noFill/>
        </p:spPr>
        <p:txBody>
          <a:bodyPr wrap="square" rtlCol="0">
            <a:spAutoFit/>
          </a:bodyPr>
          <a:lstStyle/>
          <a:p>
            <a:r>
              <a:rPr lang="en-GB" dirty="0" smtClean="0">
                <a:latin typeface="Letter-join No-Lead 36" panose="02000503000000020003" pitchFamily="50" charset="0"/>
              </a:rPr>
              <a:t>Why did the Vikings come to Britain?</a:t>
            </a:r>
            <a:endParaRPr lang="en-GB" dirty="0">
              <a:latin typeface="Letter-join No-Lead 36" panose="02000503000000020003" pitchFamily="50" charset="0"/>
            </a:endParaRPr>
          </a:p>
        </p:txBody>
      </p:sp>
      <p:cxnSp>
        <p:nvCxnSpPr>
          <p:cNvPr id="20" name="Straight Connector 19"/>
          <p:cNvCxnSpPr>
            <a:stCxn id="3" idx="5"/>
          </p:cNvCxnSpPr>
          <p:nvPr/>
        </p:nvCxnSpPr>
        <p:spPr>
          <a:xfrm>
            <a:off x="7474469" y="4242164"/>
            <a:ext cx="1212331" cy="3868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24900" y="4400411"/>
            <a:ext cx="3441700" cy="646331"/>
          </a:xfrm>
          <a:prstGeom prst="rect">
            <a:avLst/>
          </a:prstGeom>
          <a:noFill/>
        </p:spPr>
        <p:txBody>
          <a:bodyPr wrap="square" rtlCol="0">
            <a:spAutoFit/>
          </a:bodyPr>
          <a:lstStyle/>
          <a:p>
            <a:r>
              <a:rPr lang="en-GB" dirty="0" smtClean="0">
                <a:latin typeface="Letter-join No-Lead 36" panose="02000503000000020003" pitchFamily="50" charset="0"/>
              </a:rPr>
              <a:t>How long did the Vikings stay in Britain?</a:t>
            </a:r>
          </a:p>
        </p:txBody>
      </p:sp>
      <p:cxnSp>
        <p:nvCxnSpPr>
          <p:cNvPr id="23" name="Straight Connector 22"/>
          <p:cNvCxnSpPr>
            <a:stCxn id="3" idx="7"/>
          </p:cNvCxnSpPr>
          <p:nvPr/>
        </p:nvCxnSpPr>
        <p:spPr>
          <a:xfrm flipV="1">
            <a:off x="7474469" y="1103532"/>
            <a:ext cx="1009131" cy="1423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83600" y="457201"/>
            <a:ext cx="3683000" cy="646331"/>
          </a:xfrm>
          <a:prstGeom prst="rect">
            <a:avLst/>
          </a:prstGeom>
          <a:noFill/>
        </p:spPr>
        <p:txBody>
          <a:bodyPr wrap="square" rtlCol="0">
            <a:spAutoFit/>
          </a:bodyPr>
          <a:lstStyle/>
          <a:p>
            <a:r>
              <a:rPr lang="en-GB" dirty="0" smtClean="0">
                <a:latin typeface="Letter-join No-Lead 36" panose="02000503000000020003" pitchFamily="50" charset="0"/>
              </a:rPr>
              <a:t>What did the Vikings do whilst they were in Britain?</a:t>
            </a:r>
            <a:endParaRPr lang="en-GB" dirty="0">
              <a:latin typeface="Letter-join No-Lead 36" panose="02000503000000020003" pitchFamily="50" charset="0"/>
            </a:endParaRPr>
          </a:p>
        </p:txBody>
      </p:sp>
      <p:sp>
        <p:nvSpPr>
          <p:cNvPr id="26" name="Rectangle 25"/>
          <p:cNvSpPr/>
          <p:nvPr/>
        </p:nvSpPr>
        <p:spPr>
          <a:xfrm>
            <a:off x="0" y="465422"/>
            <a:ext cx="7289800" cy="276999"/>
          </a:xfrm>
          <a:prstGeom prst="rect">
            <a:avLst/>
          </a:prstGeom>
        </p:spPr>
        <p:txBody>
          <a:bodyPr wrap="square">
            <a:spAutoFit/>
          </a:bodyPr>
          <a:lstStyle/>
          <a:p>
            <a:r>
              <a:rPr lang="en-GB" sz="1200" b="1" dirty="0">
                <a:solidFill>
                  <a:srgbClr val="FF0000"/>
                </a:solidFill>
                <a:latin typeface="Letter-join 36" panose="02000805000000020003" pitchFamily="50" charset="0"/>
              </a:rPr>
              <a:t>Headings are an example only. You may wish to consider your own </a:t>
            </a:r>
            <a:r>
              <a:rPr lang="en-GB" sz="1200" b="1" dirty="0" smtClean="0">
                <a:solidFill>
                  <a:srgbClr val="FF0000"/>
                </a:solidFill>
                <a:latin typeface="Letter-join 36" panose="02000805000000020003" pitchFamily="50" charset="0"/>
              </a:rPr>
              <a:t>headings.</a:t>
            </a:r>
            <a:endParaRPr lang="en-GB" sz="1200" dirty="0"/>
          </a:p>
        </p:txBody>
      </p:sp>
    </p:spTree>
    <p:extLst>
      <p:ext uri="{BB962C8B-B14F-4D97-AF65-F5344CB8AC3E}">
        <p14:creationId xmlns:p14="http://schemas.microsoft.com/office/powerpoint/2010/main" val="424960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9182" y="643296"/>
            <a:ext cx="5484125" cy="59076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0" y="134034"/>
            <a:ext cx="10072048" cy="369332"/>
          </a:xfrm>
          <a:prstGeom prst="rect">
            <a:avLst/>
          </a:prstGeom>
          <a:noFill/>
        </p:spPr>
        <p:txBody>
          <a:bodyPr wrap="square" rtlCol="0">
            <a:spAutoFit/>
          </a:bodyPr>
          <a:lstStyle/>
          <a:p>
            <a:r>
              <a:rPr lang="en-GB" b="1" dirty="0" smtClean="0">
                <a:latin typeface="Letterjoin-Air Plus 36" panose="02000805000000020003" pitchFamily="50" charset="0"/>
              </a:rPr>
              <a:t>Document eight:</a:t>
            </a:r>
            <a:r>
              <a:rPr lang="en-GB" b="1" dirty="0">
                <a:latin typeface="Letterjoin-Air Plus 36" panose="02000805000000020003" pitchFamily="50" charset="0"/>
              </a:rPr>
              <a:t> </a:t>
            </a:r>
            <a:r>
              <a:rPr lang="en-GB" b="1" dirty="0" smtClean="0">
                <a:latin typeface="Letterjoin-Air Plus 36" panose="02000805000000020003" pitchFamily="50" charset="0"/>
              </a:rPr>
              <a:t>Researching our non-chronological report</a:t>
            </a:r>
          </a:p>
        </p:txBody>
      </p:sp>
      <p:sp>
        <p:nvSpPr>
          <p:cNvPr id="2" name="TextBox 1"/>
          <p:cNvSpPr txBox="1"/>
          <p:nvPr/>
        </p:nvSpPr>
        <p:spPr>
          <a:xfrm>
            <a:off x="109182" y="750626"/>
            <a:ext cx="5484125" cy="2062103"/>
          </a:xfrm>
          <a:prstGeom prst="rect">
            <a:avLst/>
          </a:prstGeom>
          <a:noFill/>
        </p:spPr>
        <p:txBody>
          <a:bodyPr wrap="square" rtlCol="0">
            <a:spAutoFit/>
          </a:bodyPr>
          <a:lstStyle/>
          <a:p>
            <a:r>
              <a:rPr lang="en-GB" sz="1600" b="1" dirty="0" smtClean="0">
                <a:latin typeface="Letterjoin-Air Plus 36" panose="02000805000000020003" pitchFamily="50" charset="0"/>
              </a:rPr>
              <a:t>Who are the Vikings and where did they come from?</a:t>
            </a:r>
          </a:p>
          <a:p>
            <a:r>
              <a:rPr lang="en-GB" sz="1600" b="1" dirty="0" smtClean="0">
                <a:latin typeface="Letterjoin-Air Plus 36" panose="02000805000000020003" pitchFamily="50" charset="0"/>
              </a:rPr>
              <a:t>Areas to consider – </a:t>
            </a:r>
          </a:p>
          <a:p>
            <a:pPr marL="285750" indent="-285750">
              <a:buFont typeface="Arial" panose="020B0604020202020204" pitchFamily="34" charset="0"/>
              <a:buChar char="•"/>
            </a:pPr>
            <a:r>
              <a:rPr lang="en-GB" sz="1600" b="1" dirty="0" smtClean="0">
                <a:latin typeface="Letterjoin-Air Plus 36" panose="02000805000000020003" pitchFamily="50" charset="0"/>
              </a:rPr>
              <a:t>Viking traditions and beliefs.</a:t>
            </a:r>
          </a:p>
          <a:p>
            <a:pPr marL="285750" indent="-285750">
              <a:buFont typeface="Arial" panose="020B0604020202020204" pitchFamily="34" charset="0"/>
              <a:buChar char="•"/>
            </a:pPr>
            <a:r>
              <a:rPr lang="en-GB" sz="1600" b="1" dirty="0" smtClean="0">
                <a:latin typeface="Letterjoin-Air Plus 36" panose="02000805000000020003" pitchFamily="50" charset="0"/>
              </a:rPr>
              <a:t>Why the Vikings left Scandinavia?</a:t>
            </a:r>
          </a:p>
          <a:p>
            <a:pPr marL="285750" indent="-285750">
              <a:buFont typeface="Arial" panose="020B0604020202020204" pitchFamily="34" charset="0"/>
              <a:buChar char="•"/>
            </a:pPr>
            <a:r>
              <a:rPr lang="en-GB" sz="1600" b="1" dirty="0" smtClean="0">
                <a:latin typeface="Letterjoin-Air Plus 36" panose="02000805000000020003" pitchFamily="50" charset="0"/>
              </a:rPr>
              <a:t>Climate conditions in Scandinavia.</a:t>
            </a:r>
          </a:p>
          <a:p>
            <a:pPr marL="285750" indent="-285750">
              <a:buFont typeface="Arial" panose="020B0604020202020204" pitchFamily="34" charset="0"/>
              <a:buChar char="•"/>
            </a:pPr>
            <a:endParaRPr lang="en-GB" sz="1600" b="1" dirty="0" smtClean="0">
              <a:latin typeface="Letterjoin-Air Plus 36" panose="02000805000000020003" pitchFamily="50" charset="0"/>
            </a:endParaRPr>
          </a:p>
          <a:p>
            <a:pPr marL="285750" indent="-285750">
              <a:buFont typeface="Arial" panose="020B0604020202020204" pitchFamily="34" charset="0"/>
              <a:buChar char="•"/>
            </a:pPr>
            <a:endParaRPr lang="en-GB" sz="1600" b="1" dirty="0" smtClean="0">
              <a:latin typeface="Letterjoin-Air Plus 36" panose="02000805000000020003" pitchFamily="50" charset="0"/>
            </a:endParaRPr>
          </a:p>
        </p:txBody>
      </p:sp>
      <p:sp>
        <p:nvSpPr>
          <p:cNvPr id="13" name="Rectangle 12"/>
          <p:cNvSpPr/>
          <p:nvPr/>
        </p:nvSpPr>
        <p:spPr>
          <a:xfrm>
            <a:off x="6171063" y="643296"/>
            <a:ext cx="5484125" cy="59076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266597" y="750625"/>
            <a:ext cx="5484125" cy="2554545"/>
          </a:xfrm>
          <a:prstGeom prst="rect">
            <a:avLst/>
          </a:prstGeom>
          <a:noFill/>
        </p:spPr>
        <p:txBody>
          <a:bodyPr wrap="square" rtlCol="0">
            <a:spAutoFit/>
          </a:bodyPr>
          <a:lstStyle/>
          <a:p>
            <a:r>
              <a:rPr lang="en-GB" sz="1600" b="1" dirty="0" smtClean="0">
                <a:latin typeface="Letterjoin-Air Plus 36" panose="02000805000000020003" pitchFamily="50" charset="0"/>
              </a:rPr>
              <a:t>Why did the Vikings chose to settle in Britain?</a:t>
            </a:r>
          </a:p>
          <a:p>
            <a:r>
              <a:rPr lang="en-GB" sz="1600" b="1" dirty="0" smtClean="0">
                <a:latin typeface="Letterjoin-Air Plus 36" panose="02000805000000020003" pitchFamily="50" charset="0"/>
              </a:rPr>
              <a:t>Areas to consider – </a:t>
            </a:r>
          </a:p>
          <a:p>
            <a:pPr marL="285750" indent="-285750">
              <a:buFont typeface="Arial" panose="020B0604020202020204" pitchFamily="34" charset="0"/>
              <a:buChar char="•"/>
            </a:pPr>
            <a:r>
              <a:rPr lang="en-GB" sz="1600" b="1" dirty="0" smtClean="0">
                <a:latin typeface="Letterjoin-Air Plus 36" panose="02000805000000020003" pitchFamily="50" charset="0"/>
              </a:rPr>
              <a:t>What did Britain have which the Vikings wanted?</a:t>
            </a:r>
          </a:p>
          <a:p>
            <a:pPr marL="285750" indent="-285750">
              <a:buFont typeface="Arial" panose="020B0604020202020204" pitchFamily="34" charset="0"/>
              <a:buChar char="•"/>
            </a:pPr>
            <a:r>
              <a:rPr lang="en-GB" sz="1600" b="1" dirty="0" smtClean="0">
                <a:latin typeface="Letterjoin-Air Plus 36" panose="02000805000000020003" pitchFamily="50" charset="0"/>
              </a:rPr>
              <a:t>Who did the Vikings battle with in Britain?</a:t>
            </a:r>
          </a:p>
          <a:p>
            <a:pPr marL="285750" indent="-285750">
              <a:buFont typeface="Arial" panose="020B0604020202020204" pitchFamily="34" charset="0"/>
              <a:buChar char="•"/>
            </a:pPr>
            <a:r>
              <a:rPr lang="en-GB" sz="1600" b="1" dirty="0" smtClean="0">
                <a:latin typeface="Letterjoin-Air Plus 36" panose="02000805000000020003" pitchFamily="50" charset="0"/>
              </a:rPr>
              <a:t>Should the Vikings be considered raiders or settlers?</a:t>
            </a:r>
          </a:p>
          <a:p>
            <a:pPr marL="285750" indent="-285750">
              <a:buFont typeface="Arial" panose="020B0604020202020204" pitchFamily="34" charset="0"/>
              <a:buChar char="•"/>
            </a:pPr>
            <a:endParaRPr lang="en-GB" sz="1600" b="1" dirty="0" smtClean="0">
              <a:latin typeface="Letterjoin-Air Plus 36" panose="02000805000000020003" pitchFamily="50" charset="0"/>
            </a:endParaRPr>
          </a:p>
        </p:txBody>
      </p:sp>
    </p:spTree>
    <p:extLst>
      <p:ext uri="{BB962C8B-B14F-4D97-AF65-F5344CB8AC3E}">
        <p14:creationId xmlns:p14="http://schemas.microsoft.com/office/powerpoint/2010/main" val="345694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9181" y="643296"/>
            <a:ext cx="5484125" cy="59076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0" y="134034"/>
            <a:ext cx="10072048" cy="369332"/>
          </a:xfrm>
          <a:prstGeom prst="rect">
            <a:avLst/>
          </a:prstGeom>
          <a:noFill/>
        </p:spPr>
        <p:txBody>
          <a:bodyPr wrap="square" rtlCol="0">
            <a:spAutoFit/>
          </a:bodyPr>
          <a:lstStyle/>
          <a:p>
            <a:r>
              <a:rPr lang="en-GB" b="1" dirty="0" smtClean="0">
                <a:latin typeface="Letterjoin-Air Plus 36" panose="02000805000000020003" pitchFamily="50" charset="0"/>
              </a:rPr>
              <a:t>Document eight:</a:t>
            </a:r>
            <a:r>
              <a:rPr lang="en-GB" b="1" dirty="0">
                <a:latin typeface="Letterjoin-Air Plus 36" panose="02000805000000020003" pitchFamily="50" charset="0"/>
              </a:rPr>
              <a:t> </a:t>
            </a:r>
            <a:r>
              <a:rPr lang="en-GB" b="1" dirty="0" smtClean="0">
                <a:latin typeface="Letterjoin-Air Plus 36" panose="02000805000000020003" pitchFamily="50" charset="0"/>
              </a:rPr>
              <a:t>Researching our non-chronological report</a:t>
            </a:r>
          </a:p>
        </p:txBody>
      </p:sp>
      <p:sp>
        <p:nvSpPr>
          <p:cNvPr id="2" name="TextBox 1"/>
          <p:cNvSpPr txBox="1"/>
          <p:nvPr/>
        </p:nvSpPr>
        <p:spPr>
          <a:xfrm>
            <a:off x="109182" y="750626"/>
            <a:ext cx="5484125" cy="1569660"/>
          </a:xfrm>
          <a:prstGeom prst="rect">
            <a:avLst/>
          </a:prstGeom>
          <a:noFill/>
        </p:spPr>
        <p:txBody>
          <a:bodyPr wrap="square" rtlCol="0">
            <a:spAutoFit/>
          </a:bodyPr>
          <a:lstStyle/>
          <a:p>
            <a:r>
              <a:rPr lang="en-GB" sz="1600" b="1" dirty="0" smtClean="0">
                <a:latin typeface="Letterjoin-Air Plus 36" panose="02000805000000020003" pitchFamily="50" charset="0"/>
              </a:rPr>
              <a:t>Viking longhouses and </a:t>
            </a:r>
            <a:r>
              <a:rPr lang="en-GB" sz="1600" b="1" dirty="0" err="1" smtClean="0">
                <a:latin typeface="Letterjoin-Air Plus 36" panose="02000805000000020003" pitchFamily="50" charset="0"/>
              </a:rPr>
              <a:t>longships</a:t>
            </a:r>
            <a:r>
              <a:rPr lang="en-GB" sz="1600" b="1" dirty="0" smtClean="0">
                <a:latin typeface="Letterjoin-Air Plus 36" panose="02000805000000020003" pitchFamily="50" charset="0"/>
              </a:rPr>
              <a:t> – </a:t>
            </a:r>
          </a:p>
          <a:p>
            <a:r>
              <a:rPr lang="en-GB" sz="1600" b="1" dirty="0" smtClean="0">
                <a:latin typeface="Letterjoin-Air Plus 36" panose="02000805000000020003" pitchFamily="50" charset="0"/>
              </a:rPr>
              <a:t>Areas to consider – </a:t>
            </a:r>
          </a:p>
          <a:p>
            <a:pPr marL="285750" indent="-285750">
              <a:buFont typeface="Arial" panose="020B0604020202020204" pitchFamily="34" charset="0"/>
              <a:buChar char="•"/>
            </a:pPr>
            <a:r>
              <a:rPr lang="en-GB" sz="1600" b="1" dirty="0" smtClean="0">
                <a:latin typeface="Letterjoin-Air Plus 36" panose="02000805000000020003" pitchFamily="50" charset="0"/>
              </a:rPr>
              <a:t>Key features of a Viking longhouse.</a:t>
            </a:r>
          </a:p>
          <a:p>
            <a:pPr marL="285750" indent="-285750">
              <a:buFont typeface="Arial" panose="020B0604020202020204" pitchFamily="34" charset="0"/>
              <a:buChar char="•"/>
            </a:pPr>
            <a:r>
              <a:rPr lang="en-GB" sz="1600" b="1" dirty="0" smtClean="0">
                <a:latin typeface="Letterjoin-Air Plus 36" panose="02000805000000020003" pitchFamily="50" charset="0"/>
              </a:rPr>
              <a:t>Key features of a Viking </a:t>
            </a:r>
            <a:r>
              <a:rPr lang="en-GB" sz="1600" b="1" dirty="0" err="1" smtClean="0">
                <a:latin typeface="Letterjoin-Air Plus 36" panose="02000805000000020003" pitchFamily="50" charset="0"/>
              </a:rPr>
              <a:t>longship</a:t>
            </a:r>
            <a:r>
              <a:rPr lang="en-GB" sz="1600" b="1" dirty="0" smtClean="0">
                <a:latin typeface="Letterjoin-Air Plus 36" panose="02000805000000020003" pitchFamily="50" charset="0"/>
              </a:rPr>
              <a:t>.</a:t>
            </a:r>
          </a:p>
          <a:p>
            <a:pPr marL="285750" indent="-285750">
              <a:buFont typeface="Arial" panose="020B0604020202020204" pitchFamily="34" charset="0"/>
              <a:buChar char="•"/>
            </a:pPr>
            <a:r>
              <a:rPr lang="en-GB" sz="1600" b="1" dirty="0" smtClean="0">
                <a:latin typeface="Letterjoin-Air Plus 36" panose="02000805000000020003" pitchFamily="50" charset="0"/>
              </a:rPr>
              <a:t>What were Viking villages like?</a:t>
            </a:r>
          </a:p>
          <a:p>
            <a:pPr marL="285750" indent="-285750">
              <a:buFont typeface="Arial" panose="020B0604020202020204" pitchFamily="34" charset="0"/>
              <a:buChar char="•"/>
            </a:pPr>
            <a:endParaRPr lang="en-GB" sz="1600" b="1" dirty="0" smtClean="0">
              <a:latin typeface="Letterjoin-Air Plus 36" panose="02000805000000020003" pitchFamily="50" charset="0"/>
            </a:endParaRPr>
          </a:p>
        </p:txBody>
      </p:sp>
      <p:sp>
        <p:nvSpPr>
          <p:cNvPr id="13" name="Rectangle 12"/>
          <p:cNvSpPr/>
          <p:nvPr/>
        </p:nvSpPr>
        <p:spPr>
          <a:xfrm>
            <a:off x="6171063" y="643296"/>
            <a:ext cx="5484125" cy="59076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266597" y="750625"/>
            <a:ext cx="5484125" cy="338554"/>
          </a:xfrm>
          <a:prstGeom prst="rect">
            <a:avLst/>
          </a:prstGeom>
          <a:noFill/>
        </p:spPr>
        <p:txBody>
          <a:bodyPr wrap="square" rtlCol="0">
            <a:spAutoFit/>
          </a:bodyPr>
          <a:lstStyle/>
          <a:p>
            <a:r>
              <a:rPr lang="en-GB" sz="1600" b="1" dirty="0" smtClean="0">
                <a:latin typeface="Letterjoin-Air Plus 36" panose="02000805000000020003" pitchFamily="50" charset="0"/>
              </a:rPr>
              <a:t>Interesting or fun facts about the Vikings - </a:t>
            </a:r>
          </a:p>
        </p:txBody>
      </p:sp>
    </p:spTree>
    <p:extLst>
      <p:ext uri="{BB962C8B-B14F-4D97-AF65-F5344CB8AC3E}">
        <p14:creationId xmlns:p14="http://schemas.microsoft.com/office/powerpoint/2010/main" val="427034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4034"/>
            <a:ext cx="12192000" cy="369332"/>
          </a:xfrm>
          <a:prstGeom prst="rect">
            <a:avLst/>
          </a:prstGeom>
          <a:noFill/>
        </p:spPr>
        <p:txBody>
          <a:bodyPr wrap="square" rtlCol="0">
            <a:spAutoFit/>
          </a:bodyPr>
          <a:lstStyle/>
          <a:p>
            <a:r>
              <a:rPr lang="en-GB" b="1" dirty="0" smtClean="0">
                <a:latin typeface="Letterjoin-Air Plus 36" panose="02000805000000020003" pitchFamily="50" charset="0"/>
              </a:rPr>
              <a:t>Document </a:t>
            </a:r>
            <a:r>
              <a:rPr lang="en-GB" b="1" dirty="0" smtClean="0">
                <a:latin typeface="Letterjoin-Air Plus 36" panose="02000805000000020003" pitchFamily="50" charset="0"/>
              </a:rPr>
              <a:t>nine A </a:t>
            </a:r>
            <a:r>
              <a:rPr lang="en-GB" b="1" dirty="0" smtClean="0">
                <a:latin typeface="Letterjoin-Air Plus 36" panose="02000805000000020003" pitchFamily="50" charset="0"/>
              </a:rPr>
              <a:t>– Writing sentences using brackets to provide additional information.</a:t>
            </a:r>
          </a:p>
        </p:txBody>
      </p:sp>
      <p:sp>
        <p:nvSpPr>
          <p:cNvPr id="3" name="TextBox 2"/>
          <p:cNvSpPr txBox="1"/>
          <p:nvPr/>
        </p:nvSpPr>
        <p:spPr>
          <a:xfrm>
            <a:off x="-1" y="436726"/>
            <a:ext cx="10498964" cy="584775"/>
          </a:xfrm>
          <a:prstGeom prst="rect">
            <a:avLst/>
          </a:prstGeom>
          <a:noFill/>
        </p:spPr>
        <p:txBody>
          <a:bodyPr wrap="none" rtlCol="0">
            <a:spAutoFit/>
          </a:bodyPr>
          <a:lstStyle/>
          <a:p>
            <a:r>
              <a:rPr lang="en-GB" sz="1600" dirty="0" smtClean="0">
                <a:solidFill>
                  <a:srgbClr val="FF0000"/>
                </a:solidFill>
                <a:latin typeface="Letterjoin-Air Plus 36" panose="02000805000000020003" pitchFamily="50" charset="0"/>
              </a:rPr>
              <a:t>These sentences are only ideas and you may wish to use your own ideas.</a:t>
            </a:r>
          </a:p>
          <a:p>
            <a:r>
              <a:rPr lang="en-GB" sz="1600" dirty="0" smtClean="0">
                <a:solidFill>
                  <a:srgbClr val="FF0000"/>
                </a:solidFill>
                <a:latin typeface="Letterjoin-Air Plus 36" panose="02000805000000020003" pitchFamily="50" charset="0"/>
              </a:rPr>
              <a:t>Use the information in the brackets to support you in the what to enter in the brackets. </a:t>
            </a:r>
            <a:endParaRPr lang="en-GB" sz="1600" dirty="0">
              <a:solidFill>
                <a:srgbClr val="FF0000"/>
              </a:solidFill>
              <a:latin typeface="Letterjoin-Air Plus 36" panose="02000805000000020003" pitchFamily="50" charset="0"/>
            </a:endParaRPr>
          </a:p>
        </p:txBody>
      </p:sp>
      <p:sp>
        <p:nvSpPr>
          <p:cNvPr id="8" name="TextBox 7"/>
          <p:cNvSpPr txBox="1"/>
          <p:nvPr/>
        </p:nvSpPr>
        <p:spPr>
          <a:xfrm>
            <a:off x="-1" y="1021501"/>
            <a:ext cx="11477767" cy="1569660"/>
          </a:xfrm>
          <a:prstGeom prst="rect">
            <a:avLst/>
          </a:prstGeom>
          <a:noFill/>
        </p:spPr>
        <p:txBody>
          <a:bodyPr wrap="square" rtlCol="0">
            <a:spAutoFit/>
          </a:bodyPr>
          <a:lstStyle/>
          <a:p>
            <a:r>
              <a:rPr lang="en-GB" sz="1600" b="1" dirty="0" smtClean="0">
                <a:latin typeface="Letterjoin-Air Plus 36" panose="02000805000000020003" pitchFamily="50" charset="0"/>
              </a:rPr>
              <a:t>Who are the Vikings and where did they come from?</a:t>
            </a:r>
          </a:p>
          <a:p>
            <a:endParaRPr lang="en-GB" sz="1600" b="1" dirty="0" smtClean="0">
              <a:latin typeface="Letterjoin-Air Plus 36" panose="02000805000000020003" pitchFamily="50" charset="0"/>
            </a:endParaRPr>
          </a:p>
          <a:p>
            <a:r>
              <a:rPr lang="en-GB" sz="1600" b="1" dirty="0" smtClean="0">
                <a:latin typeface="Letterjoin-Air Plus 36" panose="02000805000000020003" pitchFamily="50" charset="0"/>
              </a:rPr>
              <a:t>Sentence without brackets – The Vikings travelled from Scandinavia to escape from the tough climate conditions.</a:t>
            </a:r>
          </a:p>
          <a:p>
            <a:r>
              <a:rPr lang="en-GB" sz="1600" b="1" dirty="0" smtClean="0">
                <a:latin typeface="Letterjoin-Air Plus 36" panose="02000805000000020003" pitchFamily="50" charset="0"/>
              </a:rPr>
              <a:t>Sentence with brackets – The Vikings travelled from Scandinavia to escape from the tough climate conditions (describe the climate conditions in Scandinavia here). </a:t>
            </a:r>
          </a:p>
        </p:txBody>
      </p:sp>
      <p:sp>
        <p:nvSpPr>
          <p:cNvPr id="9" name="TextBox 8"/>
          <p:cNvSpPr txBox="1"/>
          <p:nvPr/>
        </p:nvSpPr>
        <p:spPr>
          <a:xfrm>
            <a:off x="13646" y="2700904"/>
            <a:ext cx="11477767" cy="1815882"/>
          </a:xfrm>
          <a:prstGeom prst="rect">
            <a:avLst/>
          </a:prstGeom>
          <a:noFill/>
        </p:spPr>
        <p:txBody>
          <a:bodyPr wrap="square" rtlCol="0">
            <a:spAutoFit/>
          </a:bodyPr>
          <a:lstStyle/>
          <a:p>
            <a:r>
              <a:rPr lang="en-GB" sz="1600" b="1" dirty="0" smtClean="0">
                <a:latin typeface="Letterjoin-Air Plus 36" panose="02000805000000020003" pitchFamily="50" charset="0"/>
              </a:rPr>
              <a:t>Why did the Vikings chose to settle in Britain? </a:t>
            </a:r>
          </a:p>
          <a:p>
            <a:endParaRPr lang="en-GB" sz="1600" b="1" dirty="0" smtClean="0">
              <a:latin typeface="Letterjoin-Air Plus 36" panose="02000805000000020003" pitchFamily="50" charset="0"/>
            </a:endParaRPr>
          </a:p>
          <a:p>
            <a:r>
              <a:rPr lang="en-GB" sz="1600" b="1" dirty="0" smtClean="0">
                <a:latin typeface="Letterjoin-Air Plus 36" panose="02000805000000020003" pitchFamily="50" charset="0"/>
              </a:rPr>
              <a:t>Sentence without brackets – Throughout the medieval period, the Vikings battled with lots of people to establish their dominance in Britain.  </a:t>
            </a:r>
          </a:p>
          <a:p>
            <a:r>
              <a:rPr lang="en-GB" sz="1600" b="1" dirty="0" smtClean="0">
                <a:latin typeface="Letterjoin-Air Plus 36" panose="02000805000000020003" pitchFamily="50" charset="0"/>
              </a:rPr>
              <a:t>Sentence with brackets – Throughout the medieval period, the Vikings battled with lots of people (insert people who the Vikings battled with i.e. Monks) to establish their dominance in Britain.</a:t>
            </a:r>
          </a:p>
        </p:txBody>
      </p:sp>
      <p:sp>
        <p:nvSpPr>
          <p:cNvPr id="10" name="TextBox 9"/>
          <p:cNvSpPr txBox="1"/>
          <p:nvPr/>
        </p:nvSpPr>
        <p:spPr>
          <a:xfrm>
            <a:off x="-3" y="4720459"/>
            <a:ext cx="11477767" cy="1569660"/>
          </a:xfrm>
          <a:prstGeom prst="rect">
            <a:avLst/>
          </a:prstGeom>
          <a:noFill/>
        </p:spPr>
        <p:txBody>
          <a:bodyPr wrap="square" rtlCol="0">
            <a:spAutoFit/>
          </a:bodyPr>
          <a:lstStyle/>
          <a:p>
            <a:r>
              <a:rPr lang="en-GB" sz="1600" b="1" dirty="0" smtClean="0">
                <a:latin typeface="Letterjoin-Air Plus 36" panose="02000805000000020003" pitchFamily="50" charset="0"/>
              </a:rPr>
              <a:t>Viking longhouses and </a:t>
            </a:r>
            <a:r>
              <a:rPr lang="en-GB" sz="1600" b="1" dirty="0" err="1" smtClean="0">
                <a:latin typeface="Letterjoin-Air Plus 36" panose="02000805000000020003" pitchFamily="50" charset="0"/>
              </a:rPr>
              <a:t>longships</a:t>
            </a:r>
            <a:endParaRPr lang="en-GB" sz="1600" b="1" dirty="0" smtClean="0">
              <a:latin typeface="Letterjoin-Air Plus 36" panose="02000805000000020003" pitchFamily="50" charset="0"/>
            </a:endParaRPr>
          </a:p>
          <a:p>
            <a:endParaRPr lang="en-GB" sz="1600" b="1" dirty="0" smtClean="0">
              <a:latin typeface="Letterjoin-Air Plus 36" panose="02000805000000020003" pitchFamily="50" charset="0"/>
            </a:endParaRPr>
          </a:p>
          <a:p>
            <a:r>
              <a:rPr lang="en-GB" sz="1600" b="1" dirty="0" smtClean="0">
                <a:latin typeface="Letterjoin-Air Plus 36" panose="02000805000000020003" pitchFamily="50" charset="0"/>
              </a:rPr>
              <a:t>Sentence without brackets – Vikings travelled to Britain on </a:t>
            </a:r>
            <a:r>
              <a:rPr lang="en-GB" sz="1600" b="1" dirty="0" err="1" smtClean="0">
                <a:latin typeface="Letterjoin-Air Plus 36" panose="02000805000000020003" pitchFamily="50" charset="0"/>
              </a:rPr>
              <a:t>longships</a:t>
            </a:r>
            <a:r>
              <a:rPr lang="en-GB" sz="1600" b="1" dirty="0" smtClean="0">
                <a:latin typeface="Letterjoin-Air Plus 36" panose="02000805000000020003" pitchFamily="50" charset="0"/>
              </a:rPr>
              <a:t>, the long journey was usually treacherous and rough.</a:t>
            </a:r>
          </a:p>
          <a:p>
            <a:r>
              <a:rPr lang="en-GB" sz="1600" b="1" dirty="0" smtClean="0">
                <a:latin typeface="Letterjoin-Air Plus 36" panose="02000805000000020003" pitchFamily="50" charset="0"/>
              </a:rPr>
              <a:t>Sentence with brackets – Vikings travelled to </a:t>
            </a:r>
            <a:r>
              <a:rPr lang="en-GB" sz="1600" b="1" dirty="0" err="1" smtClean="0">
                <a:latin typeface="Letterjoin-Air Plus 36" panose="02000805000000020003" pitchFamily="50" charset="0"/>
              </a:rPr>
              <a:t>Britian</a:t>
            </a:r>
            <a:r>
              <a:rPr lang="en-GB" sz="1600" b="1" dirty="0" smtClean="0">
                <a:latin typeface="Letterjoin-Air Plus 36" panose="02000805000000020003" pitchFamily="50" charset="0"/>
              </a:rPr>
              <a:t> on </a:t>
            </a:r>
            <a:r>
              <a:rPr lang="en-GB" sz="1600" b="1" dirty="0" err="1" smtClean="0">
                <a:latin typeface="Letterjoin-Air Plus 36" panose="02000805000000020003" pitchFamily="50" charset="0"/>
              </a:rPr>
              <a:t>longships</a:t>
            </a:r>
            <a:r>
              <a:rPr lang="en-GB" sz="1600" b="1" dirty="0" smtClean="0">
                <a:latin typeface="Letterjoin-Air Plus 36" panose="02000805000000020003" pitchFamily="50" charset="0"/>
              </a:rPr>
              <a:t>, the long journey (describe how long the journey was) was usually treacherous and rough.  </a:t>
            </a:r>
          </a:p>
        </p:txBody>
      </p:sp>
    </p:spTree>
    <p:extLst>
      <p:ext uri="{BB962C8B-B14F-4D97-AF65-F5344CB8AC3E}">
        <p14:creationId xmlns:p14="http://schemas.microsoft.com/office/powerpoint/2010/main" val="177426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363570" cy="2031325"/>
          </a:xfrm>
          <a:prstGeom prst="rect">
            <a:avLst/>
          </a:prstGeom>
          <a:noFill/>
        </p:spPr>
        <p:txBody>
          <a:bodyPr wrap="square" rtlCol="0">
            <a:spAutoFit/>
          </a:bodyPr>
          <a:lstStyle/>
          <a:p>
            <a:r>
              <a:rPr lang="en-GB" b="1" dirty="0" smtClean="0">
                <a:latin typeface="Letterjoin-Air Plus 36" panose="02000805000000020003" pitchFamily="50" charset="0"/>
              </a:rPr>
              <a:t>Document nine:</a:t>
            </a:r>
          </a:p>
          <a:p>
            <a:r>
              <a:rPr lang="en-GB" b="1" dirty="0" smtClean="0">
                <a:latin typeface="Letterjoin-Air Plus 36" panose="02000805000000020003" pitchFamily="50" charset="0"/>
              </a:rPr>
              <a:t>Success criteria</a:t>
            </a:r>
          </a:p>
          <a:p>
            <a:endParaRPr lang="en-GB" b="1" dirty="0">
              <a:latin typeface="Letterjoin-Air Plus 36" panose="02000805000000020003" pitchFamily="50" charset="0"/>
            </a:endParaRPr>
          </a:p>
          <a:p>
            <a:endParaRPr lang="en-GB" b="1" dirty="0" smtClean="0">
              <a:latin typeface="Letterjoin-Air Plus 36" panose="02000805000000020003" pitchFamily="50" charset="0"/>
            </a:endParaRPr>
          </a:p>
          <a:p>
            <a:endParaRPr lang="en-GB" b="1" dirty="0">
              <a:latin typeface="Letterjoin-Air Plus 36" panose="02000805000000020003" pitchFamily="50" charset="0"/>
            </a:endParaRPr>
          </a:p>
          <a:p>
            <a:endParaRPr lang="en-GB" b="1" dirty="0" smtClean="0">
              <a:latin typeface="Letterjoin-Air Plus 36" panose="02000805000000020003" pitchFamily="50" charset="0"/>
            </a:endParaRPr>
          </a:p>
          <a:p>
            <a:endParaRPr lang="en-GB" b="1" dirty="0">
              <a:latin typeface="Letterjoin-Air Plus 36" panose="02000805000000020003" pitchFamily="50" charset="0"/>
            </a:endParaRPr>
          </a:p>
        </p:txBody>
      </p:sp>
      <p:sp>
        <p:nvSpPr>
          <p:cNvPr id="3" name="TextBox 2"/>
          <p:cNvSpPr txBox="1"/>
          <p:nvPr/>
        </p:nvSpPr>
        <p:spPr>
          <a:xfrm>
            <a:off x="1830861" y="633522"/>
            <a:ext cx="856260" cy="400110"/>
          </a:xfrm>
          <a:prstGeom prst="rect">
            <a:avLst/>
          </a:prstGeom>
          <a:noFill/>
        </p:spPr>
        <p:txBody>
          <a:bodyPr wrap="none" rtlCol="0">
            <a:spAutoFit/>
          </a:bodyPr>
          <a:lstStyle/>
          <a:p>
            <a:r>
              <a:rPr lang="en-GB" sz="2000" b="1" dirty="0" smtClean="0">
                <a:latin typeface="Letter-join No-Lead 36" panose="02000503000000020003" pitchFamily="50" charset="0"/>
              </a:rPr>
              <a:t>Silver</a:t>
            </a:r>
            <a:endParaRPr lang="en-GB" sz="2000" b="1" dirty="0">
              <a:latin typeface="Letter-join No-Lead 36" panose="02000503000000020003" pitchFamily="50" charset="0"/>
            </a:endParaRPr>
          </a:p>
        </p:txBody>
      </p:sp>
      <p:sp>
        <p:nvSpPr>
          <p:cNvPr id="14" name="TextBox 13"/>
          <p:cNvSpPr txBox="1"/>
          <p:nvPr/>
        </p:nvSpPr>
        <p:spPr>
          <a:xfrm>
            <a:off x="1815725" y="3263624"/>
            <a:ext cx="710707" cy="400110"/>
          </a:xfrm>
          <a:prstGeom prst="rect">
            <a:avLst/>
          </a:prstGeom>
          <a:noFill/>
        </p:spPr>
        <p:txBody>
          <a:bodyPr wrap="none" rtlCol="0">
            <a:spAutoFit/>
          </a:bodyPr>
          <a:lstStyle/>
          <a:p>
            <a:r>
              <a:rPr lang="en-GB" sz="2000" b="1" dirty="0" smtClean="0">
                <a:latin typeface="Letter-join No-Lead 36" panose="02000503000000020003" pitchFamily="50" charset="0"/>
              </a:rPr>
              <a:t>Gold</a:t>
            </a:r>
            <a:endParaRPr lang="en-GB" sz="2000" b="1" dirty="0">
              <a:latin typeface="Letter-join No-Lead 36" panose="02000503000000020003" pitchFamily="50" charset="0"/>
            </a:endParaRPr>
          </a:p>
        </p:txBody>
      </p:sp>
      <p:pic>
        <p:nvPicPr>
          <p:cNvPr id="5" name="Picture 4"/>
          <p:cNvPicPr>
            <a:picLocks noChangeAspect="1"/>
          </p:cNvPicPr>
          <p:nvPr/>
        </p:nvPicPr>
        <p:blipFill>
          <a:blip r:embed="rId2"/>
          <a:stretch>
            <a:fillRect/>
          </a:stretch>
        </p:blipFill>
        <p:spPr>
          <a:xfrm>
            <a:off x="2084860" y="1002962"/>
            <a:ext cx="8218143" cy="2229992"/>
          </a:xfrm>
          <a:prstGeom prst="rect">
            <a:avLst/>
          </a:prstGeom>
        </p:spPr>
      </p:pic>
      <p:pic>
        <p:nvPicPr>
          <p:cNvPr id="6" name="Picture 5"/>
          <p:cNvPicPr>
            <a:picLocks noChangeAspect="1"/>
          </p:cNvPicPr>
          <p:nvPr/>
        </p:nvPicPr>
        <p:blipFill>
          <a:blip r:embed="rId3"/>
          <a:stretch>
            <a:fillRect/>
          </a:stretch>
        </p:blipFill>
        <p:spPr>
          <a:xfrm>
            <a:off x="2084860" y="3665894"/>
            <a:ext cx="8218143" cy="2351271"/>
          </a:xfrm>
          <a:prstGeom prst="rect">
            <a:avLst/>
          </a:prstGeom>
        </p:spPr>
      </p:pic>
    </p:spTree>
    <p:extLst>
      <p:ext uri="{BB962C8B-B14F-4D97-AF65-F5344CB8AC3E}">
        <p14:creationId xmlns:p14="http://schemas.microsoft.com/office/powerpoint/2010/main" val="325038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363570" cy="2031325"/>
          </a:xfrm>
          <a:prstGeom prst="rect">
            <a:avLst/>
          </a:prstGeom>
          <a:noFill/>
        </p:spPr>
        <p:txBody>
          <a:bodyPr wrap="square" rtlCol="0">
            <a:spAutoFit/>
          </a:bodyPr>
          <a:lstStyle/>
          <a:p>
            <a:r>
              <a:rPr lang="en-GB" b="1" dirty="0" smtClean="0">
                <a:latin typeface="Letterjoin-Air Plus 36" panose="02000805000000020003" pitchFamily="50" charset="0"/>
              </a:rPr>
              <a:t>Document nine:</a:t>
            </a:r>
          </a:p>
          <a:p>
            <a:r>
              <a:rPr lang="en-GB" b="1" dirty="0" smtClean="0">
                <a:latin typeface="Letterjoin-Air Plus 36" panose="02000805000000020003" pitchFamily="50" charset="0"/>
              </a:rPr>
              <a:t>Success criteria</a:t>
            </a:r>
          </a:p>
          <a:p>
            <a:endParaRPr lang="en-GB" b="1" dirty="0">
              <a:latin typeface="Letterjoin-Air Plus 36" panose="02000805000000020003" pitchFamily="50" charset="0"/>
            </a:endParaRPr>
          </a:p>
          <a:p>
            <a:endParaRPr lang="en-GB" b="1" dirty="0" smtClean="0">
              <a:latin typeface="Letterjoin-Air Plus 36" panose="02000805000000020003" pitchFamily="50" charset="0"/>
            </a:endParaRPr>
          </a:p>
          <a:p>
            <a:endParaRPr lang="en-GB" b="1" dirty="0">
              <a:latin typeface="Letterjoin-Air Plus 36" panose="02000805000000020003" pitchFamily="50" charset="0"/>
            </a:endParaRPr>
          </a:p>
          <a:p>
            <a:endParaRPr lang="en-GB" b="1" dirty="0" smtClean="0">
              <a:latin typeface="Letterjoin-Air Plus 36" panose="02000805000000020003" pitchFamily="50" charset="0"/>
            </a:endParaRPr>
          </a:p>
          <a:p>
            <a:endParaRPr lang="en-GB" b="1" dirty="0">
              <a:latin typeface="Letterjoin-Air Plus 36" panose="02000805000000020003" pitchFamily="50" charset="0"/>
            </a:endParaRPr>
          </a:p>
        </p:txBody>
      </p:sp>
      <p:sp>
        <p:nvSpPr>
          <p:cNvPr id="14" name="TextBox 13"/>
          <p:cNvSpPr txBox="1"/>
          <p:nvPr/>
        </p:nvSpPr>
        <p:spPr>
          <a:xfrm>
            <a:off x="1843021" y="815607"/>
            <a:ext cx="1181734" cy="400110"/>
          </a:xfrm>
          <a:prstGeom prst="rect">
            <a:avLst/>
          </a:prstGeom>
          <a:noFill/>
        </p:spPr>
        <p:txBody>
          <a:bodyPr wrap="none" rtlCol="0">
            <a:spAutoFit/>
          </a:bodyPr>
          <a:lstStyle/>
          <a:p>
            <a:r>
              <a:rPr lang="en-GB" sz="2000" b="1" dirty="0" smtClean="0">
                <a:latin typeface="Letter-join No-Lead 36" panose="02000503000000020003" pitchFamily="50" charset="0"/>
              </a:rPr>
              <a:t>Platinum</a:t>
            </a:r>
            <a:endParaRPr lang="en-GB" sz="2000" b="1" dirty="0">
              <a:latin typeface="Letter-join No-Lead 36" panose="02000503000000020003" pitchFamily="50" charset="0"/>
            </a:endParaRPr>
          </a:p>
        </p:txBody>
      </p:sp>
      <p:pic>
        <p:nvPicPr>
          <p:cNvPr id="2" name="Picture 1"/>
          <p:cNvPicPr>
            <a:picLocks noChangeAspect="1"/>
          </p:cNvPicPr>
          <p:nvPr/>
        </p:nvPicPr>
        <p:blipFill>
          <a:blip r:embed="rId2"/>
          <a:stretch>
            <a:fillRect/>
          </a:stretch>
        </p:blipFill>
        <p:spPr>
          <a:xfrm>
            <a:off x="1627121" y="1572354"/>
            <a:ext cx="9303184" cy="3139346"/>
          </a:xfrm>
          <a:prstGeom prst="rect">
            <a:avLst/>
          </a:prstGeom>
        </p:spPr>
      </p:pic>
    </p:spTree>
    <p:extLst>
      <p:ext uri="{BB962C8B-B14F-4D97-AF65-F5344CB8AC3E}">
        <p14:creationId xmlns:p14="http://schemas.microsoft.com/office/powerpoint/2010/main" val="353299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1470" y="779678"/>
            <a:ext cx="7555832" cy="4206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0" y="0"/>
            <a:ext cx="5363570" cy="2031325"/>
          </a:xfrm>
          <a:prstGeom prst="rect">
            <a:avLst/>
          </a:prstGeom>
          <a:noFill/>
        </p:spPr>
        <p:txBody>
          <a:bodyPr wrap="square" rtlCol="0">
            <a:spAutoFit/>
          </a:bodyPr>
          <a:lstStyle/>
          <a:p>
            <a:r>
              <a:rPr lang="en-GB" b="1" dirty="0" smtClean="0">
                <a:latin typeface="Letterjoin-Air Plus 36" panose="02000805000000020003" pitchFamily="50" charset="0"/>
              </a:rPr>
              <a:t>Document ten:</a:t>
            </a:r>
          </a:p>
          <a:p>
            <a:r>
              <a:rPr lang="en-GB" b="1" dirty="0" smtClean="0">
                <a:latin typeface="Letterjoin-Air Plus 36" panose="02000805000000020003" pitchFamily="50" charset="0"/>
              </a:rPr>
              <a:t>Possible structure of writing</a:t>
            </a:r>
          </a:p>
          <a:p>
            <a:endParaRPr lang="en-GB" b="1" dirty="0">
              <a:latin typeface="Letterjoin-Air Plus 36" panose="02000805000000020003" pitchFamily="50" charset="0"/>
            </a:endParaRPr>
          </a:p>
          <a:p>
            <a:endParaRPr lang="en-GB" b="1" dirty="0" smtClean="0">
              <a:latin typeface="Letterjoin-Air Plus 36" panose="02000805000000020003" pitchFamily="50" charset="0"/>
            </a:endParaRPr>
          </a:p>
          <a:p>
            <a:endParaRPr lang="en-GB" b="1" dirty="0">
              <a:latin typeface="Letterjoin-Air Plus 36" panose="02000805000000020003" pitchFamily="50" charset="0"/>
            </a:endParaRPr>
          </a:p>
          <a:p>
            <a:endParaRPr lang="en-GB" b="1" dirty="0" smtClean="0">
              <a:latin typeface="Letterjoin-Air Plus 36" panose="02000805000000020003" pitchFamily="50" charset="0"/>
            </a:endParaRPr>
          </a:p>
          <a:p>
            <a:endParaRPr lang="en-GB" b="1" dirty="0">
              <a:latin typeface="Letterjoin-Air Plus 36" panose="02000805000000020003" pitchFamily="50" charset="0"/>
            </a:endParaRPr>
          </a:p>
        </p:txBody>
      </p:sp>
      <p:sp>
        <p:nvSpPr>
          <p:cNvPr id="2" name="TextBox 1"/>
          <p:cNvSpPr txBox="1"/>
          <p:nvPr/>
        </p:nvSpPr>
        <p:spPr>
          <a:xfrm>
            <a:off x="561467" y="814267"/>
            <a:ext cx="7555835" cy="369332"/>
          </a:xfrm>
          <a:prstGeom prst="rect">
            <a:avLst/>
          </a:prstGeom>
          <a:noFill/>
        </p:spPr>
        <p:txBody>
          <a:bodyPr wrap="square" rtlCol="0">
            <a:spAutoFit/>
          </a:bodyPr>
          <a:lstStyle/>
          <a:p>
            <a:r>
              <a:rPr lang="en-GB" b="1" dirty="0" smtClean="0">
                <a:latin typeface="Letter-join No-Lead 36" panose="02000503000000020003" pitchFamily="50" charset="0"/>
              </a:rPr>
              <a:t>Title – The Vikings, were they raiders or settlers?</a:t>
            </a:r>
            <a:endParaRPr lang="en-GB" b="1" dirty="0">
              <a:latin typeface="Letter-join No-Lead 36" panose="02000503000000020003" pitchFamily="50" charset="0"/>
            </a:endParaRPr>
          </a:p>
        </p:txBody>
      </p:sp>
      <p:sp>
        <p:nvSpPr>
          <p:cNvPr id="13" name="Rectangle 12"/>
          <p:cNvSpPr/>
          <p:nvPr/>
        </p:nvSpPr>
        <p:spPr>
          <a:xfrm>
            <a:off x="561470" y="1200328"/>
            <a:ext cx="7555832" cy="83099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61468" y="2019488"/>
            <a:ext cx="7555834" cy="1578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61470" y="3609474"/>
            <a:ext cx="7555832" cy="1524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61470" y="5133474"/>
            <a:ext cx="7555832" cy="118711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61470" y="6320589"/>
            <a:ext cx="7555832" cy="53741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61467" y="1182469"/>
            <a:ext cx="8454193" cy="923330"/>
          </a:xfrm>
          <a:prstGeom prst="rect">
            <a:avLst/>
          </a:prstGeom>
          <a:noFill/>
        </p:spPr>
        <p:txBody>
          <a:bodyPr wrap="square" rtlCol="0">
            <a:spAutoFit/>
          </a:bodyPr>
          <a:lstStyle/>
          <a:p>
            <a:r>
              <a:rPr lang="en-GB" dirty="0" smtClean="0">
                <a:latin typeface="Letter-join No-Lead 36" panose="02000503000000020003" pitchFamily="50" charset="0"/>
              </a:rPr>
              <a:t>Set out what contents of the report. </a:t>
            </a:r>
          </a:p>
          <a:p>
            <a:r>
              <a:rPr lang="en-GB" dirty="0" smtClean="0">
                <a:latin typeface="Letter-join No-Lead 36" panose="02000503000000020003" pitchFamily="50" charset="0"/>
              </a:rPr>
              <a:t>What reputation do the Vikings have? Why do they have this reputation?</a:t>
            </a:r>
          </a:p>
          <a:p>
            <a:r>
              <a:rPr lang="en-GB" dirty="0" smtClean="0">
                <a:latin typeface="Letter-join No-Lead 36" panose="02000503000000020003" pitchFamily="50" charset="0"/>
              </a:rPr>
              <a:t>Challenge – Is this reputation accurate?</a:t>
            </a:r>
            <a:endParaRPr lang="en-GB" dirty="0">
              <a:latin typeface="Letter-join No-Lead 36" panose="02000503000000020003" pitchFamily="50" charset="0"/>
            </a:endParaRPr>
          </a:p>
        </p:txBody>
      </p:sp>
      <p:sp>
        <p:nvSpPr>
          <p:cNvPr id="22" name="TextBox 21"/>
          <p:cNvSpPr txBox="1"/>
          <p:nvPr/>
        </p:nvSpPr>
        <p:spPr>
          <a:xfrm>
            <a:off x="561469" y="2075532"/>
            <a:ext cx="7555835" cy="646331"/>
          </a:xfrm>
          <a:prstGeom prst="rect">
            <a:avLst/>
          </a:prstGeom>
          <a:noFill/>
        </p:spPr>
        <p:txBody>
          <a:bodyPr wrap="square" rtlCol="0">
            <a:spAutoFit/>
          </a:bodyPr>
          <a:lstStyle/>
          <a:p>
            <a:r>
              <a:rPr lang="en-GB" dirty="0" smtClean="0">
                <a:latin typeface="Letter-join No-Lead 36" panose="02000503000000020003" pitchFamily="50" charset="0"/>
              </a:rPr>
              <a:t>Subheading one – Who are the Vikings and where did they come from?</a:t>
            </a:r>
          </a:p>
          <a:p>
            <a:r>
              <a:rPr lang="en-GB" dirty="0" smtClean="0">
                <a:latin typeface="Letter-join No-Lead 36" panose="02000503000000020003" pitchFamily="50" charset="0"/>
              </a:rPr>
              <a:t> </a:t>
            </a:r>
            <a:endParaRPr lang="en-GB" dirty="0">
              <a:latin typeface="Letter-join No-Lead 36" panose="02000503000000020003" pitchFamily="50" charset="0"/>
            </a:endParaRPr>
          </a:p>
        </p:txBody>
      </p:sp>
      <p:sp>
        <p:nvSpPr>
          <p:cNvPr id="23" name="Rectangle 22"/>
          <p:cNvSpPr/>
          <p:nvPr/>
        </p:nvSpPr>
        <p:spPr>
          <a:xfrm>
            <a:off x="561468" y="2358007"/>
            <a:ext cx="6096000" cy="1200329"/>
          </a:xfrm>
          <a:prstGeom prst="rect">
            <a:avLst/>
          </a:prstGeom>
        </p:spPr>
        <p:txBody>
          <a:bodyPr>
            <a:spAutoFit/>
          </a:bodyPr>
          <a:lstStyle/>
          <a:p>
            <a:pPr marL="285750" indent="-285750">
              <a:buFont typeface="Arial" panose="020B0604020202020204" pitchFamily="34" charset="0"/>
              <a:buChar char="•"/>
            </a:pPr>
            <a:r>
              <a:rPr lang="en-GB" dirty="0">
                <a:latin typeface="Letter-join No-Lead 36" panose="02000503000000020003" pitchFamily="50" charset="0"/>
              </a:rPr>
              <a:t>Viking traditions and beliefs.</a:t>
            </a:r>
          </a:p>
          <a:p>
            <a:pPr marL="285750" indent="-285750">
              <a:buFont typeface="Arial" panose="020B0604020202020204" pitchFamily="34" charset="0"/>
              <a:buChar char="•"/>
            </a:pPr>
            <a:r>
              <a:rPr lang="en-GB" dirty="0">
                <a:latin typeface="Letter-join No-Lead 36" panose="02000503000000020003" pitchFamily="50" charset="0"/>
              </a:rPr>
              <a:t>Why the Vikings left Scandinavia?</a:t>
            </a:r>
          </a:p>
          <a:p>
            <a:pPr marL="285750" indent="-285750">
              <a:buFont typeface="Arial" panose="020B0604020202020204" pitchFamily="34" charset="0"/>
              <a:buChar char="•"/>
            </a:pPr>
            <a:r>
              <a:rPr lang="en-GB" dirty="0">
                <a:latin typeface="Letter-join No-Lead 36" panose="02000503000000020003" pitchFamily="50" charset="0"/>
              </a:rPr>
              <a:t>Climate conditions in </a:t>
            </a:r>
            <a:r>
              <a:rPr lang="en-GB" dirty="0" smtClean="0">
                <a:latin typeface="Letter-join No-Lead 36" panose="02000503000000020003" pitchFamily="50" charset="0"/>
              </a:rPr>
              <a:t>Scandinavia.</a:t>
            </a:r>
          </a:p>
          <a:p>
            <a:pPr marL="285750" indent="-285750">
              <a:buFont typeface="Arial" panose="020B0604020202020204" pitchFamily="34" charset="0"/>
              <a:buChar char="•"/>
            </a:pPr>
            <a:r>
              <a:rPr lang="en-GB" dirty="0" smtClean="0">
                <a:latin typeface="Letter-join No-Lead 36" panose="02000503000000020003" pitchFamily="50" charset="0"/>
              </a:rPr>
              <a:t>How were the Vikings received in Britain</a:t>
            </a:r>
            <a:r>
              <a:rPr lang="en-GB" b="1" dirty="0" smtClean="0">
                <a:latin typeface="Letter-join No-Lead 36" panose="02000503000000020003" pitchFamily="50" charset="0"/>
              </a:rPr>
              <a:t>?</a:t>
            </a:r>
            <a:endParaRPr lang="en-GB" b="1" dirty="0">
              <a:latin typeface="Letter-join No-Lead 36" panose="02000503000000020003" pitchFamily="50" charset="0"/>
            </a:endParaRPr>
          </a:p>
        </p:txBody>
      </p:sp>
      <p:sp>
        <p:nvSpPr>
          <p:cNvPr id="24" name="TextBox 23"/>
          <p:cNvSpPr txBox="1"/>
          <p:nvPr/>
        </p:nvSpPr>
        <p:spPr>
          <a:xfrm>
            <a:off x="561467" y="3609474"/>
            <a:ext cx="7555836" cy="2308324"/>
          </a:xfrm>
          <a:prstGeom prst="rect">
            <a:avLst/>
          </a:prstGeom>
          <a:noFill/>
        </p:spPr>
        <p:txBody>
          <a:bodyPr wrap="square" rtlCol="0">
            <a:spAutoFit/>
          </a:bodyPr>
          <a:lstStyle/>
          <a:p>
            <a:r>
              <a:rPr lang="en-GB" dirty="0" smtClean="0">
                <a:latin typeface="Letter-join No-Lead 36" panose="02000503000000020003" pitchFamily="50" charset="0"/>
              </a:rPr>
              <a:t>Subheading two – Why did the Vikings choose to settle in Britain?</a:t>
            </a:r>
          </a:p>
          <a:p>
            <a:pPr marL="285750" indent="-285750">
              <a:buFont typeface="Arial" panose="020B0604020202020204" pitchFamily="34" charset="0"/>
              <a:buChar char="•"/>
            </a:pPr>
            <a:r>
              <a:rPr lang="en-GB" dirty="0">
                <a:latin typeface="Letter-join No-Lead 36" panose="02000503000000020003" pitchFamily="50" charset="0"/>
              </a:rPr>
              <a:t>What did Britain have which the Vikings wanted</a:t>
            </a:r>
            <a:r>
              <a:rPr lang="en-GB" dirty="0" smtClean="0">
                <a:latin typeface="Letter-join No-Lead 36" panose="02000503000000020003" pitchFamily="50" charset="0"/>
              </a:rPr>
              <a:t>?</a:t>
            </a:r>
          </a:p>
          <a:p>
            <a:pPr marL="285750" indent="-285750">
              <a:buFont typeface="Arial" panose="020B0604020202020204" pitchFamily="34" charset="0"/>
              <a:buChar char="•"/>
            </a:pPr>
            <a:r>
              <a:rPr lang="en-GB" dirty="0" smtClean="0">
                <a:latin typeface="Letter-join No-Lead 36" panose="02000503000000020003" pitchFamily="50" charset="0"/>
              </a:rPr>
              <a:t>Identify Viking jobs in Britain.</a:t>
            </a:r>
            <a:endParaRPr lang="en-GB" dirty="0">
              <a:latin typeface="Letter-join No-Lead 36" panose="02000503000000020003" pitchFamily="50" charset="0"/>
            </a:endParaRPr>
          </a:p>
          <a:p>
            <a:pPr marL="285750" indent="-285750">
              <a:buFont typeface="Arial" panose="020B0604020202020204" pitchFamily="34" charset="0"/>
              <a:buChar char="•"/>
            </a:pPr>
            <a:r>
              <a:rPr lang="en-GB" dirty="0">
                <a:latin typeface="Letter-join No-Lead 36" panose="02000503000000020003" pitchFamily="50" charset="0"/>
              </a:rPr>
              <a:t>Who did Vikings battle with in Britain?</a:t>
            </a:r>
          </a:p>
          <a:p>
            <a:pPr marL="285750" indent="-285750">
              <a:buFont typeface="Arial" panose="020B0604020202020204" pitchFamily="34" charset="0"/>
              <a:buChar char="•"/>
            </a:pPr>
            <a:r>
              <a:rPr lang="en-GB" dirty="0">
                <a:latin typeface="Letter-join No-Lead 36" panose="02000503000000020003" pitchFamily="50" charset="0"/>
              </a:rPr>
              <a:t>Should the Vikings be considered raiders or settlers</a:t>
            </a:r>
            <a:r>
              <a:rPr lang="en-GB" dirty="0" smtClean="0">
                <a:latin typeface="Letter-join No-Lead 36" panose="02000503000000020003" pitchFamily="50" charset="0"/>
              </a:rPr>
              <a:t>?</a:t>
            </a:r>
          </a:p>
          <a:p>
            <a:endParaRPr lang="en-GB" dirty="0">
              <a:latin typeface="Letter-join No-Lead 36" panose="02000503000000020003" pitchFamily="50" charset="0"/>
            </a:endParaRPr>
          </a:p>
          <a:p>
            <a:endParaRPr lang="en-GB" dirty="0" smtClean="0"/>
          </a:p>
          <a:p>
            <a:r>
              <a:rPr lang="en-GB" dirty="0" smtClean="0"/>
              <a:t> </a:t>
            </a:r>
            <a:endParaRPr lang="en-GB" dirty="0"/>
          </a:p>
        </p:txBody>
      </p:sp>
      <p:sp>
        <p:nvSpPr>
          <p:cNvPr id="25" name="TextBox 24"/>
          <p:cNvSpPr txBox="1"/>
          <p:nvPr/>
        </p:nvSpPr>
        <p:spPr>
          <a:xfrm>
            <a:off x="561467" y="5133474"/>
            <a:ext cx="5451429" cy="1477328"/>
          </a:xfrm>
          <a:prstGeom prst="rect">
            <a:avLst/>
          </a:prstGeom>
          <a:noFill/>
        </p:spPr>
        <p:txBody>
          <a:bodyPr wrap="none" rtlCol="0">
            <a:spAutoFit/>
          </a:bodyPr>
          <a:lstStyle/>
          <a:p>
            <a:r>
              <a:rPr lang="en-GB" dirty="0" smtClean="0">
                <a:latin typeface="Letter-join No-Lead 36" panose="02000503000000020003" pitchFamily="50" charset="0"/>
              </a:rPr>
              <a:t>Subheading three – Vikings longhouses and </a:t>
            </a:r>
            <a:r>
              <a:rPr lang="en-GB" dirty="0" err="1" smtClean="0">
                <a:latin typeface="Letter-join No-Lead 36" panose="02000503000000020003" pitchFamily="50" charset="0"/>
              </a:rPr>
              <a:t>longships</a:t>
            </a:r>
            <a:endParaRPr lang="en-GB" dirty="0" smtClean="0">
              <a:latin typeface="Letter-join No-Lead 36" panose="02000503000000020003" pitchFamily="50" charset="0"/>
            </a:endParaRPr>
          </a:p>
          <a:p>
            <a:pPr marL="285750" indent="-285750">
              <a:buFont typeface="Arial" panose="020B0604020202020204" pitchFamily="34" charset="0"/>
              <a:buChar char="•"/>
            </a:pPr>
            <a:r>
              <a:rPr lang="en-GB" dirty="0" smtClean="0">
                <a:latin typeface="Letter-join No-Lead 36" panose="02000503000000020003" pitchFamily="50" charset="0"/>
              </a:rPr>
              <a:t>Key </a:t>
            </a:r>
            <a:r>
              <a:rPr lang="en-GB" dirty="0">
                <a:latin typeface="Letter-join No-Lead 36" panose="02000503000000020003" pitchFamily="50" charset="0"/>
              </a:rPr>
              <a:t>features of a Viking longhouse.</a:t>
            </a:r>
          </a:p>
          <a:p>
            <a:pPr marL="285750" indent="-285750">
              <a:buFont typeface="Arial" panose="020B0604020202020204" pitchFamily="34" charset="0"/>
              <a:buChar char="•"/>
            </a:pPr>
            <a:r>
              <a:rPr lang="en-GB" dirty="0">
                <a:latin typeface="Letter-join No-Lead 36" panose="02000503000000020003" pitchFamily="50" charset="0"/>
              </a:rPr>
              <a:t>Key features of a </a:t>
            </a:r>
            <a:r>
              <a:rPr lang="en-GB" dirty="0" smtClean="0">
                <a:latin typeface="Letter-join No-Lead 36" panose="02000503000000020003" pitchFamily="50" charset="0"/>
              </a:rPr>
              <a:t>Viking </a:t>
            </a:r>
            <a:r>
              <a:rPr lang="en-GB" dirty="0" err="1">
                <a:latin typeface="Letter-join No-Lead 36" panose="02000503000000020003" pitchFamily="50" charset="0"/>
              </a:rPr>
              <a:t>longship</a:t>
            </a:r>
            <a:r>
              <a:rPr lang="en-GB" dirty="0">
                <a:latin typeface="Letter-join No-Lead 36" panose="02000503000000020003" pitchFamily="50" charset="0"/>
              </a:rPr>
              <a:t>.</a:t>
            </a:r>
          </a:p>
          <a:p>
            <a:pPr marL="285750" indent="-285750">
              <a:buFont typeface="Arial" panose="020B0604020202020204" pitchFamily="34" charset="0"/>
              <a:buChar char="•"/>
            </a:pPr>
            <a:r>
              <a:rPr lang="en-GB" dirty="0">
                <a:latin typeface="Letter-join No-Lead 36" panose="02000503000000020003" pitchFamily="50" charset="0"/>
              </a:rPr>
              <a:t>What were Viking villages </a:t>
            </a:r>
            <a:r>
              <a:rPr lang="en-GB" dirty="0" smtClean="0">
                <a:latin typeface="Letter-join No-Lead 36" panose="02000503000000020003" pitchFamily="50" charset="0"/>
              </a:rPr>
              <a:t>like?</a:t>
            </a:r>
            <a:endParaRPr lang="en-GB" b="1" dirty="0">
              <a:latin typeface="Letterjoin-Air Plus 36" panose="02000805000000020003" pitchFamily="50" charset="0"/>
            </a:endParaRPr>
          </a:p>
          <a:p>
            <a:endParaRPr lang="en-GB" dirty="0"/>
          </a:p>
        </p:txBody>
      </p:sp>
      <p:sp>
        <p:nvSpPr>
          <p:cNvPr id="26" name="TextBox 25"/>
          <p:cNvSpPr txBox="1"/>
          <p:nvPr/>
        </p:nvSpPr>
        <p:spPr>
          <a:xfrm>
            <a:off x="561467" y="6320589"/>
            <a:ext cx="7555835" cy="584775"/>
          </a:xfrm>
          <a:prstGeom prst="rect">
            <a:avLst/>
          </a:prstGeom>
          <a:noFill/>
        </p:spPr>
        <p:txBody>
          <a:bodyPr wrap="square" rtlCol="0">
            <a:spAutoFit/>
          </a:bodyPr>
          <a:lstStyle/>
          <a:p>
            <a:r>
              <a:rPr lang="en-GB" sz="1600" dirty="0" smtClean="0">
                <a:latin typeface="Letter-join No-Lead 36" panose="02000503000000020003" pitchFamily="50" charset="0"/>
              </a:rPr>
              <a:t>Conclusion – Summarise your report</a:t>
            </a:r>
          </a:p>
          <a:p>
            <a:r>
              <a:rPr lang="en-GB" sz="1600" dirty="0" smtClean="0">
                <a:latin typeface="Letter-join No-Lead 36" panose="02000503000000020003" pitchFamily="50" charset="0"/>
              </a:rPr>
              <a:t>- How should the Vikings be perceived, as raiders or settlers? </a:t>
            </a:r>
            <a:endParaRPr lang="en-GB" sz="1600" dirty="0">
              <a:latin typeface="Letter-join No-Lead 36" panose="02000503000000020003" pitchFamily="50" charset="0"/>
            </a:endParaRPr>
          </a:p>
        </p:txBody>
      </p:sp>
    </p:spTree>
    <p:extLst>
      <p:ext uri="{BB962C8B-B14F-4D97-AF65-F5344CB8AC3E}">
        <p14:creationId xmlns:p14="http://schemas.microsoft.com/office/powerpoint/2010/main" val="81321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6" y="0"/>
            <a:ext cx="10515600" cy="766133"/>
          </a:xfrm>
        </p:spPr>
        <p:txBody>
          <a:bodyPr>
            <a:normAutofit/>
          </a:bodyPr>
          <a:lstStyle/>
          <a:p>
            <a:r>
              <a:rPr lang="en-GB" sz="2000" b="1" dirty="0" smtClean="0">
                <a:latin typeface="Letter-join 36" panose="02000805000000020003" pitchFamily="50" charset="0"/>
              </a:rPr>
              <a:t>Document two –</a:t>
            </a:r>
            <a:r>
              <a:rPr lang="en-GB" sz="2800" b="1" u="sng" dirty="0" smtClean="0">
                <a:latin typeface="Letter-join 36" panose="02000805000000020003" pitchFamily="50" charset="0"/>
              </a:rPr>
              <a:t/>
            </a:r>
            <a:br>
              <a:rPr lang="en-GB" sz="2800" b="1" u="sng" dirty="0" smtClean="0">
                <a:latin typeface="Letter-join 36" panose="02000805000000020003" pitchFamily="50" charset="0"/>
              </a:rPr>
            </a:br>
            <a:endParaRPr lang="en-GB" sz="1200" b="1" dirty="0">
              <a:solidFill>
                <a:srgbClr val="FF0000"/>
              </a:solidFill>
              <a:latin typeface="Letter-join 36" panose="02000805000000020003" pitchFamily="50" charset="0"/>
            </a:endParaRPr>
          </a:p>
        </p:txBody>
      </p:sp>
      <p:pic>
        <p:nvPicPr>
          <p:cNvPr id="3" name="Picture 2"/>
          <p:cNvPicPr>
            <a:picLocks noChangeAspect="1"/>
          </p:cNvPicPr>
          <p:nvPr/>
        </p:nvPicPr>
        <p:blipFill>
          <a:blip r:embed="rId2"/>
          <a:stretch>
            <a:fillRect/>
          </a:stretch>
        </p:blipFill>
        <p:spPr>
          <a:xfrm>
            <a:off x="130175" y="956633"/>
            <a:ext cx="5876925" cy="4968505"/>
          </a:xfrm>
          <a:prstGeom prst="rect">
            <a:avLst/>
          </a:prstGeom>
        </p:spPr>
      </p:pic>
      <p:pic>
        <p:nvPicPr>
          <p:cNvPr id="4" name="Picture 3"/>
          <p:cNvPicPr>
            <a:picLocks noChangeAspect="1"/>
          </p:cNvPicPr>
          <p:nvPr/>
        </p:nvPicPr>
        <p:blipFill>
          <a:blip r:embed="rId3"/>
          <a:stretch>
            <a:fillRect/>
          </a:stretch>
        </p:blipFill>
        <p:spPr>
          <a:xfrm>
            <a:off x="6096001" y="1879784"/>
            <a:ext cx="5950378" cy="2844616"/>
          </a:xfrm>
          <a:prstGeom prst="rect">
            <a:avLst/>
          </a:prstGeom>
        </p:spPr>
      </p:pic>
    </p:spTree>
    <p:extLst>
      <p:ext uri="{BB962C8B-B14F-4D97-AF65-F5344CB8AC3E}">
        <p14:creationId xmlns:p14="http://schemas.microsoft.com/office/powerpoint/2010/main" val="15411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6" y="0"/>
            <a:ext cx="10515600" cy="766133"/>
          </a:xfrm>
        </p:spPr>
        <p:txBody>
          <a:bodyPr>
            <a:normAutofit/>
          </a:bodyPr>
          <a:lstStyle/>
          <a:p>
            <a:r>
              <a:rPr lang="en-GB" sz="2000" b="1" dirty="0" smtClean="0">
                <a:latin typeface="Letter-join 36" panose="02000805000000020003" pitchFamily="50" charset="0"/>
              </a:rPr>
              <a:t>Document two –</a:t>
            </a:r>
            <a:r>
              <a:rPr lang="en-GB" sz="2800" b="1" u="sng" dirty="0" smtClean="0">
                <a:latin typeface="Letter-join 36" panose="02000805000000020003" pitchFamily="50" charset="0"/>
              </a:rPr>
              <a:t/>
            </a:r>
            <a:br>
              <a:rPr lang="en-GB" sz="2800" b="1" u="sng" dirty="0" smtClean="0">
                <a:latin typeface="Letter-join 36" panose="02000805000000020003" pitchFamily="50" charset="0"/>
              </a:rPr>
            </a:br>
            <a:endParaRPr lang="en-GB" sz="1200" b="1" dirty="0">
              <a:solidFill>
                <a:srgbClr val="FF0000"/>
              </a:solidFill>
              <a:latin typeface="Letter-join 36" panose="02000805000000020003" pitchFamily="50" charset="0"/>
            </a:endParaRPr>
          </a:p>
        </p:txBody>
      </p:sp>
      <p:pic>
        <p:nvPicPr>
          <p:cNvPr id="6" name="Picture 5"/>
          <p:cNvPicPr>
            <a:picLocks noChangeAspect="1"/>
          </p:cNvPicPr>
          <p:nvPr/>
        </p:nvPicPr>
        <p:blipFill>
          <a:blip r:embed="rId2"/>
          <a:stretch>
            <a:fillRect/>
          </a:stretch>
        </p:blipFill>
        <p:spPr>
          <a:xfrm>
            <a:off x="6515100" y="1750481"/>
            <a:ext cx="5537200" cy="3317137"/>
          </a:xfrm>
          <a:prstGeom prst="rect">
            <a:avLst/>
          </a:prstGeom>
        </p:spPr>
      </p:pic>
      <p:pic>
        <p:nvPicPr>
          <p:cNvPr id="7" name="Picture 6"/>
          <p:cNvPicPr>
            <a:picLocks noChangeAspect="1"/>
          </p:cNvPicPr>
          <p:nvPr/>
        </p:nvPicPr>
        <p:blipFill>
          <a:blip r:embed="rId3"/>
          <a:stretch>
            <a:fillRect/>
          </a:stretch>
        </p:blipFill>
        <p:spPr>
          <a:xfrm>
            <a:off x="130175" y="1750481"/>
            <a:ext cx="6115050" cy="3876675"/>
          </a:xfrm>
          <a:prstGeom prst="rect">
            <a:avLst/>
          </a:prstGeom>
        </p:spPr>
      </p:pic>
    </p:spTree>
    <p:extLst>
      <p:ext uri="{BB962C8B-B14F-4D97-AF65-F5344CB8AC3E}">
        <p14:creationId xmlns:p14="http://schemas.microsoft.com/office/powerpoint/2010/main" val="4630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00501"/>
          </a:xfrm>
        </p:spPr>
        <p:txBody>
          <a:bodyPr>
            <a:normAutofit/>
          </a:bodyPr>
          <a:lstStyle/>
          <a:p>
            <a:r>
              <a:rPr lang="en-GB" sz="1800" b="1" dirty="0" smtClean="0">
                <a:latin typeface="Letter-join 36" panose="02000805000000020003" pitchFamily="50" charset="0"/>
              </a:rPr>
              <a:t>Document three: </a:t>
            </a:r>
            <a:r>
              <a:rPr lang="en-GB" sz="1800" dirty="0" smtClean="0">
                <a:latin typeface="Letter-join 36" panose="02000805000000020003" pitchFamily="50" charset="0"/>
              </a:rPr>
              <a:t>Comprehension questions to ‘absorb’ key information.</a:t>
            </a:r>
            <a:endParaRPr lang="en-GB" sz="2000" dirty="0">
              <a:latin typeface="Letter-join 36" panose="02000805000000020003" pitchFamily="50" charset="0"/>
            </a:endParaRPr>
          </a:p>
        </p:txBody>
      </p:sp>
      <p:sp>
        <p:nvSpPr>
          <p:cNvPr id="3" name="Content Placeholder 2"/>
          <p:cNvSpPr>
            <a:spLocks noGrp="1"/>
          </p:cNvSpPr>
          <p:nvPr>
            <p:ph idx="1"/>
          </p:nvPr>
        </p:nvSpPr>
        <p:spPr>
          <a:xfrm>
            <a:off x="6724034" y="2142071"/>
            <a:ext cx="5366366" cy="3046872"/>
          </a:xfrm>
          <a:ln w="38100">
            <a:solidFill>
              <a:schemeClr val="tx1"/>
            </a:solidFill>
          </a:ln>
        </p:spPr>
        <p:txBody>
          <a:bodyPr>
            <a:noAutofit/>
          </a:bodyPr>
          <a:lstStyle/>
          <a:p>
            <a:pPr marL="0" indent="0">
              <a:buNone/>
            </a:pPr>
            <a:r>
              <a:rPr lang="en-GB" sz="1800" b="1" u="sng" dirty="0" smtClean="0">
                <a:latin typeface="Letter-join No-Lead 36" panose="02000503000000020003" pitchFamily="50" charset="0"/>
              </a:rPr>
              <a:t>Platinum:</a:t>
            </a:r>
          </a:p>
          <a:p>
            <a:pPr marL="342900" indent="-342900">
              <a:lnSpc>
                <a:spcPct val="100000"/>
              </a:lnSpc>
              <a:buAutoNum type="arabicPeriod"/>
            </a:pPr>
            <a:r>
              <a:rPr lang="en-GB" sz="1400" dirty="0" smtClean="0">
                <a:latin typeface="Letter-join No-Lead 36" panose="02000503000000020003" pitchFamily="50" charset="0"/>
              </a:rPr>
              <a:t>What type of text is this? Explain how you know.</a:t>
            </a:r>
          </a:p>
          <a:p>
            <a:pPr marL="342900" indent="-342900">
              <a:lnSpc>
                <a:spcPct val="100000"/>
              </a:lnSpc>
              <a:buAutoNum type="arabicPeriod"/>
            </a:pPr>
            <a:r>
              <a:rPr lang="en-GB" sz="1400" dirty="0" smtClean="0">
                <a:latin typeface="Letter-join No-Lead 36" panose="02000503000000020003" pitchFamily="50" charset="0"/>
              </a:rPr>
              <a:t>Would you have liked to have been a Viking? Explain your answer.</a:t>
            </a:r>
          </a:p>
          <a:p>
            <a:pPr marL="342900" indent="-342900">
              <a:lnSpc>
                <a:spcPct val="100000"/>
              </a:lnSpc>
              <a:buAutoNum type="arabicPeriod"/>
            </a:pPr>
            <a:r>
              <a:rPr lang="en-GB" sz="1400" dirty="0" smtClean="0">
                <a:latin typeface="Letter-join No-Lead 36" panose="02000503000000020003" pitchFamily="50" charset="0"/>
              </a:rPr>
              <a:t>What would it of been like to travel on a Viking </a:t>
            </a:r>
            <a:r>
              <a:rPr lang="en-GB" sz="1400" dirty="0" err="1" smtClean="0">
                <a:latin typeface="Letter-join No-Lead 36" panose="02000503000000020003" pitchFamily="50" charset="0"/>
              </a:rPr>
              <a:t>longship</a:t>
            </a:r>
            <a:r>
              <a:rPr lang="en-GB" sz="1400" dirty="0" smtClean="0">
                <a:latin typeface="Letter-join No-Lead 36" panose="02000503000000020003" pitchFamily="50" charset="0"/>
              </a:rPr>
              <a:t>?</a:t>
            </a:r>
          </a:p>
          <a:p>
            <a:pPr marL="342900" indent="-342900">
              <a:lnSpc>
                <a:spcPct val="100000"/>
              </a:lnSpc>
              <a:buAutoNum type="arabicPeriod"/>
            </a:pPr>
            <a:r>
              <a:rPr lang="en-GB" sz="1400" dirty="0" smtClean="0">
                <a:latin typeface="Letter-join No-Lead 36" panose="02000503000000020003" pitchFamily="50" charset="0"/>
              </a:rPr>
              <a:t>Do you think that Vikings preferred farming or raiding? Why?</a:t>
            </a:r>
          </a:p>
          <a:p>
            <a:pPr marL="342900" indent="-342900">
              <a:lnSpc>
                <a:spcPct val="100000"/>
              </a:lnSpc>
              <a:buAutoNum type="arabicPeriod"/>
            </a:pPr>
            <a:r>
              <a:rPr lang="en-GB" sz="1400" dirty="0" smtClean="0">
                <a:latin typeface="Letter-join No-Lead 36" panose="02000503000000020003" pitchFamily="50" charset="0"/>
              </a:rPr>
              <a:t>Can you think of any reasons why the Vikings might have wanted to settle in Britain?</a:t>
            </a:r>
          </a:p>
          <a:p>
            <a:pPr marL="342900" indent="-342900">
              <a:lnSpc>
                <a:spcPct val="100000"/>
              </a:lnSpc>
              <a:buAutoNum type="arabicPeriod"/>
            </a:pPr>
            <a:r>
              <a:rPr lang="en-GB" sz="1400" dirty="0" smtClean="0">
                <a:latin typeface="Letter-join No-Lead 36" panose="02000503000000020003" pitchFamily="50" charset="0"/>
              </a:rPr>
              <a:t>Which do you think Vikings placed in greater importance fame or fortune?</a:t>
            </a:r>
          </a:p>
          <a:p>
            <a:pPr marL="342900" indent="-342900">
              <a:buAutoNum type="arabicPeriod"/>
            </a:pPr>
            <a:endParaRPr lang="en-GB" sz="1400" dirty="0" smtClean="0">
              <a:latin typeface="Letter-join No-Lead 36" panose="02000503000000020003" pitchFamily="50" charset="0"/>
            </a:endParaRPr>
          </a:p>
          <a:p>
            <a:pPr marL="342900" indent="-342900">
              <a:buAutoNum type="arabicPeriod"/>
            </a:pPr>
            <a:endParaRPr lang="en-GB" sz="1400" dirty="0">
              <a:latin typeface="Letter-join No-Lead 36" panose="02000503000000020003" pitchFamily="50" charset="0"/>
            </a:endParaRPr>
          </a:p>
        </p:txBody>
      </p:sp>
      <p:sp>
        <p:nvSpPr>
          <p:cNvPr id="4" name="TextBox 3"/>
          <p:cNvSpPr txBox="1"/>
          <p:nvPr/>
        </p:nvSpPr>
        <p:spPr>
          <a:xfrm>
            <a:off x="103239" y="1029703"/>
            <a:ext cx="6429067" cy="1815882"/>
          </a:xfrm>
          <a:prstGeom prst="rect">
            <a:avLst/>
          </a:prstGeom>
          <a:noFill/>
          <a:ln w="38100">
            <a:solidFill>
              <a:schemeClr val="tx1"/>
            </a:solidFill>
          </a:ln>
        </p:spPr>
        <p:txBody>
          <a:bodyPr wrap="square" rtlCol="0">
            <a:spAutoFit/>
          </a:bodyPr>
          <a:lstStyle/>
          <a:p>
            <a:r>
              <a:rPr lang="en-GB" sz="1400" b="1" u="sng" dirty="0" smtClean="0">
                <a:latin typeface="Letter-join No-Lead 36" panose="02000503000000020003" pitchFamily="50" charset="0"/>
              </a:rPr>
              <a:t>Silver:</a:t>
            </a:r>
          </a:p>
          <a:p>
            <a:pPr marL="342900" indent="-342900">
              <a:buAutoNum type="arabicPeriod"/>
            </a:pPr>
            <a:r>
              <a:rPr lang="en-GB" sz="1400" dirty="0" smtClean="0">
                <a:latin typeface="Letter-join No-Lead 36" panose="02000503000000020003" pitchFamily="50" charset="0"/>
              </a:rPr>
              <a:t>Where did the Vikings come from?</a:t>
            </a:r>
          </a:p>
          <a:p>
            <a:pPr marL="342900" indent="-342900">
              <a:buAutoNum type="arabicPeriod"/>
            </a:pPr>
            <a:r>
              <a:rPr lang="en-GB" sz="1400" dirty="0" smtClean="0">
                <a:latin typeface="Letter-join No-Lead 36" panose="02000503000000020003" pitchFamily="50" charset="0"/>
              </a:rPr>
              <a:t>What does the term ‘Norsemen’ mean?</a:t>
            </a:r>
          </a:p>
          <a:p>
            <a:pPr marL="342900" indent="-342900">
              <a:buAutoNum type="arabicPeriod"/>
            </a:pPr>
            <a:r>
              <a:rPr lang="en-GB" sz="1400" dirty="0" smtClean="0">
                <a:latin typeface="Letter-join No-Lead 36" panose="02000503000000020003" pitchFamily="50" charset="0"/>
              </a:rPr>
              <a:t>Why did the Vikings raid?</a:t>
            </a:r>
          </a:p>
          <a:p>
            <a:pPr marL="342900" indent="-342900">
              <a:buAutoNum type="arabicPeriod"/>
            </a:pPr>
            <a:r>
              <a:rPr lang="en-GB" sz="1400" dirty="0" smtClean="0">
                <a:latin typeface="Letter-join No-Lead 36" panose="02000503000000020003" pitchFamily="50" charset="0"/>
              </a:rPr>
              <a:t>Choose one word which describes a Viking. Explain why you have chosen this word. </a:t>
            </a:r>
          </a:p>
          <a:p>
            <a:pPr marL="342900" indent="-342900">
              <a:buAutoNum type="arabicPeriod"/>
            </a:pPr>
            <a:r>
              <a:rPr lang="en-GB" sz="1400" dirty="0" smtClean="0">
                <a:latin typeface="Letter-join No-Lead 36" panose="02000503000000020003" pitchFamily="50" charset="0"/>
              </a:rPr>
              <a:t>What did Viking smiths make?</a:t>
            </a:r>
          </a:p>
          <a:p>
            <a:pPr marL="342900" indent="-342900">
              <a:buAutoNum type="arabicPeriod"/>
            </a:pPr>
            <a:r>
              <a:rPr lang="en-GB" sz="1400" dirty="0" smtClean="0">
                <a:latin typeface="Letter-join No-Lead 36" panose="02000503000000020003" pitchFamily="50" charset="0"/>
              </a:rPr>
              <a:t>Explain how we know so much information about the Vikings. </a:t>
            </a:r>
            <a:endParaRPr lang="en-GB" sz="1400" dirty="0">
              <a:latin typeface="Letter-join No-Lead 36" panose="02000503000000020003" pitchFamily="50" charset="0"/>
            </a:endParaRPr>
          </a:p>
        </p:txBody>
      </p:sp>
      <p:sp>
        <p:nvSpPr>
          <p:cNvPr id="5" name="TextBox 4"/>
          <p:cNvSpPr txBox="1"/>
          <p:nvPr/>
        </p:nvSpPr>
        <p:spPr>
          <a:xfrm>
            <a:off x="124132" y="3588505"/>
            <a:ext cx="6408174" cy="1600438"/>
          </a:xfrm>
          <a:prstGeom prst="rect">
            <a:avLst/>
          </a:prstGeom>
          <a:noFill/>
          <a:ln w="38100">
            <a:solidFill>
              <a:schemeClr val="tx1"/>
            </a:solidFill>
          </a:ln>
        </p:spPr>
        <p:txBody>
          <a:bodyPr wrap="square" rtlCol="0">
            <a:spAutoFit/>
          </a:bodyPr>
          <a:lstStyle/>
          <a:p>
            <a:r>
              <a:rPr lang="en-GB" sz="1400" b="1" u="sng" dirty="0" smtClean="0">
                <a:latin typeface="Letter-join No-Lead 36" panose="02000503000000020003" pitchFamily="50" charset="0"/>
              </a:rPr>
              <a:t>Gold:</a:t>
            </a:r>
          </a:p>
          <a:p>
            <a:pPr marL="342900" indent="-342900">
              <a:buAutoNum type="arabicPeriod"/>
            </a:pPr>
            <a:r>
              <a:rPr lang="en-GB" sz="1400" dirty="0" smtClean="0">
                <a:latin typeface="Letter-join No-Lead 36" panose="02000503000000020003" pitchFamily="50" charset="0"/>
              </a:rPr>
              <a:t>When they were in Scandinavia, what jobs did the Vikings have?</a:t>
            </a:r>
          </a:p>
          <a:p>
            <a:pPr marL="342900" indent="-342900">
              <a:buAutoNum type="arabicPeriod"/>
            </a:pPr>
            <a:r>
              <a:rPr lang="en-GB" sz="1400" dirty="0" smtClean="0">
                <a:latin typeface="Letter-join No-Lead 36" panose="02000503000000020003" pitchFamily="50" charset="0"/>
              </a:rPr>
              <a:t>How did the Vikings gain their ambition of having both fame and wealth?</a:t>
            </a:r>
          </a:p>
          <a:p>
            <a:pPr marL="342900" indent="-342900">
              <a:buAutoNum type="arabicPeriod"/>
            </a:pPr>
            <a:r>
              <a:rPr lang="en-GB" sz="1400" dirty="0" smtClean="0">
                <a:latin typeface="Letter-join No-Lead 36" panose="02000503000000020003" pitchFamily="50" charset="0"/>
              </a:rPr>
              <a:t>For how long did the Vikings explore and raid?</a:t>
            </a:r>
          </a:p>
          <a:p>
            <a:pPr marL="342900" indent="-342900">
              <a:buAutoNum type="arabicPeriod"/>
            </a:pPr>
            <a:r>
              <a:rPr lang="en-GB" sz="1400" dirty="0" smtClean="0">
                <a:latin typeface="Letter-join No-Lead 36" panose="02000503000000020003" pitchFamily="50" charset="0"/>
              </a:rPr>
              <a:t>How were Viking farms ran?</a:t>
            </a:r>
          </a:p>
          <a:p>
            <a:pPr marL="342900" indent="-342900">
              <a:buAutoNum type="arabicPeriod"/>
            </a:pPr>
            <a:r>
              <a:rPr lang="en-GB" sz="1400" dirty="0" smtClean="0">
                <a:latin typeface="Letter-join No-Lead 36" panose="02000503000000020003" pitchFamily="50" charset="0"/>
              </a:rPr>
              <a:t>Why were silver coins useful for Vikings?</a:t>
            </a:r>
          </a:p>
          <a:p>
            <a:pPr marL="342900" indent="-342900">
              <a:buAutoNum type="arabicPeriod"/>
            </a:pPr>
            <a:r>
              <a:rPr lang="en-GB" sz="1400" dirty="0" smtClean="0">
                <a:latin typeface="Letter-join No-Lead 36" panose="02000503000000020003" pitchFamily="50" charset="0"/>
              </a:rPr>
              <a:t>What are the key features of a non-fiction text?</a:t>
            </a:r>
          </a:p>
        </p:txBody>
      </p:sp>
    </p:spTree>
    <p:extLst>
      <p:ext uri="{BB962C8B-B14F-4D97-AF65-F5344CB8AC3E}">
        <p14:creationId xmlns:p14="http://schemas.microsoft.com/office/powerpoint/2010/main" val="5605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65100"/>
            <a:ext cx="4914900" cy="646331"/>
          </a:xfrm>
          <a:prstGeom prst="rect">
            <a:avLst/>
          </a:prstGeom>
          <a:noFill/>
        </p:spPr>
        <p:txBody>
          <a:bodyPr wrap="square" rtlCol="0">
            <a:spAutoFit/>
          </a:bodyPr>
          <a:lstStyle/>
          <a:p>
            <a:r>
              <a:rPr lang="en-GB" b="1" dirty="0" smtClean="0">
                <a:latin typeface="Letterjoin-Air Plus 36" panose="02000805000000020003" pitchFamily="50" charset="0"/>
              </a:rPr>
              <a:t>Document four</a:t>
            </a:r>
          </a:p>
          <a:p>
            <a:r>
              <a:rPr lang="en-GB" b="1" dirty="0" smtClean="0">
                <a:latin typeface="Letterjoin-Air Plus 36" panose="02000805000000020003" pitchFamily="50" charset="0"/>
              </a:rPr>
              <a:t>Features of text type -</a:t>
            </a:r>
            <a:endParaRPr lang="en-GB" b="1" dirty="0">
              <a:latin typeface="Letterjoin-Air Plus 36" panose="02000805000000020003" pitchFamily="50" charset="0"/>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114300" y="976531"/>
            <a:ext cx="6248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b="1" dirty="0" smtClean="0">
                <a:latin typeface="Letterjoin-Air Plus 36" panose="02000805000000020003" pitchFamily="50" charset="0"/>
                <a:cs typeface="Times New Roman" panose="02020603050405020304" pitchFamily="18" charset="0"/>
              </a:rPr>
              <a:t>Sub-headings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b="1" dirty="0" smtClean="0">
                <a:latin typeface="Letterjoin-Air Plus 36" panose="02000805000000020003" pitchFamily="50"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smtClean="0">
                <a:latin typeface="Letterjoin-Air Plus 36" panose="02000805000000020003" pitchFamily="50" charset="0"/>
              </a:rPr>
              <a:t>Sub-headings are used to separate sections of 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chemeClr val="tx1"/>
                </a:solidFill>
                <a:effectLst/>
                <a:latin typeface="Letterjoin-Air Plus 36" panose="02000805000000020003" pitchFamily="50" charset="0"/>
              </a:rPr>
              <a:t>They can be used to capture</a:t>
            </a:r>
            <a:r>
              <a:rPr kumimoji="0" lang="en-GB" altLang="en-US" sz="1400" i="0" u="none" strike="noStrike" cap="none" normalizeH="0" dirty="0" smtClean="0">
                <a:ln>
                  <a:noFill/>
                </a:ln>
                <a:solidFill>
                  <a:schemeClr val="tx1"/>
                </a:solidFill>
                <a:effectLst/>
                <a:latin typeface="Letterjoin-Air Plus 36" panose="02000805000000020003" pitchFamily="50" charset="0"/>
              </a:rPr>
              <a:t> the reader’s attention and </a:t>
            </a:r>
            <a:r>
              <a:rPr lang="en-GB" altLang="en-US" sz="1400" dirty="0" smtClean="0">
                <a:latin typeface="Letterjoin-Air Plus 36" panose="02000805000000020003" pitchFamily="50" charset="0"/>
              </a:rPr>
              <a:t>inform the reader of what the section will be about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smtClean="0">
                <a:latin typeface="Letterjoin-Air Plus 36" panose="02000805000000020003" pitchFamily="50" charset="0"/>
              </a:rPr>
              <a:t>Possible sub-headings to include in our non-chronological report on the Vikings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smtClean="0">
              <a:latin typeface="Letterjoin-Air Plus 36" panose="02000805000000020003" pitchFamily="50" charset="0"/>
            </a:endParaRPr>
          </a:p>
          <a:p>
            <a:pPr lvl="0" eaLnBrk="0" fontAlgn="base" hangingPunct="0">
              <a:spcBef>
                <a:spcPct val="0"/>
              </a:spcBef>
              <a:spcAft>
                <a:spcPct val="0"/>
              </a:spcAft>
            </a:pPr>
            <a:r>
              <a:rPr lang="en-GB" sz="1400" dirty="0" smtClean="0">
                <a:latin typeface="Letterjoin-Air Plus 36" panose="02000805000000020003" pitchFamily="50" charset="0"/>
                <a:cs typeface="Calibri" panose="020F0502020204030204" pitchFamily="34" charset="0"/>
              </a:rPr>
              <a:t>- Who </a:t>
            </a:r>
            <a:r>
              <a:rPr lang="en-GB" sz="1400" dirty="0">
                <a:latin typeface="Letterjoin-Air Plus 36" panose="02000805000000020003" pitchFamily="50" charset="0"/>
                <a:cs typeface="Calibri" panose="020F0502020204030204" pitchFamily="34" charset="0"/>
              </a:rPr>
              <a:t>are the Vikings and where </a:t>
            </a:r>
            <a:r>
              <a:rPr lang="en-GB" sz="1400" dirty="0" smtClean="0">
                <a:latin typeface="Letterjoin-Air Plus 36" panose="02000805000000020003" pitchFamily="50" charset="0"/>
                <a:cs typeface="Calibri" panose="020F0502020204030204" pitchFamily="34" charset="0"/>
              </a:rPr>
              <a:t>did </a:t>
            </a:r>
            <a:r>
              <a:rPr lang="en-GB" sz="1400" dirty="0">
                <a:latin typeface="Letterjoin-Air Plus 36" panose="02000805000000020003" pitchFamily="50" charset="0"/>
                <a:cs typeface="Calibri" panose="020F0502020204030204" pitchFamily="34" charset="0"/>
              </a:rPr>
              <a:t>they </a:t>
            </a:r>
            <a:r>
              <a:rPr lang="en-GB" sz="1400" dirty="0" smtClean="0">
                <a:latin typeface="Letterjoin-Air Plus 36" panose="02000805000000020003" pitchFamily="50" charset="0"/>
                <a:cs typeface="Calibri" panose="020F0502020204030204" pitchFamily="34" charset="0"/>
              </a:rPr>
              <a:t>from?</a:t>
            </a:r>
          </a:p>
          <a:p>
            <a:pPr lvl="0" eaLnBrk="0" fontAlgn="base" hangingPunct="0">
              <a:spcBef>
                <a:spcPct val="0"/>
              </a:spcBef>
              <a:spcAft>
                <a:spcPct val="0"/>
              </a:spcAft>
            </a:pPr>
            <a:r>
              <a:rPr lang="en-GB" sz="1400" dirty="0" smtClean="0">
                <a:latin typeface="Letterjoin-Air Plus 36" panose="02000805000000020003" pitchFamily="50" charset="0"/>
                <a:cs typeface="Calibri" panose="020F0502020204030204" pitchFamily="34" charset="0"/>
              </a:rPr>
              <a:t>- Why </a:t>
            </a:r>
            <a:r>
              <a:rPr lang="en-GB" sz="1400" dirty="0">
                <a:latin typeface="Letterjoin-Air Plus 36" panose="02000805000000020003" pitchFamily="50" charset="0"/>
                <a:cs typeface="Calibri" panose="020F0502020204030204" pitchFamily="34" charset="0"/>
              </a:rPr>
              <a:t>did the Vikings choose to come to </a:t>
            </a:r>
            <a:r>
              <a:rPr lang="en-GB" sz="1400" dirty="0" smtClean="0">
                <a:latin typeface="Letterjoin-Air Plus 36" panose="02000805000000020003" pitchFamily="50" charset="0"/>
                <a:cs typeface="Calibri" panose="020F0502020204030204" pitchFamily="34" charset="0"/>
              </a:rPr>
              <a:t>Britain? </a:t>
            </a:r>
          </a:p>
          <a:p>
            <a:pPr lvl="0" eaLnBrk="0" fontAlgn="base" hangingPunct="0">
              <a:spcBef>
                <a:spcPct val="0"/>
              </a:spcBef>
              <a:spcAft>
                <a:spcPct val="0"/>
              </a:spcAft>
            </a:pPr>
            <a:r>
              <a:rPr lang="en-GB" sz="1400" dirty="0" smtClean="0">
                <a:latin typeface="Letterjoin-Air Plus 36" panose="02000805000000020003" pitchFamily="50" charset="0"/>
                <a:cs typeface="Calibri" panose="020F0502020204030204" pitchFamily="34" charset="0"/>
              </a:rPr>
              <a:t>- Viking longhouses </a:t>
            </a:r>
          </a:p>
          <a:p>
            <a:pPr lvl="0" eaLnBrk="0" fontAlgn="base" hangingPunct="0">
              <a:spcBef>
                <a:spcPct val="0"/>
              </a:spcBef>
              <a:spcAft>
                <a:spcPct val="0"/>
              </a:spcAft>
            </a:pPr>
            <a:r>
              <a:rPr lang="en-GB" sz="1400" dirty="0" smtClean="0">
                <a:latin typeface="Letterjoin-Air Plus 36" panose="02000805000000020003" pitchFamily="50" charset="0"/>
                <a:cs typeface="Calibri" panose="020F0502020204030204" pitchFamily="34" charset="0"/>
              </a:rPr>
              <a:t>- Viking longboats</a:t>
            </a:r>
            <a:endParaRPr lang="en-GB" altLang="en-US" sz="1400" dirty="0" smtClean="0">
              <a:latin typeface="Letterjoin-Air Plus 36" panose="020008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smtClean="0">
                <a:latin typeface="Letter-join No-Lead 36" panose="02000503000000020003" pitchFamily="50"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i="0" u="none" strike="noStrike" cap="none" normalizeH="0" baseline="0" dirty="0">
              <a:ln>
                <a:noFill/>
              </a:ln>
              <a:solidFill>
                <a:schemeClr val="tx1"/>
              </a:solidFill>
              <a:effectLst/>
              <a:latin typeface="Letter-join No-Lead 36" panose="02000503000000020003" pitchFamily="50" charset="0"/>
            </a:endParaRPr>
          </a:p>
        </p:txBody>
      </p:sp>
      <p:sp>
        <p:nvSpPr>
          <p:cNvPr id="2" name="TextBox 1"/>
          <p:cNvSpPr txBox="1"/>
          <p:nvPr/>
        </p:nvSpPr>
        <p:spPr>
          <a:xfrm>
            <a:off x="5384801" y="3011576"/>
            <a:ext cx="6553200" cy="1384995"/>
          </a:xfrm>
          <a:prstGeom prst="rect">
            <a:avLst/>
          </a:prstGeom>
          <a:noFill/>
        </p:spPr>
        <p:txBody>
          <a:bodyPr wrap="square" rtlCol="0">
            <a:spAutoFit/>
          </a:bodyPr>
          <a:lstStyle/>
          <a:p>
            <a:r>
              <a:rPr lang="en-GB" sz="1400" b="1" dirty="0" smtClean="0">
                <a:latin typeface="Letterjoin-Air Plus 36" panose="02000805000000020003" pitchFamily="50" charset="0"/>
              </a:rPr>
              <a:t>Subject specific vocabulary – </a:t>
            </a:r>
          </a:p>
          <a:p>
            <a:endParaRPr lang="en-GB" sz="1400" dirty="0">
              <a:latin typeface="Letterjoin-Air Plus 36" panose="02000805000000020003" pitchFamily="50" charset="0"/>
            </a:endParaRPr>
          </a:p>
          <a:p>
            <a:r>
              <a:rPr lang="en-GB" sz="1400" dirty="0" smtClean="0">
                <a:latin typeface="Letterjoin-Air Plus 36" panose="02000805000000020003" pitchFamily="50" charset="0"/>
              </a:rPr>
              <a:t>These are words which are important to a specific topic. They are used throughout the study of the subject. </a:t>
            </a:r>
          </a:p>
          <a:p>
            <a:r>
              <a:rPr lang="en-GB" sz="1400" dirty="0" smtClean="0">
                <a:latin typeface="Letterjoin-Air Plus 36" panose="02000805000000020003" pitchFamily="50" charset="0"/>
              </a:rPr>
              <a:t>Look at the spider diagram below for some which are suitable for our topic of the Vikings, can you think of more?</a:t>
            </a:r>
          </a:p>
        </p:txBody>
      </p:sp>
      <p:sp>
        <p:nvSpPr>
          <p:cNvPr id="3" name="Oval 2"/>
          <p:cNvSpPr/>
          <p:nvPr/>
        </p:nvSpPr>
        <p:spPr>
          <a:xfrm>
            <a:off x="7708900" y="5118100"/>
            <a:ext cx="1358900" cy="812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Letterjoin-Air Plus 36" panose="02000805000000020003" pitchFamily="50" charset="0"/>
              </a:rPr>
              <a:t>The Vikings</a:t>
            </a:r>
            <a:endParaRPr lang="en-GB" sz="1200" b="1" dirty="0">
              <a:solidFill>
                <a:schemeClr val="tx1"/>
              </a:solidFill>
              <a:latin typeface="Letterjoin-Air Plus 36" panose="02000805000000020003" pitchFamily="50" charset="0"/>
            </a:endParaRPr>
          </a:p>
        </p:txBody>
      </p:sp>
      <p:cxnSp>
        <p:nvCxnSpPr>
          <p:cNvPr id="10" name="Straight Arrow Connector 9"/>
          <p:cNvCxnSpPr>
            <a:stCxn id="3" idx="0"/>
          </p:cNvCxnSpPr>
          <p:nvPr/>
        </p:nvCxnSpPr>
        <p:spPr>
          <a:xfrm flipV="1">
            <a:off x="8388350" y="4737100"/>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2"/>
          </p:cNvCxnSpPr>
          <p:nvPr/>
        </p:nvCxnSpPr>
        <p:spPr>
          <a:xfrm flipH="1">
            <a:off x="7277100" y="5524500"/>
            <a:ext cx="431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4"/>
          </p:cNvCxnSpPr>
          <p:nvPr/>
        </p:nvCxnSpPr>
        <p:spPr>
          <a:xfrm>
            <a:off x="8388350" y="5930900"/>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6"/>
          </p:cNvCxnSpPr>
          <p:nvPr/>
        </p:nvCxnSpPr>
        <p:spPr>
          <a:xfrm>
            <a:off x="9067800" y="5524500"/>
            <a:ext cx="482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63146" y="4431694"/>
            <a:ext cx="1157433" cy="307777"/>
          </a:xfrm>
          <a:prstGeom prst="rect">
            <a:avLst/>
          </a:prstGeom>
          <a:noFill/>
        </p:spPr>
        <p:txBody>
          <a:bodyPr wrap="none" rtlCol="0">
            <a:spAutoFit/>
          </a:bodyPr>
          <a:lstStyle/>
          <a:p>
            <a:r>
              <a:rPr lang="en-GB" sz="1400" b="1" dirty="0" err="1" smtClean="0">
                <a:latin typeface="Letterjoin-Air Plus 36" panose="02000805000000020003" pitchFamily="50" charset="0"/>
              </a:rPr>
              <a:t>Longship</a:t>
            </a:r>
            <a:endParaRPr lang="en-GB" sz="1400" b="1" dirty="0">
              <a:latin typeface="Letterjoin-Air Plus 36" panose="02000805000000020003" pitchFamily="50" charset="0"/>
            </a:endParaRPr>
          </a:p>
        </p:txBody>
      </p:sp>
      <p:sp>
        <p:nvSpPr>
          <p:cNvPr id="18" name="TextBox 17"/>
          <p:cNvSpPr txBox="1"/>
          <p:nvPr/>
        </p:nvSpPr>
        <p:spPr>
          <a:xfrm>
            <a:off x="9550400" y="5370611"/>
            <a:ext cx="1312667" cy="307777"/>
          </a:xfrm>
          <a:prstGeom prst="rect">
            <a:avLst/>
          </a:prstGeom>
          <a:noFill/>
        </p:spPr>
        <p:txBody>
          <a:bodyPr wrap="none" rtlCol="0">
            <a:spAutoFit/>
          </a:bodyPr>
          <a:lstStyle/>
          <a:p>
            <a:r>
              <a:rPr lang="en-GB" sz="1400" b="1" dirty="0" smtClean="0">
                <a:latin typeface="Letterjoin-Air Plus 36" panose="02000805000000020003" pitchFamily="50" charset="0"/>
              </a:rPr>
              <a:t>Longhouse</a:t>
            </a:r>
            <a:endParaRPr lang="en-GB" sz="1400" b="1" dirty="0">
              <a:latin typeface="Letterjoin-Air Plus 36" panose="02000805000000020003" pitchFamily="50" charset="0"/>
            </a:endParaRPr>
          </a:p>
        </p:txBody>
      </p:sp>
      <p:sp>
        <p:nvSpPr>
          <p:cNvPr id="19" name="TextBox 18"/>
          <p:cNvSpPr txBox="1"/>
          <p:nvPr/>
        </p:nvSpPr>
        <p:spPr>
          <a:xfrm>
            <a:off x="7639715" y="6337300"/>
            <a:ext cx="1497269" cy="307777"/>
          </a:xfrm>
          <a:prstGeom prst="rect">
            <a:avLst/>
          </a:prstGeom>
          <a:noFill/>
        </p:spPr>
        <p:txBody>
          <a:bodyPr wrap="none" rtlCol="0">
            <a:spAutoFit/>
          </a:bodyPr>
          <a:lstStyle/>
          <a:p>
            <a:r>
              <a:rPr lang="en-GB" sz="1400" b="1" dirty="0" smtClean="0">
                <a:latin typeface="Letterjoin-Air Plus 36" panose="02000805000000020003" pitchFamily="50" charset="0"/>
              </a:rPr>
              <a:t>Monasteries</a:t>
            </a:r>
            <a:endParaRPr lang="en-GB" sz="1400" b="1" dirty="0">
              <a:latin typeface="Letterjoin-Air Plus 36" panose="02000805000000020003" pitchFamily="50" charset="0"/>
            </a:endParaRPr>
          </a:p>
        </p:txBody>
      </p:sp>
      <p:sp>
        <p:nvSpPr>
          <p:cNvPr id="20" name="TextBox 19"/>
          <p:cNvSpPr txBox="1"/>
          <p:nvPr/>
        </p:nvSpPr>
        <p:spPr>
          <a:xfrm>
            <a:off x="5969000" y="5370611"/>
            <a:ext cx="1316130" cy="307777"/>
          </a:xfrm>
          <a:prstGeom prst="rect">
            <a:avLst/>
          </a:prstGeom>
          <a:noFill/>
        </p:spPr>
        <p:txBody>
          <a:bodyPr wrap="none" rtlCol="0">
            <a:spAutoFit/>
          </a:bodyPr>
          <a:lstStyle/>
          <a:p>
            <a:r>
              <a:rPr lang="en-GB" sz="1400" b="1" dirty="0" smtClean="0">
                <a:latin typeface="Letterjoin-Air Plus 36" panose="02000805000000020003" pitchFamily="50" charset="0"/>
              </a:rPr>
              <a:t>Historians</a:t>
            </a:r>
            <a:endParaRPr lang="en-GB" sz="1400" b="1" dirty="0">
              <a:latin typeface="Letterjoin-Air Plus 36" panose="02000805000000020003" pitchFamily="50" charset="0"/>
            </a:endParaRPr>
          </a:p>
        </p:txBody>
      </p:sp>
      <p:sp>
        <p:nvSpPr>
          <p:cNvPr id="21" name="TextBox 20"/>
          <p:cNvSpPr txBox="1"/>
          <p:nvPr/>
        </p:nvSpPr>
        <p:spPr>
          <a:xfrm>
            <a:off x="114300" y="3792686"/>
            <a:ext cx="2151102" cy="584775"/>
          </a:xfrm>
          <a:prstGeom prst="rect">
            <a:avLst/>
          </a:prstGeom>
          <a:noFill/>
        </p:spPr>
        <p:txBody>
          <a:bodyPr wrap="none" rtlCol="0">
            <a:spAutoFit/>
          </a:bodyPr>
          <a:lstStyle/>
          <a:p>
            <a:r>
              <a:rPr lang="en-GB" sz="1400" b="1" dirty="0" smtClean="0">
                <a:latin typeface="Letterjoin-Air Plus 36" panose="02000805000000020003" pitchFamily="50" charset="0"/>
              </a:rPr>
              <a:t>Formal language – </a:t>
            </a:r>
          </a:p>
          <a:p>
            <a:endParaRPr lang="en-GB" dirty="0"/>
          </a:p>
        </p:txBody>
      </p:sp>
      <p:pic>
        <p:nvPicPr>
          <p:cNvPr id="22" name="Picture 21"/>
          <p:cNvPicPr>
            <a:picLocks noChangeAspect="1"/>
          </p:cNvPicPr>
          <p:nvPr/>
        </p:nvPicPr>
        <p:blipFill>
          <a:blip r:embed="rId2"/>
          <a:stretch>
            <a:fillRect/>
          </a:stretch>
        </p:blipFill>
        <p:spPr>
          <a:xfrm>
            <a:off x="184722" y="4070884"/>
            <a:ext cx="4471611" cy="2678908"/>
          </a:xfrm>
          <a:prstGeom prst="rect">
            <a:avLst/>
          </a:prstGeom>
        </p:spPr>
      </p:pic>
      <p:sp>
        <p:nvSpPr>
          <p:cNvPr id="23" name="TextBox 22"/>
          <p:cNvSpPr txBox="1"/>
          <p:nvPr/>
        </p:nvSpPr>
        <p:spPr>
          <a:xfrm>
            <a:off x="7493000" y="32147"/>
            <a:ext cx="3368936" cy="307777"/>
          </a:xfrm>
          <a:prstGeom prst="rect">
            <a:avLst/>
          </a:prstGeom>
          <a:noFill/>
        </p:spPr>
        <p:txBody>
          <a:bodyPr wrap="none" rtlCol="0">
            <a:spAutoFit/>
          </a:bodyPr>
          <a:lstStyle/>
          <a:p>
            <a:r>
              <a:rPr lang="en-GB" sz="1400" b="1" dirty="0" smtClean="0">
                <a:latin typeface="Letterjoin-Air Plus 36" panose="02000805000000020003" pitchFamily="50" charset="0"/>
              </a:rPr>
              <a:t>Subordinating conjunctions - </a:t>
            </a:r>
            <a:endParaRPr lang="en-GB" sz="1400" b="1" dirty="0">
              <a:latin typeface="Letterjoin-Air Plus 36" panose="02000805000000020003" pitchFamily="50" charset="0"/>
            </a:endParaRPr>
          </a:p>
        </p:txBody>
      </p:sp>
      <p:pic>
        <p:nvPicPr>
          <p:cNvPr id="24" name="Picture 23"/>
          <p:cNvPicPr>
            <a:picLocks noChangeAspect="1"/>
          </p:cNvPicPr>
          <p:nvPr/>
        </p:nvPicPr>
        <p:blipFill>
          <a:blip r:embed="rId3"/>
          <a:stretch>
            <a:fillRect/>
          </a:stretch>
        </p:blipFill>
        <p:spPr>
          <a:xfrm>
            <a:off x="7639715" y="408355"/>
            <a:ext cx="4162115" cy="2603290"/>
          </a:xfrm>
          <a:prstGeom prst="rect">
            <a:avLst/>
          </a:prstGeom>
        </p:spPr>
      </p:pic>
    </p:spTree>
    <p:extLst>
      <p:ext uri="{BB962C8B-B14F-4D97-AF65-F5344CB8AC3E}">
        <p14:creationId xmlns:p14="http://schemas.microsoft.com/office/powerpoint/2010/main" val="299242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65100"/>
            <a:ext cx="4914900" cy="646331"/>
          </a:xfrm>
          <a:prstGeom prst="rect">
            <a:avLst/>
          </a:prstGeom>
          <a:noFill/>
        </p:spPr>
        <p:txBody>
          <a:bodyPr wrap="square" rtlCol="0">
            <a:spAutoFit/>
          </a:bodyPr>
          <a:lstStyle/>
          <a:p>
            <a:r>
              <a:rPr lang="en-GB" b="1" dirty="0" smtClean="0">
                <a:latin typeface="Letterjoin-Air Plus 36" panose="02000805000000020003" pitchFamily="50" charset="0"/>
              </a:rPr>
              <a:t>Document four</a:t>
            </a:r>
          </a:p>
          <a:p>
            <a:r>
              <a:rPr lang="en-GB" b="1" dirty="0" smtClean="0">
                <a:latin typeface="Letterjoin-Air Plus 36" panose="02000805000000020003" pitchFamily="50" charset="0"/>
              </a:rPr>
              <a:t>Features of text type -</a:t>
            </a:r>
            <a:endParaRPr lang="en-GB" b="1" dirty="0">
              <a:latin typeface="Letterjoin-Air Plus 36" panose="02000805000000020003" pitchFamily="50" charset="0"/>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114300" y="922154"/>
            <a:ext cx="5765801"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b="1" dirty="0" smtClean="0">
                <a:latin typeface="Letterjoin-Air Plus 36" panose="02000805000000020003" pitchFamily="50" charset="0"/>
                <a:cs typeface="Times New Roman" panose="02020603050405020304" pitchFamily="18" charset="0"/>
              </a:rPr>
              <a:t>Using brackets to add additional detail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b="1" dirty="0" smtClean="0">
                <a:latin typeface="Letterjoin-Air Plus 36" panose="02000805000000020003" pitchFamily="50"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smtClean="0">
                <a:latin typeface="Letterjoin-Air Plus 36" panose="02000805000000020003" pitchFamily="50" charset="0"/>
              </a:rPr>
              <a:t>Using brackets in a sentence is a form of parenthesis.</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smtClean="0">
                <a:latin typeface="Letterjoin-Air Plus 36" panose="02000805000000020003" pitchFamily="50" charset="0"/>
              </a:rPr>
              <a:t>They are used to add additional information.</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smtClean="0">
                <a:latin typeface="Letterjoin-Air Plus 36" panose="02000805000000020003" pitchFamily="50" charset="0"/>
              </a:rPr>
              <a:t>The sentence must make sense without the words in inside the brackets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a:latin typeface="Letterjoin-Air Plus 36" panose="020008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smtClean="0">
                <a:latin typeface="Letterjoin-Air Plus 36" panose="02000805000000020003" pitchFamily="50" charset="0"/>
              </a:rPr>
              <a:t>Examples in our topic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dirty="0" smtClean="0">
                <a:latin typeface="Letterjoin-Air Plus 36" panose="02000805000000020003" pitchFamily="50"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baseline="0" dirty="0" smtClean="0">
                <a:ln>
                  <a:noFill/>
                </a:ln>
                <a:solidFill>
                  <a:schemeClr val="tx1"/>
                </a:solidFill>
                <a:effectLst/>
                <a:latin typeface="Letterjoin-Air Plus 36" panose="02000805000000020003" pitchFamily="50" charset="0"/>
              </a:rPr>
              <a:t>The Vikings travelled from the region of Scandinavia (Sweden,</a:t>
            </a:r>
            <a:r>
              <a:rPr kumimoji="0" lang="en-GB" altLang="en-US" sz="1400" i="0" u="none" strike="noStrike" cap="none" normalizeH="0" dirty="0" smtClean="0">
                <a:ln>
                  <a:noFill/>
                </a:ln>
                <a:solidFill>
                  <a:schemeClr val="tx1"/>
                </a:solidFill>
                <a:effectLst/>
                <a:latin typeface="Letterjoin-Air Plus 36" panose="02000805000000020003" pitchFamily="50" charset="0"/>
              </a:rPr>
              <a:t> Norway and Denmark).</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a:latin typeface="Letterjoin-Air Plus 36" panose="020008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i="0" u="none" strike="noStrike" cap="none" normalizeH="0" dirty="0" smtClean="0">
                <a:ln>
                  <a:noFill/>
                </a:ln>
                <a:solidFill>
                  <a:schemeClr val="tx1"/>
                </a:solidFill>
                <a:effectLst/>
                <a:latin typeface="Letterjoin-Air Plus 36" panose="02000805000000020003" pitchFamily="50" charset="0"/>
              </a:rPr>
              <a:t>Vikings settled in Britain and worked on the farms where they had lots of animals (</a:t>
            </a:r>
            <a:r>
              <a:rPr lang="en-GB" altLang="en-US" sz="1400" dirty="0" smtClean="0">
                <a:latin typeface="Letterjoin-Air Plus 36" panose="02000805000000020003" pitchFamily="50" charset="0"/>
              </a:rPr>
              <a:t>including </a:t>
            </a:r>
            <a:r>
              <a:rPr kumimoji="0" lang="en-GB" altLang="en-US" sz="1400" i="0" u="none" strike="noStrike" cap="none" normalizeH="0" dirty="0" smtClean="0">
                <a:ln>
                  <a:noFill/>
                </a:ln>
                <a:solidFill>
                  <a:schemeClr val="tx1"/>
                </a:solidFill>
                <a:effectLst/>
                <a:latin typeface="Letterjoin-Air Plus 36" panose="02000805000000020003" pitchFamily="50" charset="0"/>
              </a:rPr>
              <a:t>goats, sheep and chickens).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baseline="0" dirty="0">
              <a:latin typeface="Letter-join No-Lead 36" panose="02000503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i="0" u="none" strike="noStrike" cap="none" normalizeH="0" baseline="0" dirty="0">
              <a:ln>
                <a:noFill/>
              </a:ln>
              <a:solidFill>
                <a:schemeClr val="tx1"/>
              </a:solidFill>
              <a:effectLst/>
              <a:latin typeface="Letter-join No-Lead 36" panose="02000503000000020003" pitchFamily="50" charset="0"/>
            </a:endParaRPr>
          </a:p>
        </p:txBody>
      </p:sp>
      <p:pic>
        <p:nvPicPr>
          <p:cNvPr id="2053" name="Picture 5" descr="Hillside Primary School ▷ Baddeley Green, 11 Millrise 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8475" y="122054"/>
            <a:ext cx="13811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880101" y="165100"/>
            <a:ext cx="4397878" cy="3182035"/>
          </a:xfrm>
          <a:prstGeom prst="rect">
            <a:avLst/>
          </a:prstGeom>
        </p:spPr>
      </p:pic>
      <p:sp>
        <p:nvSpPr>
          <p:cNvPr id="8" name="TextBox 7"/>
          <p:cNvSpPr txBox="1"/>
          <p:nvPr/>
        </p:nvSpPr>
        <p:spPr>
          <a:xfrm>
            <a:off x="5880101" y="3512235"/>
            <a:ext cx="3055773" cy="646331"/>
          </a:xfrm>
          <a:prstGeom prst="rect">
            <a:avLst/>
          </a:prstGeom>
          <a:noFill/>
        </p:spPr>
        <p:txBody>
          <a:bodyPr wrap="none" rtlCol="0">
            <a:spAutoFit/>
          </a:bodyPr>
          <a:lstStyle/>
          <a:p>
            <a:r>
              <a:rPr lang="en-GB" b="1" dirty="0" smtClean="0">
                <a:latin typeface="Letterjoin-Air Plus 36" panose="02000805000000020003" pitchFamily="50" charset="0"/>
              </a:rPr>
              <a:t>Fronted adverbials – </a:t>
            </a:r>
          </a:p>
          <a:p>
            <a:endParaRPr lang="en-GB" b="1" dirty="0">
              <a:latin typeface="Letterjoin-Air Plus 36" panose="02000805000000020003" pitchFamily="50" charset="0"/>
            </a:endParaRPr>
          </a:p>
        </p:txBody>
      </p:sp>
      <p:pic>
        <p:nvPicPr>
          <p:cNvPr id="9" name="Picture 8"/>
          <p:cNvPicPr>
            <a:picLocks noChangeAspect="1"/>
          </p:cNvPicPr>
          <p:nvPr/>
        </p:nvPicPr>
        <p:blipFill>
          <a:blip r:embed="rId4"/>
          <a:stretch>
            <a:fillRect/>
          </a:stretch>
        </p:blipFill>
        <p:spPr>
          <a:xfrm>
            <a:off x="3086100" y="4006166"/>
            <a:ext cx="4121658" cy="2839134"/>
          </a:xfrm>
          <a:prstGeom prst="rect">
            <a:avLst/>
          </a:prstGeom>
        </p:spPr>
      </p:pic>
      <p:pic>
        <p:nvPicPr>
          <p:cNvPr id="11" name="Picture 10"/>
          <p:cNvPicPr>
            <a:picLocks noChangeAspect="1"/>
          </p:cNvPicPr>
          <p:nvPr/>
        </p:nvPicPr>
        <p:blipFill>
          <a:blip r:embed="rId5"/>
          <a:stretch>
            <a:fillRect/>
          </a:stretch>
        </p:blipFill>
        <p:spPr>
          <a:xfrm>
            <a:off x="7371398" y="3993466"/>
            <a:ext cx="4797582" cy="2839134"/>
          </a:xfrm>
          <a:prstGeom prst="rect">
            <a:avLst/>
          </a:prstGeom>
        </p:spPr>
      </p:pic>
    </p:spTree>
    <p:extLst>
      <p:ext uri="{BB962C8B-B14F-4D97-AF65-F5344CB8AC3E}">
        <p14:creationId xmlns:p14="http://schemas.microsoft.com/office/powerpoint/2010/main" val="32263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4569"/>
            <a:ext cx="4914900" cy="646331"/>
          </a:xfrm>
          <a:prstGeom prst="rect">
            <a:avLst/>
          </a:prstGeom>
          <a:noFill/>
        </p:spPr>
        <p:txBody>
          <a:bodyPr wrap="square" rtlCol="0">
            <a:spAutoFit/>
          </a:bodyPr>
          <a:lstStyle/>
          <a:p>
            <a:r>
              <a:rPr lang="en-GB" b="1" dirty="0" smtClean="0">
                <a:latin typeface="Letterjoin-Air Plus 36" panose="02000805000000020003" pitchFamily="50" charset="0"/>
              </a:rPr>
              <a:t>Document five</a:t>
            </a:r>
          </a:p>
          <a:p>
            <a:endParaRPr lang="en-GB" b="1" dirty="0">
              <a:latin typeface="Letterjoin-Air Plus 36" panose="02000805000000020003" pitchFamily="50" charset="0"/>
            </a:endParaRPr>
          </a:p>
        </p:txBody>
      </p:sp>
      <p:sp>
        <p:nvSpPr>
          <p:cNvPr id="3" name="Rectangle 2"/>
          <p:cNvSpPr/>
          <p:nvPr/>
        </p:nvSpPr>
        <p:spPr>
          <a:xfrm>
            <a:off x="-1" y="227481"/>
            <a:ext cx="11464120" cy="2178673"/>
          </a:xfrm>
          <a:prstGeom prst="rect">
            <a:avLst/>
          </a:prstGeom>
        </p:spPr>
        <p:txBody>
          <a:bodyPr wrap="square">
            <a:spAutoFit/>
          </a:bodyPr>
          <a:lstStyle/>
          <a:p>
            <a:pPr algn="ctr">
              <a:lnSpc>
                <a:spcPct val="107000"/>
              </a:lnSpc>
              <a:spcAft>
                <a:spcPts val="800"/>
              </a:spcAft>
            </a:pPr>
            <a:r>
              <a:rPr lang="en-GB" sz="1200" u="sng" dirty="0">
                <a:latin typeface="Letterjoin-Air Plus 36" panose="02000805000000020003" pitchFamily="50" charset="0"/>
                <a:ea typeface="Calibri" panose="020F0502020204030204" pitchFamily="34" charset="0"/>
                <a:cs typeface="Times New Roman" panose="02020603050405020304" pitchFamily="18" charset="0"/>
              </a:rPr>
              <a:t>The Vicious Vikings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Letterjoin-Air Plus 36" panose="02000805000000020003" pitchFamily="50" charset="0"/>
                <a:ea typeface="Calibri" panose="020F0502020204030204" pitchFamily="34" charset="0"/>
                <a:cs typeface="Times New Roman" panose="02020603050405020304" pitchFamily="18" charset="0"/>
              </a:rPr>
              <a:t>The Vikings have caused lots of debate amongst historians over the recent decades as to whether they should be classified as raiders or settlers. On the one hand they regularly took part in blood thirsty pillages but on the other they stayed in Britain for centuries and farmed the land. Incredibly, whilst the Vikings raided and attacked in Britain, Norse society was governed by strict law.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dirty="0">
                <a:latin typeface="Letterjoin-Air Plus 36" panose="02000805000000020003" pitchFamily="50" charset="0"/>
                <a:ea typeface="Calibri" panose="020F0502020204030204" pitchFamily="34" charset="0"/>
                <a:cs typeface="Times New Roman" panose="02020603050405020304" pitchFamily="18" charset="0"/>
              </a:rPr>
              <a:t>Who were the Viking and where were they from?</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Letterjoin-Air Plus 36" panose="02000805000000020003" pitchFamily="50" charset="0"/>
                <a:ea typeface="Calibri" panose="020F0502020204030204" pitchFamily="34" charset="0"/>
                <a:cs typeface="Times New Roman" panose="02020603050405020304" pitchFamily="18" charset="0"/>
              </a:rPr>
              <a:t>From the distant lands of Scandinavia, came a group of people called Vikings.  They sailed across the North Sea towards Britain first arriving in 787AD. In order to arrive safely, the Vikings used their </a:t>
            </a:r>
            <a:r>
              <a:rPr lang="en-GB" sz="1200" dirty="0" err="1">
                <a:latin typeface="Letterjoin-Air Plus 36" panose="02000805000000020003" pitchFamily="50" charset="0"/>
                <a:ea typeface="Calibri" panose="020F0502020204030204" pitchFamily="34" charset="0"/>
                <a:cs typeface="Times New Roman" panose="02020603050405020304" pitchFamily="18" charset="0"/>
              </a:rPr>
              <a:t>longships</a:t>
            </a:r>
            <a:r>
              <a:rPr lang="en-GB" sz="1200" dirty="0">
                <a:latin typeface="Letterjoin-Air Plus 36" panose="02000805000000020003" pitchFamily="50" charset="0"/>
                <a:ea typeface="Calibri" panose="020F0502020204030204" pitchFamily="34" charset="0"/>
                <a:cs typeface="Times New Roman" panose="02020603050405020304" pitchFamily="18" charset="0"/>
              </a:rPr>
              <a:t>, which were long, wooden boats. The journey across the North Sea was often tough and would take them around six days (in good and favourable conditions).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0" y="2368247"/>
            <a:ext cx="11996382" cy="2676502"/>
          </a:xfrm>
          <a:prstGeom prst="rect">
            <a:avLst/>
          </a:prstGeom>
        </p:spPr>
        <p:txBody>
          <a:bodyPr wrap="square">
            <a:spAutoFit/>
          </a:bodyPr>
          <a:lstStyle/>
          <a:p>
            <a:pPr>
              <a:lnSpc>
                <a:spcPct val="107000"/>
              </a:lnSpc>
              <a:spcAft>
                <a:spcPts val="800"/>
              </a:spcAft>
            </a:pPr>
            <a:r>
              <a:rPr lang="en-GB" sz="1200" u="sng" dirty="0">
                <a:latin typeface="Letterjoin-Air Plus 36" panose="02000805000000020003" pitchFamily="50" charset="0"/>
                <a:ea typeface="Calibri" panose="020F0502020204030204" pitchFamily="34" charset="0"/>
                <a:cs typeface="Times New Roman" panose="02020603050405020304" pitchFamily="18" charset="0"/>
              </a:rPr>
              <a:t>Why did they choose to come to Britain?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Letterjoin-Air Plus 36" panose="02000805000000020003" pitchFamily="50" charset="0"/>
                <a:ea typeface="Calibri" panose="020F0502020204030204" pitchFamily="34" charset="0"/>
                <a:cs typeface="Times New Roman" panose="02020603050405020304" pitchFamily="18" charset="0"/>
              </a:rPr>
              <a:t>Surprisingly, one of the main reasons the Vikings came to Britain was because our land was more fertile than theirs in Scandinavia. The Vikings wanted to grow their own crops successfully and in milder weather, so this was one of the main reasons they sailed over to Britain.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Letterjoin-Air Plus 36" panose="02000805000000020003" pitchFamily="50" charset="0"/>
                <a:ea typeface="Calibri" panose="020F0502020204030204" pitchFamily="34" charset="0"/>
                <a:cs typeface="Times New Roman" panose="02020603050405020304" pitchFamily="18" charset="0"/>
              </a:rPr>
              <a:t>Unfortunately, there was another reason that some Vikings made the treacherous journey to Britain. This was so that they could steal valuable items (from monasteries and monks) and then sell them, helping them to become rich and famous.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Letterjoin-Air Plus 36" panose="02000805000000020003" pitchFamily="50" charset="0"/>
                <a:ea typeface="Calibri" panose="020F0502020204030204" pitchFamily="34" charset="0"/>
                <a:cs typeface="Times New Roman" panose="02020603050405020304" pitchFamily="18" charset="0"/>
              </a:rPr>
              <a:t> </a:t>
            </a:r>
            <a:r>
              <a:rPr lang="en-GB" sz="1200" u="sng" dirty="0" smtClean="0">
                <a:latin typeface="Letterjoin-Air Plus 36" panose="02000805000000020003" pitchFamily="50" charset="0"/>
                <a:ea typeface="Calibri" panose="020F0502020204030204" pitchFamily="34" charset="0"/>
                <a:cs typeface="Times New Roman" panose="02020603050405020304" pitchFamily="18" charset="0"/>
              </a:rPr>
              <a:t>Viking </a:t>
            </a:r>
            <a:r>
              <a:rPr lang="en-GB" sz="1200" u="sng" dirty="0">
                <a:latin typeface="Letterjoin-Air Plus 36" panose="02000805000000020003" pitchFamily="50" charset="0"/>
                <a:ea typeface="Calibri" panose="020F0502020204030204" pitchFamily="34" charset="0"/>
                <a:cs typeface="Times New Roman" panose="02020603050405020304" pitchFamily="18" charset="0"/>
              </a:rPr>
              <a:t>Raids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Letterjoin-Air Plus 36" panose="02000805000000020003" pitchFamily="50" charset="0"/>
                <a:ea typeface="Calibri" panose="020F0502020204030204" pitchFamily="34" charset="0"/>
                <a:cs typeface="Times New Roman" panose="02020603050405020304" pitchFamily="18" charset="0"/>
              </a:rPr>
              <a:t>Violently, the Vikings would raid different buildings, mainly monasteries. A raid was a surprise attack, and the Vikings were merciless in their raiding, determined to get their hands on as many valuable things as they could. Often, a raid would be brutal, resulting in many deaths of unarmed people. The Vikings would often decorate their </a:t>
            </a:r>
            <a:r>
              <a:rPr lang="en-GB" sz="1200" dirty="0" err="1">
                <a:latin typeface="Letterjoin-Air Plus 36" panose="02000805000000020003" pitchFamily="50" charset="0"/>
                <a:ea typeface="Calibri" panose="020F0502020204030204" pitchFamily="34" charset="0"/>
                <a:cs typeface="Times New Roman" panose="02020603050405020304" pitchFamily="18" charset="0"/>
              </a:rPr>
              <a:t>longships</a:t>
            </a:r>
            <a:r>
              <a:rPr lang="en-GB" sz="1200" dirty="0">
                <a:latin typeface="Letterjoin-Air Plus 36" panose="02000805000000020003" pitchFamily="50" charset="0"/>
                <a:ea typeface="Calibri" panose="020F0502020204030204" pitchFamily="34" charset="0"/>
                <a:cs typeface="Times New Roman" panose="02020603050405020304" pitchFamily="18" charset="0"/>
              </a:rPr>
              <a:t> with intimidating </a:t>
            </a:r>
            <a:r>
              <a:rPr lang="en-GB" sz="1200" dirty="0" smtClean="0">
                <a:latin typeface="Letterjoin-Air Plus 36" panose="02000805000000020003" pitchFamily="50" charset="0"/>
                <a:ea typeface="Calibri" panose="020F0502020204030204" pitchFamily="34" charset="0"/>
                <a:cs typeface="Times New Roman" panose="02020603050405020304" pitchFamily="18" charset="0"/>
              </a:rPr>
              <a:t>creatures </a:t>
            </a:r>
            <a:r>
              <a:rPr lang="en-GB" sz="1200" dirty="0">
                <a:latin typeface="Letterjoin-Air Plus 36" panose="02000805000000020003" pitchFamily="50" charset="0"/>
                <a:ea typeface="Calibri" panose="020F0502020204030204" pitchFamily="34" charset="0"/>
                <a:cs typeface="Times New Roman" panose="02020603050405020304" pitchFamily="18" charset="0"/>
              </a:rPr>
              <a:t>such as dragons since they wanted to strike fear in their foes.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273" y="5034715"/>
            <a:ext cx="12289809" cy="1783437"/>
          </a:xfrm>
          <a:prstGeom prst="rect">
            <a:avLst/>
          </a:prstGeom>
        </p:spPr>
        <p:txBody>
          <a:bodyPr wrap="square">
            <a:spAutoFit/>
          </a:bodyPr>
          <a:lstStyle/>
          <a:p>
            <a:pPr>
              <a:lnSpc>
                <a:spcPct val="107000"/>
              </a:lnSpc>
              <a:spcAft>
                <a:spcPts val="800"/>
              </a:spcAft>
            </a:pPr>
            <a:r>
              <a:rPr lang="en-GB" sz="1200" u="sng" dirty="0">
                <a:latin typeface="Letterjoin-Air Plus 36" panose="02000805000000020003" pitchFamily="50" charset="0"/>
                <a:ea typeface="Calibri" panose="020F0502020204030204" pitchFamily="34" charset="0"/>
                <a:cs typeface="Times New Roman" panose="02020603050405020304" pitchFamily="18" charset="0"/>
              </a:rPr>
              <a:t>Viking Warriors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Letterjoin-Air Plus 36" panose="02000805000000020003" pitchFamily="50" charset="0"/>
                <a:ea typeface="Calibri" panose="020F0502020204030204" pitchFamily="34" charset="0"/>
                <a:cs typeface="Times New Roman" panose="02020603050405020304" pitchFamily="18" charset="0"/>
              </a:rPr>
              <a:t>Viking warriors were brave, daring and ruthless fighters and this is a reason why they were so successful in both raids and battles. Bravely, the warriors would storm into battle carrying a wooden shield, covered in leather and an axe. If a Viking warrior had been extremely brave, he would be rewarded with a sword, this was something which needed to be treasured.</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Letterjoin-Air Plus 36" panose="02000805000000020003" pitchFamily="50" charset="0"/>
                <a:ea typeface="Calibri" panose="020F0502020204030204" pitchFamily="34" charset="0"/>
                <a:cs typeface="Times New Roman" panose="02020603050405020304" pitchFamily="18"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Letterjoin-Air Plus 36" panose="02000805000000020003" pitchFamily="50" charset="0"/>
                <a:ea typeface="Calibri" panose="020F0502020204030204" pitchFamily="34" charset="0"/>
                <a:cs typeface="Times New Roman" panose="02020603050405020304" pitchFamily="18" charset="0"/>
              </a:rPr>
              <a:t>To conclude, the Vikings were brave warriors and not afraid to fight until death. They were also clever as they knew invading Britain would allow them to grow more crops and become richer.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72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4914900" cy="646331"/>
          </a:xfrm>
          <a:prstGeom prst="rect">
            <a:avLst/>
          </a:prstGeom>
          <a:noFill/>
        </p:spPr>
        <p:txBody>
          <a:bodyPr wrap="square" rtlCol="0">
            <a:spAutoFit/>
          </a:bodyPr>
          <a:lstStyle/>
          <a:p>
            <a:r>
              <a:rPr lang="en-GB" b="1" dirty="0" smtClean="0">
                <a:latin typeface="Letterjoin-Air Plus 36" panose="02000805000000020003" pitchFamily="50" charset="0"/>
              </a:rPr>
              <a:t>Document six:</a:t>
            </a:r>
          </a:p>
          <a:p>
            <a:endParaRPr lang="en-GB" b="1" dirty="0">
              <a:latin typeface="Letterjoin-Air Plus 36" panose="02000805000000020003" pitchFamily="50" charset="0"/>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2" name="Picture 2" descr="Hillside Primary School ▷ Baddeley Green, 11 Millrise 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17" y="5943600"/>
            <a:ext cx="666783" cy="7725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0" y="3441680"/>
            <a:ext cx="113982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i="0" u="none" strike="noStrike" cap="none" normalizeH="0" baseline="0" dirty="0" smtClean="0">
                <a:ln>
                  <a:noFill/>
                </a:ln>
                <a:solidFill>
                  <a:schemeClr val="tx1"/>
                </a:solidFill>
                <a:effectLst/>
                <a:latin typeface="Letter-join No-Lead 36" panose="02000503000000020003" pitchFamily="50" charset="0"/>
                <a:ea typeface="Calibri" panose="020F0502020204030204" pitchFamily="34" charset="0"/>
                <a:cs typeface="Times New Roman" panose="02020603050405020304" pitchFamily="18" charset="0"/>
              </a:rPr>
              <a:t>“</a:t>
            </a:r>
            <a:endParaRPr kumimoji="0" lang="en-GB" altLang="en-US" sz="2400" i="0" u="none" strike="noStrike" cap="none" normalizeH="0" baseline="0" dirty="0" smtClean="0">
              <a:ln>
                <a:noFill/>
              </a:ln>
              <a:solidFill>
                <a:schemeClr val="tx1"/>
              </a:solidFill>
              <a:effectLst/>
              <a:latin typeface="Letter-join No-Lead 36" panose="02000503000000020003" pitchFamily="50" charset="0"/>
            </a:endParaRPr>
          </a:p>
        </p:txBody>
      </p:sp>
      <p:pic>
        <p:nvPicPr>
          <p:cNvPr id="3" name="Picture 2"/>
          <p:cNvPicPr>
            <a:picLocks noChangeAspect="1"/>
          </p:cNvPicPr>
          <p:nvPr/>
        </p:nvPicPr>
        <p:blipFill>
          <a:blip r:embed="rId3"/>
          <a:stretch>
            <a:fillRect/>
          </a:stretch>
        </p:blipFill>
        <p:spPr>
          <a:xfrm>
            <a:off x="85874" y="742545"/>
            <a:ext cx="6657253" cy="4671916"/>
          </a:xfrm>
          <a:prstGeom prst="rect">
            <a:avLst/>
          </a:prstGeom>
        </p:spPr>
      </p:pic>
      <p:pic>
        <p:nvPicPr>
          <p:cNvPr id="6" name="Picture 5"/>
          <p:cNvPicPr>
            <a:picLocks noChangeAspect="1"/>
          </p:cNvPicPr>
          <p:nvPr/>
        </p:nvPicPr>
        <p:blipFill>
          <a:blip r:embed="rId4"/>
          <a:stretch>
            <a:fillRect/>
          </a:stretch>
        </p:blipFill>
        <p:spPr>
          <a:xfrm>
            <a:off x="6829000" y="457200"/>
            <a:ext cx="5363000" cy="5242606"/>
          </a:xfrm>
          <a:prstGeom prst="rect">
            <a:avLst/>
          </a:prstGeom>
        </p:spPr>
      </p:pic>
    </p:spTree>
    <p:extLst>
      <p:ext uri="{BB962C8B-B14F-4D97-AF65-F5344CB8AC3E}">
        <p14:creationId xmlns:p14="http://schemas.microsoft.com/office/powerpoint/2010/main" val="87896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4034"/>
            <a:ext cx="4914900" cy="646331"/>
          </a:xfrm>
          <a:prstGeom prst="rect">
            <a:avLst/>
          </a:prstGeom>
          <a:noFill/>
        </p:spPr>
        <p:txBody>
          <a:bodyPr wrap="square" rtlCol="0">
            <a:spAutoFit/>
          </a:bodyPr>
          <a:lstStyle/>
          <a:p>
            <a:r>
              <a:rPr lang="en-GB" b="1" dirty="0" smtClean="0">
                <a:latin typeface="Letterjoin-Air Plus 36" panose="02000805000000020003" pitchFamily="50" charset="0"/>
              </a:rPr>
              <a:t>Document seven:</a:t>
            </a:r>
          </a:p>
          <a:p>
            <a:endParaRPr lang="en-GB" b="1" dirty="0">
              <a:latin typeface="Letterjoin-Air Plus 36" panose="02000805000000020003" pitchFamily="50" charset="0"/>
            </a:endParaRPr>
          </a:p>
        </p:txBody>
      </p:sp>
      <p:pic>
        <p:nvPicPr>
          <p:cNvPr id="2" name="Picture 1"/>
          <p:cNvPicPr>
            <a:picLocks noChangeAspect="1"/>
          </p:cNvPicPr>
          <p:nvPr/>
        </p:nvPicPr>
        <p:blipFill>
          <a:blip r:embed="rId2"/>
          <a:stretch>
            <a:fillRect/>
          </a:stretch>
        </p:blipFill>
        <p:spPr>
          <a:xfrm>
            <a:off x="0" y="907576"/>
            <a:ext cx="6681644" cy="4832260"/>
          </a:xfrm>
          <a:prstGeom prst="rect">
            <a:avLst/>
          </a:prstGeom>
        </p:spPr>
      </p:pic>
      <p:pic>
        <p:nvPicPr>
          <p:cNvPr id="3" name="Picture 2"/>
          <p:cNvPicPr>
            <a:picLocks noChangeAspect="1"/>
          </p:cNvPicPr>
          <p:nvPr/>
        </p:nvPicPr>
        <p:blipFill>
          <a:blip r:embed="rId3"/>
          <a:stretch>
            <a:fillRect/>
          </a:stretch>
        </p:blipFill>
        <p:spPr>
          <a:xfrm>
            <a:off x="6553698" y="2042472"/>
            <a:ext cx="5638302" cy="3075437"/>
          </a:xfrm>
          <a:prstGeom prst="rect">
            <a:avLst/>
          </a:prstGeom>
        </p:spPr>
      </p:pic>
      <p:sp>
        <p:nvSpPr>
          <p:cNvPr id="6" name="Rectangle 5"/>
          <p:cNvSpPr/>
          <p:nvPr/>
        </p:nvSpPr>
        <p:spPr>
          <a:xfrm>
            <a:off x="4012442" y="5295331"/>
            <a:ext cx="2101755" cy="444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206018" y="2042472"/>
            <a:ext cx="2279176" cy="277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8452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A4156D36BFEA46BAE60ABF9D9F893B" ma:contentTypeVersion="9" ma:contentTypeDescription="Create a new document." ma:contentTypeScope="" ma:versionID="035f6ee8f22c05ca80f799d23f257d8c">
  <xsd:schema xmlns:xsd="http://www.w3.org/2001/XMLSchema" xmlns:xs="http://www.w3.org/2001/XMLSchema" xmlns:p="http://schemas.microsoft.com/office/2006/metadata/properties" xmlns:ns2="359a9a00-a290-4288-b116-4b5872e28cb1" targetNamespace="http://schemas.microsoft.com/office/2006/metadata/properties" ma:root="true" ma:fieldsID="ffdd8a9f9d930122894cbda9b3988e87" ns2:_="">
    <xsd:import namespace="359a9a00-a290-4288-b116-4b5872e28c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9a9a00-a290-4288-b116-4b5872e28c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71CD97-1EFA-4DFB-ACF9-5F8A2300D036}">
  <ds:schemaRefs>
    <ds:schemaRef ds:uri="http://www.w3.org/XML/1998/namespace"/>
    <ds:schemaRef ds:uri="http://schemas.microsoft.com/office/2006/metadata/properties"/>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aa5546cd-bbc1-440e-8733-0e2430b65dab"/>
  </ds:schemaRefs>
</ds:datastoreItem>
</file>

<file path=customXml/itemProps2.xml><?xml version="1.0" encoding="utf-8"?>
<ds:datastoreItem xmlns:ds="http://schemas.openxmlformats.org/officeDocument/2006/customXml" ds:itemID="{158C00B1-563B-4AB2-A2C3-7E967EBBEBCE}"/>
</file>

<file path=customXml/itemProps3.xml><?xml version="1.0" encoding="utf-8"?>
<ds:datastoreItem xmlns:ds="http://schemas.openxmlformats.org/officeDocument/2006/customXml" ds:itemID="{A5F73FC5-6349-47D8-9A28-252C3CFE6A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3905</TotalTime>
  <Words>1511</Words>
  <Application>Microsoft Office PowerPoint</Application>
  <PresentationFormat>Widescreen</PresentationFormat>
  <Paragraphs>161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Letter-join 36</vt:lpstr>
      <vt:lpstr>Letter-join No-Lead 36</vt:lpstr>
      <vt:lpstr>Letterjoin-Air Plus 36</vt:lpstr>
      <vt:lpstr>Times New Roman</vt:lpstr>
      <vt:lpstr>Office Theme</vt:lpstr>
      <vt:lpstr>Document one: </vt:lpstr>
      <vt:lpstr>Document two – </vt:lpstr>
      <vt:lpstr>Document two – </vt:lpstr>
      <vt:lpstr>Document three: Comprehension questions to ‘absorb’ key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Soboljew</dc:creator>
  <cp:lastModifiedBy>J. Soboljew</cp:lastModifiedBy>
  <cp:revision>96</cp:revision>
  <dcterms:created xsi:type="dcterms:W3CDTF">2020-11-19T11:07:29Z</dcterms:created>
  <dcterms:modified xsi:type="dcterms:W3CDTF">2021-02-02T13:30:22Z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0x010100C5A4156D36BFEA46BAE60ABF9D9F893B</vt:lpwstr>
  </property>
</Properties>
</file>