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18"/>
  </p:notesMasterIdLst>
  <p:handoutMasterIdLst>
    <p:handoutMasterId r:id="rId19"/>
  </p:handoutMasterIdLst>
  <p:sldIdLst>
    <p:sldId id="258" r:id="rId4"/>
    <p:sldId id="268" r:id="rId5"/>
    <p:sldId id="288" r:id="rId6"/>
    <p:sldId id="278" r:id="rId7"/>
    <p:sldId id="289" r:id="rId8"/>
    <p:sldId id="290" r:id="rId9"/>
    <p:sldId id="283" r:id="rId10"/>
    <p:sldId id="286" r:id="rId11"/>
    <p:sldId id="291" r:id="rId12"/>
    <p:sldId id="295" r:id="rId13"/>
    <p:sldId id="296" r:id="rId14"/>
    <p:sldId id="297" r:id="rId15"/>
    <p:sldId id="287" r:id="rId16"/>
    <p:sldId id="267" r:id="rId17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dolwild" panose="020B0604020202020204" pitchFamily="2" charset="0"/>
      <p:regular r:id="rId28"/>
    </p:embeddedFont>
    <p:embeddedFont>
      <p:font typeface="Sassoon Infant Md" panose="02000603050000020003" pitchFamily="50" charset="0"/>
      <p:regular r:id="rId29"/>
    </p:embeddedFont>
    <p:embeddedFont>
      <p:font typeface="Sassoon Infant Rg" panose="02000503030000020003" pitchFamily="50" charset="0"/>
      <p:regular r:id="rId30"/>
      <p:bold r:id="rId31"/>
    </p:embeddedFont>
    <p:embeddedFont>
      <p:font typeface="Twinkl" panose="020B0604020202020204" pitchFamily="2" charset="0"/>
      <p:regular r:id="rId32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orient="horz" pos="436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57">
          <p15:clr>
            <a:srgbClr val="A4A3A4"/>
          </p15:clr>
        </p15:guide>
        <p15:guide id="7" pos="317">
          <p15:clr>
            <a:srgbClr val="A4A3A4"/>
          </p15:clr>
        </p15:guide>
        <p15:guide id="8" pos="5420">
          <p15:clr>
            <a:srgbClr val="A4A3A4"/>
          </p15:clr>
        </p15:guide>
        <p15:guide id="9" pos="476">
          <p15:clr>
            <a:srgbClr val="A4A3A4"/>
          </p15:clr>
        </p15:guide>
        <p15:guide id="10" pos="5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A4C"/>
    <a:srgbClr val="7BCAFB"/>
    <a:srgbClr val="F8E39E"/>
    <a:srgbClr val="21A6F9"/>
    <a:srgbClr val="FF72DA"/>
    <a:srgbClr val="80C1EB"/>
    <a:srgbClr val="ACDDFC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72" y="44"/>
      </p:cViewPr>
      <p:guideLst>
        <p:guide orient="horz" pos="2160"/>
        <p:guide orient="horz" pos="3997"/>
        <p:guide orient="horz" pos="323"/>
        <p:guide orient="horz" pos="436"/>
        <p:guide orient="horz" pos="3838"/>
        <p:guide pos="2857"/>
        <p:guide pos="317"/>
        <p:guide pos="5420"/>
        <p:guide pos="476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F628F0-4193-4BC8-AD28-560097579A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2BBF6-1890-4666-997B-A87F756417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53EBE2-F085-422D-81F9-2BF17E92C3CA}" type="datetimeFigureOut">
              <a:rPr lang="en-GB"/>
              <a:pPr>
                <a:defRPr/>
              </a:pPr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A2BE5-B935-49DF-8A0C-D31E5A272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36223-904C-43E0-B418-CE7C2E96B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2475050-8671-40FF-951D-5191A8E6E7A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2BB5A1-2A19-40C8-94FF-FFF0F41DFB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E8C85-61D9-443A-AF6F-4C9D049E0B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670F7-8616-4D26-8474-BD138FF4DE30}" type="datetimeFigureOut">
              <a:rPr lang="en-GB"/>
              <a:pPr>
                <a:defRPr/>
              </a:pPr>
              <a:t>11/02/2021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39DE034-B858-4E5F-8E82-D9F34BE0AC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4940B5-68FE-4E11-BB0A-7C2BDC5CB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BAD6-6B76-4131-A3B9-892388B728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12DD8-E11A-4BC4-82A7-03651A1E8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B15ABC8-34C1-4A7E-B77A-9E3CE109CCE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21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A4DD6257-B848-42AC-B3D5-C5AE73AD048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84064A0C-4226-4957-BA94-74F95E42768C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286E416F-1ED4-4C12-BFA1-52F6706FB7B6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45ACE04F-5101-457B-BA7F-9892D65E3984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F897E68E-456E-4CBD-8DEC-69394633A739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46A822C0-7E5E-4377-B5AC-5DC8FAA9F532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46B4C17D-64BF-4B05-B798-0C8E44123DF4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8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B6983F6-839C-4B70-8945-28E4951E4C6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764740-31A1-4968-8C84-8E961ED9626F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1ED64C-7D23-4AD1-AD36-1ECDE7028214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7AE74F-7958-4E4E-AAFB-AAEA51DB265B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F9B7C-15F7-4B5A-8313-9A39FCB2C865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440093-06D9-432D-B70F-C32005D9AFEE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E27C48-4E44-41D7-8E10-BB37DE3147BD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53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4137B4D-C59C-4138-A2B2-F1173B1A8B4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17206E6-CD11-43CF-8AC1-510206BC4BBC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CD7CCC-9351-4DE8-8861-F1AA878D81DC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A58ED4-FE8F-4057-B6A9-CEEF6273807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419A0B9B-2D5B-43ED-96DF-4C225C28426F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2040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68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6073B1-AFB1-4918-8FA0-83881AEB9F3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3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8C18D1-CAF1-4529-82B8-5FAD7DCD955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B5011-5ED1-4217-80CF-49F78856FAE4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66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7AB52A8-9BA7-4B3A-B411-06E1FB52D05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7F56F6-CEDD-4BB9-BFCA-120FB088522C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93A0F38D-35D8-4D10-A001-30ED2CD9ABB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7DF966-143F-432F-A4E1-14B7B0523348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1B8DFB-8950-45C6-9BED-AE188F566255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C0AA07-2FF8-42B4-BB40-289A60F426DC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1F087C-563D-40F9-958E-23D0BB9E44ED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78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3B526BA1-A077-4B63-8152-27FE24BE9CA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EE917-BCBF-4886-A34A-83A591DC12F5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4199B-4FC8-4616-89D2-EEC7ECEC9828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9F1F28-409A-4F90-827E-3F246328AFF2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12A62C-D832-4B48-B793-DBDEEABECD79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A0B845-8433-4275-B5DE-A476873893F5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5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B90543F-624F-4B92-9A7D-909C97A197F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554D80-E3FC-43C2-91FF-5067DEE24234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B34054-AC3E-47AE-8D1A-8CAB53B7A0F5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2E1300-8151-404C-8CBF-4BFD5DBB436D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04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62C86BD1-670F-4F37-B034-78283DD04CC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CBFA2-96C4-4EB3-8553-E8F89FEFE920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EC4772-F3D1-496D-BBF6-3DB9092A4B4D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69D61-873C-4812-96FF-8004344067D6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1DE185-21AF-427A-953D-2D5EAE14ED91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34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5DC75D3-D71B-4519-82E5-9C677F39A75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37635-4813-4AA1-BF4D-3556ECEACD58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4B6866-7CBE-465D-A40F-D85E9DCD7178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243906-BF4E-464B-BCE0-000F131E7E5A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F8FD1A-F35A-4EBA-8032-68B0BDE86222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6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8A085F9-6FD7-4369-91CF-1BF3EF89E99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EB27B-E38F-4A89-8E9D-901647EED728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91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B800B16-B0A1-4162-81F2-7B2B988D68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C1E8EB0-89DC-44E9-B175-7C4E8D0286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12393C-EA52-4147-BE8A-EF4ABE1D5614}"/>
              </a:ext>
            </a:extLst>
          </p:cNvPr>
          <p:cNvSpPr/>
          <p:nvPr/>
        </p:nvSpPr>
        <p:spPr>
          <a:xfrm>
            <a:off x="-168275" y="512763"/>
            <a:ext cx="9480550" cy="196056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/>
          </a:p>
        </p:txBody>
      </p:sp>
      <p:sp>
        <p:nvSpPr>
          <p:cNvPr id="17411" name="Content Placeholder 15">
            <a:extLst>
              <a:ext uri="{FF2B5EF4-FFF2-40B4-BE49-F238E27FC236}">
                <a16:creationId xmlns:a16="http://schemas.microsoft.com/office/drawing/2014/main" id="{C1812D24-5D76-4645-8954-0582B43C2DD8}"/>
              </a:ext>
            </a:extLst>
          </p:cNvPr>
          <p:cNvSpPr>
            <a:spLocks/>
          </p:cNvSpPr>
          <p:nvPr/>
        </p:nvSpPr>
        <p:spPr bwMode="auto">
          <a:xfrm>
            <a:off x="4763" y="698500"/>
            <a:ext cx="9144000" cy="18192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5400" b="1">
                <a:solidFill>
                  <a:srgbClr val="FFC000"/>
                </a:solidFill>
                <a:latin typeface="Twinkl" pitchFamily="2" charset="0"/>
              </a:rPr>
              <a:t>All About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5400" b="1">
                <a:solidFill>
                  <a:srgbClr val="FFC000"/>
                </a:solidFill>
                <a:latin typeface="Twinkl" pitchFamily="2" charset="0"/>
              </a:rPr>
              <a:t>Pancake Day</a:t>
            </a: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D5017881-EC80-4782-A529-D87A1A58C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935288"/>
            <a:ext cx="30575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4A4CFD-1DEB-4CBF-9810-9320D7F65B73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9E6FF2-EB5F-444F-958E-E172BDA78D2C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Mr. GunnText4 (@flickr.com) - granted under creative commons licence - attribution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B8F7F9-FA46-4FC2-A1EA-6F16BF1C244F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90CB456C-BD96-4D8A-A44E-C90D94226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2968625"/>
            <a:ext cx="243046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Pancake Day is called ‘Mardi Gras’ here as well as many other catholic and Protestant countries.</a:t>
            </a:r>
          </a:p>
        </p:txBody>
      </p:sp>
      <p:pic>
        <p:nvPicPr>
          <p:cNvPr id="26630" name="Picture 4">
            <a:extLst>
              <a:ext uri="{FF2B5EF4-FFF2-40B4-BE49-F238E27FC236}">
                <a16:creationId xmlns:a16="http://schemas.microsoft.com/office/drawing/2014/main" id="{4AD1B3CA-D537-4A21-A57A-BEC4FB20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5488"/>
            <a:ext cx="901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10">
            <a:extLst>
              <a:ext uri="{FF2B5EF4-FFF2-40B4-BE49-F238E27FC236}">
                <a16:creationId xmlns:a16="http://schemas.microsoft.com/office/drawing/2014/main" id="{8DB6C488-33FF-46C8-B76D-0C68A9598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688975"/>
            <a:ext cx="1435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Brazil</a:t>
            </a:r>
          </a:p>
        </p:txBody>
      </p:sp>
      <p:pic>
        <p:nvPicPr>
          <p:cNvPr id="13" name="Picture 2" descr="C:\Users\Twinkl\Desktop\bulkr\Mardi Gras 2007_392400368_o.jpg">
            <a:extLst>
              <a:ext uri="{FF2B5EF4-FFF2-40B4-BE49-F238E27FC236}">
                <a16:creationId xmlns:a16="http://schemas.microsoft.com/office/drawing/2014/main" id="{3C39CD53-5607-49FA-8390-AB0E8A208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/>
        </p:blipFill>
        <p:spPr bwMode="auto">
          <a:xfrm>
            <a:off x="3501962" y="2039713"/>
            <a:ext cx="4886387" cy="3216236"/>
          </a:xfrm>
          <a:prstGeom prst="roundRect">
            <a:avLst>
              <a:gd name="adj" fmla="val 7689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9D0C7B-2B4F-4464-9B3C-126D4A9158E3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2C9FD9-C481-4565-BE68-49CAFA37BD58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</a:t>
            </a:r>
            <a:r>
              <a:rPr lang="en-GB" sz="600" dirty="0" err="1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awkward.aardwolf</a:t>
            </a: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FF7191B-B386-4C6E-A642-8CB8E740D917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FA3C8EBD-76F5-4C8C-B54F-0D9137F2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46388"/>
            <a:ext cx="259238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Pancake Day is ‘Laskiainen’ in Estonia and they eat pea soup along with cream buns called ‘Vastlakukkel’.</a:t>
            </a:r>
          </a:p>
        </p:txBody>
      </p:sp>
      <p:pic>
        <p:nvPicPr>
          <p:cNvPr id="27654" name="Picture 3">
            <a:extLst>
              <a:ext uri="{FF2B5EF4-FFF2-40B4-BE49-F238E27FC236}">
                <a16:creationId xmlns:a16="http://schemas.microsoft.com/office/drawing/2014/main" id="{D866D212-4C48-4694-94B0-EE97C2667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2313"/>
            <a:ext cx="9445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F7872194-E9F1-4E84-84A8-55C3279CC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" b="6084"/>
          <a:stretch/>
        </p:blipFill>
        <p:spPr bwMode="auto">
          <a:xfrm>
            <a:off x="3501962" y="2022211"/>
            <a:ext cx="4910022" cy="3233737"/>
          </a:xfrm>
          <a:prstGeom prst="roundRect">
            <a:avLst>
              <a:gd name="adj" fmla="val 8234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16">
            <a:extLst>
              <a:ext uri="{FF2B5EF4-FFF2-40B4-BE49-F238E27FC236}">
                <a16:creationId xmlns:a16="http://schemas.microsoft.com/office/drawing/2014/main" id="{D89955A5-4DE7-4FEC-8151-68568DE4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688975"/>
            <a:ext cx="174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Estonia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E76AC2-4206-459A-B8FB-9F166ABE3E2E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24BC76-8992-4BD5-8F65-AF31817B5145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</a:t>
            </a:r>
            <a:r>
              <a:rPr lang="en-GB" sz="600" dirty="0" err="1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subtle_devices</a:t>
            </a: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B990AE2-733E-4585-BE94-4DC9DD019DD3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E9D4D8DA-1F12-4037-A5CA-72A906EE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2717800"/>
            <a:ext cx="21717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Iceland call their Pancake Day ‘Sprengidagur’, which means ‘Bursting Day’. They eat salted meats and peas. </a:t>
            </a:r>
          </a:p>
        </p:txBody>
      </p:sp>
      <p:sp>
        <p:nvSpPr>
          <p:cNvPr id="28678" name="Rectangle 16">
            <a:extLst>
              <a:ext uri="{FF2B5EF4-FFF2-40B4-BE49-F238E27FC236}">
                <a16:creationId xmlns:a16="http://schemas.microsoft.com/office/drawing/2014/main" id="{D749CD22-D9C0-4BEB-AC5E-018A3CCE3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688975"/>
            <a:ext cx="1743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Iceland</a:t>
            </a:r>
          </a:p>
        </p:txBody>
      </p:sp>
      <p:pic>
        <p:nvPicPr>
          <p:cNvPr id="28679" name="Picture 3">
            <a:extLst>
              <a:ext uri="{FF2B5EF4-FFF2-40B4-BE49-F238E27FC236}">
                <a16:creationId xmlns:a16="http://schemas.microsoft.com/office/drawing/2014/main" id="{E6F475C6-4EEE-45D3-8A35-4181B6B7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17550"/>
            <a:ext cx="95091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Twinkl\Desktop\bulkr\Tapas - Cured Meats_510473569_o.jpg">
            <a:extLst>
              <a:ext uri="{FF2B5EF4-FFF2-40B4-BE49-F238E27FC236}">
                <a16:creationId xmlns:a16="http://schemas.microsoft.com/office/drawing/2014/main" id="{F4055A1A-9268-457B-8276-ADB930D8D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" b="3662"/>
          <a:stretch/>
        </p:blipFill>
        <p:spPr bwMode="auto">
          <a:xfrm>
            <a:off x="3501962" y="2022211"/>
            <a:ext cx="4910022" cy="3233737"/>
          </a:xfrm>
          <a:prstGeom prst="roundRect">
            <a:avLst>
              <a:gd name="adj" fmla="val 6249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>
            <a:extLst>
              <a:ext uri="{FF2B5EF4-FFF2-40B4-BE49-F238E27FC236}">
                <a16:creationId xmlns:a16="http://schemas.microsoft.com/office/drawing/2014/main" id="{5181418E-02D0-41F0-8D5F-FACD52C68C2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335088"/>
            <a:ext cx="7596188" cy="731837"/>
            <a:chOff x="1254990" y="3511868"/>
            <a:chExt cx="3004119" cy="7315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8DBCAE3-AF01-4477-BB17-4DC3B81140B9}"/>
                </a:ext>
              </a:extLst>
            </p:cNvPr>
            <p:cNvSpPr/>
            <p:nvPr/>
          </p:nvSpPr>
          <p:spPr>
            <a:xfrm>
              <a:off x="1254990" y="3511868"/>
              <a:ext cx="3004119" cy="73152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704" name="TextBox 2">
              <a:extLst>
                <a:ext uri="{FF2B5EF4-FFF2-40B4-BE49-F238E27FC236}">
                  <a16:creationId xmlns:a16="http://schemas.microsoft.com/office/drawing/2014/main" id="{B0957550-6E21-4375-9A3D-376D51F1D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941" y="3616598"/>
              <a:ext cx="2650656" cy="52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" pitchFamily="2" charset="0"/>
                </a:rPr>
                <a:t>Did you know...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060626B-903A-470B-8E57-F6C6C74B1D5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233613"/>
            <a:ext cx="5260975" cy="3752850"/>
            <a:chOff x="1905126" y="2232970"/>
            <a:chExt cx="5260724" cy="3753493"/>
          </a:xfrm>
        </p:grpSpPr>
        <p:pic>
          <p:nvPicPr>
            <p:cNvPr id="29701" name="Picture 4">
              <a:extLst>
                <a:ext uri="{FF2B5EF4-FFF2-40B4-BE49-F238E27FC236}">
                  <a16:creationId xmlns:a16="http://schemas.microsoft.com/office/drawing/2014/main" id="{E27D317D-0F63-4DEE-A755-D77E8F5A0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126" y="2232970"/>
              <a:ext cx="5260724" cy="375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TextBox 5">
              <a:extLst>
                <a:ext uri="{FF2B5EF4-FFF2-40B4-BE49-F238E27FC236}">
                  <a16:creationId xmlns:a16="http://schemas.microsoft.com/office/drawing/2014/main" id="{4C121CA7-8168-4627-A0B8-F3969017E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133" y="3209449"/>
              <a:ext cx="3474872" cy="181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  <a:latin typeface="Twinkl" pitchFamily="2" charset="0"/>
                </a:rPr>
                <a:t>...the biggest pancake in the world measured over 15 metres long!</a:t>
              </a:r>
            </a:p>
          </p:txBody>
        </p:sp>
      </p:grpSp>
      <p:sp>
        <p:nvSpPr>
          <p:cNvPr id="29700" name="Rectangle 10">
            <a:extLst>
              <a:ext uri="{FF2B5EF4-FFF2-40B4-BE49-F238E27FC236}">
                <a16:creationId xmlns:a16="http://schemas.microsoft.com/office/drawing/2014/main" id="{29EAF6E0-E604-46DE-A79C-6CC37DE7E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688975"/>
            <a:ext cx="1993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Fun Fact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E09F91-49FE-46C1-925E-892B0B9DA11C}"/>
              </a:ext>
            </a:extLst>
          </p:cNvPr>
          <p:cNvSpPr/>
          <p:nvPr/>
        </p:nvSpPr>
        <p:spPr>
          <a:xfrm>
            <a:off x="4219575" y="5549900"/>
            <a:ext cx="1314450" cy="1187450"/>
          </a:xfrm>
          <a:prstGeom prst="rect">
            <a:avLst/>
          </a:prstGeom>
          <a:solidFill>
            <a:srgbClr val="F3C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B3ADDDC-B40C-41E0-BE50-ED7919BD5BF9}"/>
              </a:ext>
            </a:extLst>
          </p:cNvPr>
          <p:cNvSpPr/>
          <p:nvPr/>
        </p:nvSpPr>
        <p:spPr>
          <a:xfrm>
            <a:off x="755650" y="1331913"/>
            <a:ext cx="7632700" cy="4591050"/>
          </a:xfrm>
          <a:prstGeom prst="roundRect">
            <a:avLst>
              <a:gd name="adj" fmla="val 3896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5" name="Title 20">
            <a:extLst>
              <a:ext uri="{FF2B5EF4-FFF2-40B4-BE49-F238E27FC236}">
                <a16:creationId xmlns:a16="http://schemas.microsoft.com/office/drawing/2014/main" id="{F5E89144-8014-4795-8D8F-732F65D8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5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What Is Pancake Day?</a:t>
            </a:r>
          </a:p>
        </p:txBody>
      </p:sp>
      <p:grpSp>
        <p:nvGrpSpPr>
          <p:cNvPr id="18436" name="Group 10">
            <a:extLst>
              <a:ext uri="{FF2B5EF4-FFF2-40B4-BE49-F238E27FC236}">
                <a16:creationId xmlns:a16="http://schemas.microsoft.com/office/drawing/2014/main" id="{1892FC88-3751-4D38-8646-E3F4B3F10961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1525588"/>
            <a:ext cx="2244725" cy="1601787"/>
            <a:chOff x="1016877" y="1473199"/>
            <a:chExt cx="2244592" cy="160063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EA6AD58-B048-4620-86F2-60C7805439A1}"/>
                </a:ext>
              </a:extLst>
            </p:cNvPr>
            <p:cNvSpPr/>
            <p:nvPr/>
          </p:nvSpPr>
          <p:spPr>
            <a:xfrm>
              <a:off x="1020052" y="1473199"/>
              <a:ext cx="2241417" cy="1600631"/>
            </a:xfrm>
            <a:prstGeom prst="roundRect">
              <a:avLst>
                <a:gd name="adj" fmla="val 69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8" name="Rectangle 2">
              <a:extLst>
                <a:ext uri="{FF2B5EF4-FFF2-40B4-BE49-F238E27FC236}">
                  <a16:creationId xmlns:a16="http://schemas.microsoft.com/office/drawing/2014/main" id="{42C36CF6-A5C2-4D12-8D76-7EE0E4124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877" y="1748959"/>
              <a:ext cx="2241876" cy="104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Pancake Day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is also called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Shrove Tuesday.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6D9A81-ACD6-4B4E-937E-23D2C1DCB9DF}"/>
              </a:ext>
            </a:extLst>
          </p:cNvPr>
          <p:cNvGrpSpPr>
            <a:grpSpLocks/>
          </p:cNvGrpSpPr>
          <p:nvPr/>
        </p:nvGrpSpPr>
        <p:grpSpPr bwMode="auto">
          <a:xfrm>
            <a:off x="3455988" y="1525588"/>
            <a:ext cx="2241550" cy="1601787"/>
            <a:chOff x="3407978" y="1473198"/>
            <a:chExt cx="2241875" cy="160063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28C34F6-9F48-47A1-A011-085AFA510389}"/>
                </a:ext>
              </a:extLst>
            </p:cNvPr>
            <p:cNvSpPr/>
            <p:nvPr/>
          </p:nvSpPr>
          <p:spPr>
            <a:xfrm>
              <a:off x="3407978" y="1473198"/>
              <a:ext cx="2241875" cy="1600631"/>
            </a:xfrm>
            <a:prstGeom prst="roundRect">
              <a:avLst>
                <a:gd name="adj" fmla="val 69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6" name="Rectangle 6">
              <a:extLst>
                <a:ext uri="{FF2B5EF4-FFF2-40B4-BE49-F238E27FC236}">
                  <a16:creationId xmlns:a16="http://schemas.microsoft.com/office/drawing/2014/main" id="{A9ABCBC3-CF19-412C-9335-22B7854A6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978" y="1811847"/>
              <a:ext cx="22418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It is celebrated on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 Tuesday before Lent begins.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FBFF9E-A906-4D19-9A94-6D9752F2ED97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1525588"/>
            <a:ext cx="2241550" cy="1601787"/>
            <a:chOff x="5882531" y="1473197"/>
            <a:chExt cx="2241875" cy="160063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B7BA7D0-693F-4F4F-8BA6-DABC945564F5}"/>
                </a:ext>
              </a:extLst>
            </p:cNvPr>
            <p:cNvSpPr/>
            <p:nvPr/>
          </p:nvSpPr>
          <p:spPr>
            <a:xfrm>
              <a:off x="5882531" y="1473197"/>
              <a:ext cx="2241875" cy="1600631"/>
            </a:xfrm>
            <a:prstGeom prst="roundRect">
              <a:avLst>
                <a:gd name="adj" fmla="val 69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4" name="Rectangle 7">
              <a:extLst>
                <a:ext uri="{FF2B5EF4-FFF2-40B4-BE49-F238E27FC236}">
                  <a16:creationId xmlns:a16="http://schemas.microsoft.com/office/drawing/2014/main" id="{76EB147B-7A4E-4C22-ABFA-4C774FC00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081" y="1748957"/>
              <a:ext cx="2213325" cy="119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Lent is a time when Christians are getting ready for Easter.</a:t>
              </a:r>
            </a:p>
          </p:txBody>
        </p:sp>
      </p:grpSp>
      <p:grpSp>
        <p:nvGrpSpPr>
          <p:cNvPr id="18439" name="Group 5">
            <a:extLst>
              <a:ext uri="{FF2B5EF4-FFF2-40B4-BE49-F238E27FC236}">
                <a16:creationId xmlns:a16="http://schemas.microsoft.com/office/drawing/2014/main" id="{67E85E2D-AC20-48BE-8A2B-34ACA8463E19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2576513"/>
            <a:ext cx="7823200" cy="3346450"/>
            <a:chOff x="660400" y="2576513"/>
            <a:chExt cx="7823200" cy="3346450"/>
          </a:xfrm>
        </p:grpSpPr>
        <p:pic>
          <p:nvPicPr>
            <p:cNvPr id="18440" name="Picture 1">
              <a:extLst>
                <a:ext uri="{FF2B5EF4-FFF2-40B4-BE49-F238E27FC236}">
                  <a16:creationId xmlns:a16="http://schemas.microsoft.com/office/drawing/2014/main" id="{FCBD855E-0D40-497B-A007-D17A36FC4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68"/>
            <a:stretch>
              <a:fillRect/>
            </a:stretch>
          </p:blipFill>
          <p:spPr bwMode="auto">
            <a:xfrm>
              <a:off x="660400" y="2576513"/>
              <a:ext cx="7823200" cy="3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2">
              <a:extLst>
                <a:ext uri="{FF2B5EF4-FFF2-40B4-BE49-F238E27FC236}">
                  <a16:creationId xmlns:a16="http://schemas.microsoft.com/office/drawing/2014/main" id="{13B4532C-268B-42B6-BE36-280027B94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9717">
              <a:off x="5821902" y="3718916"/>
              <a:ext cx="756391" cy="65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3">
              <a:extLst>
                <a:ext uri="{FF2B5EF4-FFF2-40B4-BE49-F238E27FC236}">
                  <a16:creationId xmlns:a16="http://schemas.microsoft.com/office/drawing/2014/main" id="{C203B58A-EA38-4166-871A-980418560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9705">
              <a:off x="5818466" y="3827120"/>
              <a:ext cx="760200" cy="21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895FA616-F67C-4AB5-B14A-3FA539E2DED9}"/>
              </a:ext>
            </a:extLst>
          </p:cNvPr>
          <p:cNvSpPr>
            <a:spLocks/>
          </p:cNvSpPr>
          <p:nvPr/>
        </p:nvSpPr>
        <p:spPr bwMode="auto">
          <a:xfrm>
            <a:off x="457200" y="749300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Why Do People Eat Pancakes on Shrove Tuesday?</a:t>
            </a:r>
            <a:endParaRPr lang="en-GB" altLang="en-US" sz="3600" b="1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19459" name="Group 17">
            <a:extLst>
              <a:ext uri="{FF2B5EF4-FFF2-40B4-BE49-F238E27FC236}">
                <a16:creationId xmlns:a16="http://schemas.microsoft.com/office/drawing/2014/main" id="{BF95692E-5AD1-415B-81DC-DA816CD3587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954213"/>
            <a:ext cx="2459038" cy="3835400"/>
            <a:chOff x="755651" y="1976983"/>
            <a:chExt cx="2459421" cy="383434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FD411A2-D4FE-4562-AEA0-35ABD4B90011}"/>
                </a:ext>
              </a:extLst>
            </p:cNvPr>
            <p:cNvSpPr/>
            <p:nvPr/>
          </p:nvSpPr>
          <p:spPr>
            <a:xfrm>
              <a:off x="755651" y="2418186"/>
              <a:ext cx="2459421" cy="3393141"/>
            </a:xfrm>
            <a:prstGeom prst="roundRect">
              <a:avLst>
                <a:gd name="adj" fmla="val 6855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9472" name="Group 1">
              <a:extLst>
                <a:ext uri="{FF2B5EF4-FFF2-40B4-BE49-F238E27FC236}">
                  <a16:creationId xmlns:a16="http://schemas.microsoft.com/office/drawing/2014/main" id="{CE8BD684-E299-4EF6-BF78-1CE34B6EA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2314" y="1976983"/>
              <a:ext cx="1766094" cy="1681994"/>
              <a:chOff x="1244601" y="3783807"/>
              <a:chExt cx="1866900" cy="1778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7E20154-7008-4245-8F82-24D0A4F5519B}"/>
                  </a:ext>
                </a:extLst>
              </p:cNvPr>
              <p:cNvSpPr/>
              <p:nvPr/>
            </p:nvSpPr>
            <p:spPr>
              <a:xfrm>
                <a:off x="1289353" y="3783807"/>
                <a:ext cx="1779076" cy="1778310"/>
              </a:xfrm>
              <a:prstGeom prst="ellipse">
                <a:avLst/>
              </a:prstGeom>
              <a:solidFill>
                <a:srgbClr val="7BC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9475" name="Picture 3">
                <a:extLst>
                  <a:ext uri="{FF2B5EF4-FFF2-40B4-BE49-F238E27FC236}">
                    <a16:creationId xmlns:a16="http://schemas.microsoft.com/office/drawing/2014/main" id="{B9BB5DC1-B4BA-43D0-80EB-EF41027F2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4601" y="4098132"/>
                <a:ext cx="1866900" cy="107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73" name="Rectangle 6">
              <a:extLst>
                <a:ext uri="{FF2B5EF4-FFF2-40B4-BE49-F238E27FC236}">
                  <a16:creationId xmlns:a16="http://schemas.microsoft.com/office/drawing/2014/main" id="{476F0F6C-00EF-4EEA-8C98-83B354FE3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1" y="3584962"/>
              <a:ext cx="2459421" cy="119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In the past, people gave up food like eggs, milk and sugar at Lent.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A00ED5-AA43-438B-B789-7EB554ECCE54}"/>
              </a:ext>
            </a:extLst>
          </p:cNvPr>
          <p:cNvGrpSpPr>
            <a:grpSpLocks/>
          </p:cNvGrpSpPr>
          <p:nvPr/>
        </p:nvGrpSpPr>
        <p:grpSpPr bwMode="auto">
          <a:xfrm>
            <a:off x="3324225" y="1954213"/>
            <a:ext cx="2459038" cy="3835400"/>
            <a:chOff x="3324035" y="1976982"/>
            <a:chExt cx="2459421" cy="3834344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401C202-401C-4150-9D21-F912B6C12EBE}"/>
                </a:ext>
              </a:extLst>
            </p:cNvPr>
            <p:cNvSpPr/>
            <p:nvPr/>
          </p:nvSpPr>
          <p:spPr>
            <a:xfrm>
              <a:off x="3324035" y="2418185"/>
              <a:ext cx="2459421" cy="3393141"/>
            </a:xfrm>
            <a:prstGeom prst="roundRect">
              <a:avLst>
                <a:gd name="adj" fmla="val 6855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289B761-253B-4B7F-B00A-C131A1D24CCC}"/>
                </a:ext>
              </a:extLst>
            </p:cNvPr>
            <p:cNvSpPr/>
            <p:nvPr/>
          </p:nvSpPr>
          <p:spPr bwMode="auto">
            <a:xfrm>
              <a:off x="3689217" y="1976982"/>
              <a:ext cx="1681425" cy="1682287"/>
            </a:xfrm>
            <a:prstGeom prst="ellipse">
              <a:avLst/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470" name="Rectangle 7">
              <a:extLst>
                <a:ext uri="{FF2B5EF4-FFF2-40B4-BE49-F238E27FC236}">
                  <a16:creationId xmlns:a16="http://schemas.microsoft.com/office/drawing/2014/main" id="{FB94A7F7-3B82-4B49-BB0C-DFC778D8F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035" y="3584630"/>
              <a:ext cx="245942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 day before Lent began, they would use up all these foods by making pancakes.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5D00FA-7A8B-4F10-A54B-275F6912AF77}"/>
              </a:ext>
            </a:extLst>
          </p:cNvPr>
          <p:cNvGrpSpPr>
            <a:grpSpLocks/>
          </p:cNvGrpSpPr>
          <p:nvPr/>
        </p:nvGrpSpPr>
        <p:grpSpPr bwMode="auto">
          <a:xfrm>
            <a:off x="5892800" y="1954213"/>
            <a:ext cx="2459038" cy="3833812"/>
            <a:chOff x="5892418" y="1976983"/>
            <a:chExt cx="2459421" cy="38337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176BD986-456F-4CDD-9F89-F5EECE51FC94}"/>
                </a:ext>
              </a:extLst>
            </p:cNvPr>
            <p:cNvSpPr/>
            <p:nvPr/>
          </p:nvSpPr>
          <p:spPr>
            <a:xfrm>
              <a:off x="5892418" y="2416715"/>
              <a:ext cx="2459421" cy="3394037"/>
            </a:xfrm>
            <a:prstGeom prst="roundRect">
              <a:avLst>
                <a:gd name="adj" fmla="val 6855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9464" name="Group 3">
              <a:extLst>
                <a:ext uri="{FF2B5EF4-FFF2-40B4-BE49-F238E27FC236}">
                  <a16:creationId xmlns:a16="http://schemas.microsoft.com/office/drawing/2014/main" id="{CF2A7D3E-F1F2-4261-8D1F-1B1C2C166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1131" y="1976983"/>
              <a:ext cx="1681994" cy="1681994"/>
              <a:chOff x="6035675" y="4330700"/>
              <a:chExt cx="1778000" cy="17780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FCDAADA-2A64-45B1-BC76-451E8453694E}"/>
                  </a:ext>
                </a:extLst>
              </p:cNvPr>
              <p:cNvSpPr/>
              <p:nvPr/>
            </p:nvSpPr>
            <p:spPr>
              <a:xfrm>
                <a:off x="6035977" y="4330700"/>
                <a:ext cx="1777397" cy="1778779"/>
              </a:xfrm>
              <a:prstGeom prst="ellipse">
                <a:avLst/>
              </a:prstGeom>
              <a:solidFill>
                <a:srgbClr val="7BC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9467" name="Picture 7">
                <a:extLst>
                  <a:ext uri="{FF2B5EF4-FFF2-40B4-BE49-F238E27FC236}">
                    <a16:creationId xmlns:a16="http://schemas.microsoft.com/office/drawing/2014/main" id="{F2660C4E-15FF-4EB5-9A22-FD9A26A2B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3938" y="4557713"/>
                <a:ext cx="1687512" cy="128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65" name="Content Placeholder 21">
              <a:extLst>
                <a:ext uri="{FF2B5EF4-FFF2-40B4-BE49-F238E27FC236}">
                  <a16:creationId xmlns:a16="http://schemas.microsoft.com/office/drawing/2014/main" id="{F7D6B5A5-672B-4D8E-97F7-56D1AA151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253" y="3675232"/>
              <a:ext cx="2005749" cy="761623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That is why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people eat pancakes on Pancake Day!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9462" name="Picture 7">
            <a:extLst>
              <a:ext uri="{FF2B5EF4-FFF2-40B4-BE49-F238E27FC236}">
                <a16:creationId xmlns:a16="http://schemas.microsoft.com/office/drawing/2014/main" id="{A824282E-B5EB-4FCC-9E9F-54588B9CB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1981200"/>
            <a:ext cx="9826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A494411-871C-4750-BEC5-0B43D00E3EFD}"/>
              </a:ext>
            </a:extLst>
          </p:cNvPr>
          <p:cNvSpPr/>
          <p:nvPr/>
        </p:nvSpPr>
        <p:spPr>
          <a:xfrm>
            <a:off x="758825" y="1377950"/>
            <a:ext cx="7593013" cy="568325"/>
          </a:xfrm>
          <a:prstGeom prst="roundRect">
            <a:avLst>
              <a:gd name="adj" fmla="val 18945"/>
            </a:avLst>
          </a:prstGeom>
          <a:solidFill>
            <a:srgbClr val="F8E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483" name="Title 20">
            <a:extLst>
              <a:ext uri="{FF2B5EF4-FFF2-40B4-BE49-F238E27FC236}">
                <a16:creationId xmlns:a16="http://schemas.microsoft.com/office/drawing/2014/main" id="{05982C3A-9B76-4A25-9DC6-B8C551F8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1488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b="1">
                <a:latin typeface="Twinkl" pitchFamily="2" charset="0"/>
              </a:rPr>
              <a:t>What Are Pancakes Made From?</a:t>
            </a:r>
            <a:endParaRPr lang="en-GB" altLang="en-US" sz="3600" b="1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8074EE90-1903-4029-808F-A4A2E8736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79550"/>
            <a:ext cx="759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Pancakes are made from batter. The batter is made using: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4F0D46-B291-4F3E-AB47-B0F734D296B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852738"/>
            <a:ext cx="2435225" cy="1879600"/>
            <a:chOff x="755650" y="2059123"/>
            <a:chExt cx="2434478" cy="188015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F7386FEB-8132-4B14-AD3A-8DAF305390A4}"/>
                </a:ext>
              </a:extLst>
            </p:cNvPr>
            <p:cNvSpPr/>
            <p:nvPr/>
          </p:nvSpPr>
          <p:spPr>
            <a:xfrm>
              <a:off x="755650" y="2071827"/>
              <a:ext cx="2434478" cy="1867446"/>
            </a:xfrm>
            <a:prstGeom prst="roundRect">
              <a:avLst>
                <a:gd name="adj" fmla="val 9356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5" name="Picture 6">
              <a:extLst>
                <a:ext uri="{FF2B5EF4-FFF2-40B4-BE49-F238E27FC236}">
                  <a16:creationId xmlns:a16="http://schemas.microsoft.com/office/drawing/2014/main" id="{FECCC594-2B8B-4884-A4AF-CA0C237BE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040" y="2059123"/>
              <a:ext cx="1167558" cy="141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Rectangle 14">
              <a:extLst>
                <a:ext uri="{FF2B5EF4-FFF2-40B4-BE49-F238E27FC236}">
                  <a16:creationId xmlns:a16="http://schemas.microsoft.com/office/drawing/2014/main" id="{631BBE8A-94F3-48BA-83E5-9AAC360D5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3503709"/>
              <a:ext cx="24216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flour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1719E9-7FA4-4511-9264-43CF5B9F965E}"/>
              </a:ext>
            </a:extLst>
          </p:cNvPr>
          <p:cNvGrpSpPr>
            <a:grpSpLocks/>
          </p:cNvGrpSpPr>
          <p:nvPr/>
        </p:nvGrpSpPr>
        <p:grpSpPr bwMode="auto">
          <a:xfrm>
            <a:off x="3305175" y="2884488"/>
            <a:ext cx="2497138" cy="1866900"/>
            <a:chOff x="3305919" y="2090083"/>
            <a:chExt cx="2495646" cy="186810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56B8094-4927-454F-BAF2-34B6254B6951}"/>
                </a:ext>
              </a:extLst>
            </p:cNvPr>
            <p:cNvSpPr/>
            <p:nvPr/>
          </p:nvSpPr>
          <p:spPr>
            <a:xfrm>
              <a:off x="3305919" y="2090083"/>
              <a:ext cx="2495646" cy="1868101"/>
            </a:xfrm>
            <a:prstGeom prst="roundRect">
              <a:avLst>
                <a:gd name="adj" fmla="val 9356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2" name="Picture 13">
              <a:extLst>
                <a:ext uri="{FF2B5EF4-FFF2-40B4-BE49-F238E27FC236}">
                  <a16:creationId xmlns:a16="http://schemas.microsoft.com/office/drawing/2014/main" id="{3FC37948-5D54-40D4-88C1-08581F0FF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015" y="2212126"/>
              <a:ext cx="2306289" cy="133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Rectangle 29">
              <a:extLst>
                <a:ext uri="{FF2B5EF4-FFF2-40B4-BE49-F238E27FC236}">
                  <a16:creationId xmlns:a16="http://schemas.microsoft.com/office/drawing/2014/main" id="{B71B654F-A511-4E45-8A8E-543FC9C1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919" y="3502283"/>
              <a:ext cx="24216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eggs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7A342F-042A-4622-9CF1-0984B84701B2}"/>
              </a:ext>
            </a:extLst>
          </p:cNvPr>
          <p:cNvGrpSpPr>
            <a:grpSpLocks/>
          </p:cNvGrpSpPr>
          <p:nvPr/>
        </p:nvGrpSpPr>
        <p:grpSpPr bwMode="auto">
          <a:xfrm>
            <a:off x="5929313" y="2714625"/>
            <a:ext cx="2422525" cy="2036763"/>
            <a:chOff x="5929030" y="1920278"/>
            <a:chExt cx="2422808" cy="203790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307210F-EF6F-4702-A66B-B0749E1F9099}"/>
                </a:ext>
              </a:extLst>
            </p:cNvPr>
            <p:cNvSpPr/>
            <p:nvPr/>
          </p:nvSpPr>
          <p:spPr>
            <a:xfrm>
              <a:off x="5930617" y="2090236"/>
              <a:ext cx="2421221" cy="1867947"/>
            </a:xfrm>
            <a:prstGeom prst="roundRect">
              <a:avLst>
                <a:gd name="adj" fmla="val 9356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89" name="Picture 7">
              <a:extLst>
                <a:ext uri="{FF2B5EF4-FFF2-40B4-BE49-F238E27FC236}">
                  <a16:creationId xmlns:a16="http://schemas.microsoft.com/office/drawing/2014/main" id="{AD7D3707-4BD6-4EE3-A974-81C3C312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604" y="1920278"/>
              <a:ext cx="1101675" cy="162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Rectangle 30">
              <a:extLst>
                <a:ext uri="{FF2B5EF4-FFF2-40B4-BE49-F238E27FC236}">
                  <a16:creationId xmlns:a16="http://schemas.microsoft.com/office/drawing/2014/main" id="{0F8F882E-D785-4FD3-B60B-585A7D83A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030" y="3502197"/>
              <a:ext cx="24216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milk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8AE1DE-1D54-4543-B385-B17AEF640394}"/>
              </a:ext>
            </a:extLst>
          </p:cNvPr>
          <p:cNvSpPr/>
          <p:nvPr/>
        </p:nvSpPr>
        <p:spPr>
          <a:xfrm>
            <a:off x="1185863" y="1531938"/>
            <a:ext cx="3302000" cy="4197350"/>
          </a:xfrm>
          <a:prstGeom prst="roundRect">
            <a:avLst>
              <a:gd name="adj" fmla="val 9356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DA82EF-9EA6-4840-8F77-32EF8426206E}"/>
              </a:ext>
            </a:extLst>
          </p:cNvPr>
          <p:cNvSpPr/>
          <p:nvPr/>
        </p:nvSpPr>
        <p:spPr>
          <a:xfrm>
            <a:off x="4670425" y="1531938"/>
            <a:ext cx="3303588" cy="4197350"/>
          </a:xfrm>
          <a:prstGeom prst="roundRect">
            <a:avLst>
              <a:gd name="adj" fmla="val 9356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08" name="Title 20">
            <a:extLst>
              <a:ext uri="{FF2B5EF4-FFF2-40B4-BE49-F238E27FC236}">
                <a16:creationId xmlns:a16="http://schemas.microsoft.com/office/drawing/2014/main" id="{C990BDE8-1395-4B8A-A142-8F30BB3AD3E9}"/>
              </a:ext>
            </a:extLst>
          </p:cNvPr>
          <p:cNvSpPr>
            <a:spLocks/>
          </p:cNvSpPr>
          <p:nvPr/>
        </p:nvSpPr>
        <p:spPr bwMode="auto">
          <a:xfrm>
            <a:off x="461963" y="449263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How Do We Make Pancakes?</a:t>
            </a:r>
            <a:endParaRPr lang="en-GB" altLang="en-US" sz="3600" b="1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1509" name="TextBox 2">
            <a:extLst>
              <a:ext uri="{FF2B5EF4-FFF2-40B4-BE49-F238E27FC236}">
                <a16:creationId xmlns:a16="http://schemas.microsoft.com/office/drawing/2014/main" id="{FE6F9871-E8AE-4925-BC25-7FAE45FF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4681538"/>
            <a:ext cx="26939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We mix all these ingredients together.</a:t>
            </a:r>
          </a:p>
        </p:txBody>
      </p:sp>
      <p:sp>
        <p:nvSpPr>
          <p:cNvPr id="21510" name="TextBox 8">
            <a:extLst>
              <a:ext uri="{FF2B5EF4-FFF2-40B4-BE49-F238E27FC236}">
                <a16:creationId xmlns:a16="http://schemas.microsoft.com/office/drawing/2014/main" id="{E6EB55AB-354E-4047-B75F-B816D3DCF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681538"/>
            <a:ext cx="29273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Then we put the batter in a frying pan and cook it. </a:t>
            </a: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05126471-27FC-4438-AAE5-F870B35FD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4160"/>
          <a:stretch>
            <a:fillRect/>
          </a:stretch>
        </p:blipFill>
        <p:spPr bwMode="auto">
          <a:xfrm>
            <a:off x="1452563" y="2051050"/>
            <a:ext cx="2770187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>
            <a:extLst>
              <a:ext uri="{FF2B5EF4-FFF2-40B4-BE49-F238E27FC236}">
                <a16:creationId xmlns:a16="http://schemas.microsoft.com/office/drawing/2014/main" id="{6D95A1A0-F6D4-4413-AE68-A093AD6F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20242"/>
          <a:stretch>
            <a:fillRect/>
          </a:stretch>
        </p:blipFill>
        <p:spPr bwMode="auto">
          <a:xfrm>
            <a:off x="4792663" y="1752600"/>
            <a:ext cx="30591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5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0F183D0A-D14A-45E6-B369-3A923349F084}"/>
              </a:ext>
            </a:extLst>
          </p:cNvPr>
          <p:cNvSpPr/>
          <p:nvPr/>
        </p:nvSpPr>
        <p:spPr>
          <a:xfrm>
            <a:off x="758825" y="3657600"/>
            <a:ext cx="4916488" cy="1685925"/>
          </a:xfrm>
          <a:prstGeom prst="wedgeRoundRectCallout">
            <a:avLst>
              <a:gd name="adj1" fmla="val 65324"/>
              <a:gd name="adj2" fmla="val 17029"/>
              <a:gd name="adj3" fmla="val 16667"/>
            </a:avLst>
          </a:prstGeom>
          <a:solidFill>
            <a:srgbClr val="F8E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6A1D6A-4CD4-4B03-A32B-E74777954A4B}"/>
              </a:ext>
            </a:extLst>
          </p:cNvPr>
          <p:cNvSpPr/>
          <p:nvPr/>
        </p:nvSpPr>
        <p:spPr>
          <a:xfrm>
            <a:off x="4643438" y="1535113"/>
            <a:ext cx="1778000" cy="1778000"/>
          </a:xfrm>
          <a:prstGeom prst="ellipse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9188CB-ADC5-4E90-A0D4-2C0339CC5825}"/>
              </a:ext>
            </a:extLst>
          </p:cNvPr>
          <p:cNvSpPr/>
          <p:nvPr/>
        </p:nvSpPr>
        <p:spPr>
          <a:xfrm>
            <a:off x="2700338" y="1535113"/>
            <a:ext cx="1778000" cy="1778000"/>
          </a:xfrm>
          <a:prstGeom prst="ellipse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2533" name="Group 3">
            <a:extLst>
              <a:ext uri="{FF2B5EF4-FFF2-40B4-BE49-F238E27FC236}">
                <a16:creationId xmlns:a16="http://schemas.microsoft.com/office/drawing/2014/main" id="{BE96CE6A-FCAC-45D5-A074-724E36AD693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535113"/>
            <a:ext cx="1778000" cy="1778000"/>
            <a:chOff x="909638" y="2486025"/>
            <a:chExt cx="1778000" cy="177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AB8C2F-BA1B-479C-8CD2-FEC31E7A4E13}"/>
                </a:ext>
              </a:extLst>
            </p:cNvPr>
            <p:cNvSpPr/>
            <p:nvPr/>
          </p:nvSpPr>
          <p:spPr>
            <a:xfrm>
              <a:off x="909638" y="2486025"/>
              <a:ext cx="1778000" cy="1778000"/>
            </a:xfrm>
            <a:prstGeom prst="ellipse">
              <a:avLst/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6" name="Picture 4">
              <a:extLst>
                <a:ext uri="{FF2B5EF4-FFF2-40B4-BE49-F238E27FC236}">
                  <a16:creationId xmlns:a16="http://schemas.microsoft.com/office/drawing/2014/main" id="{C9E98F90-AA26-4987-8AEF-568DCCFDC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813" y="2808288"/>
              <a:ext cx="1263650" cy="101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5">
            <a:extLst>
              <a:ext uri="{FF2B5EF4-FFF2-40B4-BE49-F238E27FC236}">
                <a16:creationId xmlns:a16="http://schemas.microsoft.com/office/drawing/2014/main" id="{AFA05F50-6B8D-4C15-9C6F-3881364B4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141538"/>
            <a:ext cx="12112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>
            <a:extLst>
              <a:ext uri="{FF2B5EF4-FFF2-40B4-BE49-F238E27FC236}">
                <a16:creationId xmlns:a16="http://schemas.microsoft.com/office/drawing/2014/main" id="{FD8B236B-D7E7-4D9E-A98F-E90514001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112">
            <a:off x="4886325" y="2105025"/>
            <a:ext cx="12922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">
            <a:extLst>
              <a:ext uri="{FF2B5EF4-FFF2-40B4-BE49-F238E27FC236}">
                <a16:creationId xmlns:a16="http://schemas.microsoft.com/office/drawing/2014/main" id="{ECD380CD-E81F-4423-9D6C-33DD8EEBAD00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535113"/>
            <a:ext cx="1778000" cy="1778000"/>
            <a:chOff x="6486525" y="3248025"/>
            <a:chExt cx="1778000" cy="177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F5C50B-32B8-4BE8-8127-C4D7F74F1ACD}"/>
                </a:ext>
              </a:extLst>
            </p:cNvPr>
            <p:cNvSpPr/>
            <p:nvPr/>
          </p:nvSpPr>
          <p:spPr>
            <a:xfrm>
              <a:off x="6486525" y="3248025"/>
              <a:ext cx="1778000" cy="1778000"/>
            </a:xfrm>
            <a:prstGeom prst="ellipse">
              <a:avLst/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4" name="Picture 7">
              <a:extLst>
                <a:ext uri="{FF2B5EF4-FFF2-40B4-BE49-F238E27FC236}">
                  <a16:creationId xmlns:a16="http://schemas.microsoft.com/office/drawing/2014/main" id="{5B666ABA-3360-4380-930E-C64C178D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219" y="3698873"/>
              <a:ext cx="836612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7" name="Rectangle 1">
            <a:extLst>
              <a:ext uri="{FF2B5EF4-FFF2-40B4-BE49-F238E27FC236}">
                <a16:creationId xmlns:a16="http://schemas.microsoft.com/office/drawing/2014/main" id="{3EF3682B-377C-4251-A11D-A9098383C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739775"/>
            <a:ext cx="5778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How Do We Eat Pancakes?</a:t>
            </a:r>
          </a:p>
        </p:txBody>
      </p:sp>
      <p:sp>
        <p:nvSpPr>
          <p:cNvPr id="22538" name="Rectangle 4">
            <a:extLst>
              <a:ext uri="{FF2B5EF4-FFF2-40B4-BE49-F238E27FC236}">
                <a16:creationId xmlns:a16="http://schemas.microsoft.com/office/drawing/2014/main" id="{B9063777-76D9-4A99-85AE-6FE002092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3757613"/>
            <a:ext cx="47879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When the pancake is cooked, we serve it with our favourite toppings, like lemon juice and sugar.</a:t>
            </a:r>
            <a:b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</a:br>
            <a:endParaRPr lang="en-GB" altLang="en-US" b="1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What is your favourite topping?</a:t>
            </a:r>
            <a:endParaRPr lang="en-GB" altLang="en-US" b="1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22539" name="Group 3">
            <a:extLst>
              <a:ext uri="{FF2B5EF4-FFF2-40B4-BE49-F238E27FC236}">
                <a16:creationId xmlns:a16="http://schemas.microsoft.com/office/drawing/2014/main" id="{46178AB2-9873-48E4-9AC2-8198D68C0C55}"/>
              </a:ext>
            </a:extLst>
          </p:cNvPr>
          <p:cNvGrpSpPr>
            <a:grpSpLocks/>
          </p:cNvGrpSpPr>
          <p:nvPr/>
        </p:nvGrpSpPr>
        <p:grpSpPr bwMode="auto">
          <a:xfrm>
            <a:off x="6115050" y="3460750"/>
            <a:ext cx="2724150" cy="2965450"/>
            <a:chOff x="6115050" y="3460750"/>
            <a:chExt cx="2724150" cy="2965450"/>
          </a:xfrm>
        </p:grpSpPr>
        <p:pic>
          <p:nvPicPr>
            <p:cNvPr id="22540" name="Picture 5">
              <a:extLst>
                <a:ext uri="{FF2B5EF4-FFF2-40B4-BE49-F238E27FC236}">
                  <a16:creationId xmlns:a16="http://schemas.microsoft.com/office/drawing/2014/main" id="{0488602C-3EB1-4D96-8CB4-C3D278006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57"/>
            <a:stretch>
              <a:fillRect/>
            </a:stretch>
          </p:blipFill>
          <p:spPr bwMode="auto">
            <a:xfrm>
              <a:off x="6115050" y="3460750"/>
              <a:ext cx="2724150" cy="296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">
              <a:extLst>
                <a:ext uri="{FF2B5EF4-FFF2-40B4-BE49-F238E27FC236}">
                  <a16:creationId xmlns:a16="http://schemas.microsoft.com/office/drawing/2014/main" id="{7872FB1A-C018-4314-A433-482CD56FD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106" y="4299835"/>
              <a:ext cx="625314" cy="163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2">
              <a:extLst>
                <a:ext uri="{FF2B5EF4-FFF2-40B4-BE49-F238E27FC236}">
                  <a16:creationId xmlns:a16="http://schemas.microsoft.com/office/drawing/2014/main" id="{7D145CD1-9522-46F0-9DF5-3F1622D9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885" y="4219662"/>
              <a:ext cx="549140" cy="8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1">
            <a:extLst>
              <a:ext uri="{FF2B5EF4-FFF2-40B4-BE49-F238E27FC236}">
                <a16:creationId xmlns:a16="http://schemas.microsoft.com/office/drawing/2014/main" id="{2C46237C-9904-4264-8ACB-9FADC89D76D8}"/>
              </a:ext>
            </a:extLst>
          </p:cNvPr>
          <p:cNvSpPr>
            <a:spLocks/>
          </p:cNvSpPr>
          <p:nvPr/>
        </p:nvSpPr>
        <p:spPr bwMode="auto">
          <a:xfrm>
            <a:off x="4887913" y="6345238"/>
            <a:ext cx="2814637" cy="32480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GB" altLang="en-US" b="1">
              <a:solidFill>
                <a:srgbClr val="FFC000"/>
              </a:solidFill>
            </a:endParaRPr>
          </a:p>
        </p:txBody>
      </p:sp>
      <p:grpSp>
        <p:nvGrpSpPr>
          <p:cNvPr id="23555" name="Group 7">
            <a:extLst>
              <a:ext uri="{FF2B5EF4-FFF2-40B4-BE49-F238E27FC236}">
                <a16:creationId xmlns:a16="http://schemas.microsoft.com/office/drawing/2014/main" id="{754CB377-8B3B-47F7-B022-A99C7C5B21E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416050"/>
            <a:ext cx="7596188" cy="4541838"/>
            <a:chOff x="645871" y="1200153"/>
            <a:chExt cx="7813301" cy="467298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0CB6BFD-36FF-4590-9053-858C61143256}"/>
                </a:ext>
              </a:extLst>
            </p:cNvPr>
            <p:cNvSpPr/>
            <p:nvPr/>
          </p:nvSpPr>
          <p:spPr>
            <a:xfrm>
              <a:off x="645871" y="1200153"/>
              <a:ext cx="7813301" cy="4672989"/>
            </a:xfrm>
            <a:prstGeom prst="roundRect">
              <a:avLst>
                <a:gd name="adj" fmla="val 3488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8F1D1DC-8C0E-4045-AE09-C588F1F0BFEC}"/>
                </a:ext>
              </a:extLst>
            </p:cNvPr>
            <p:cNvSpPr/>
            <p:nvPr/>
          </p:nvSpPr>
          <p:spPr>
            <a:xfrm>
              <a:off x="866309" y="1410854"/>
              <a:ext cx="3620080" cy="1295239"/>
            </a:xfrm>
            <a:prstGeom prst="roundRect">
              <a:avLst>
                <a:gd name="adj" fmla="val 121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4239FCE-9D8B-4081-B434-C9F0E0014205}"/>
                </a:ext>
              </a:extLst>
            </p:cNvPr>
            <p:cNvSpPr/>
            <p:nvPr/>
          </p:nvSpPr>
          <p:spPr>
            <a:xfrm>
              <a:off x="866309" y="2889028"/>
              <a:ext cx="3620080" cy="1295240"/>
            </a:xfrm>
            <a:prstGeom prst="roundRect">
              <a:avLst>
                <a:gd name="adj" fmla="val 110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899B692-A687-49E5-81CC-AC7C14513230}"/>
                </a:ext>
              </a:extLst>
            </p:cNvPr>
            <p:cNvSpPr/>
            <p:nvPr/>
          </p:nvSpPr>
          <p:spPr>
            <a:xfrm>
              <a:off x="866309" y="4359034"/>
              <a:ext cx="3620080" cy="1295240"/>
            </a:xfrm>
            <a:prstGeom prst="roundRect">
              <a:avLst>
                <a:gd name="adj" fmla="val 13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3562" name="Group 1">
              <a:extLst>
                <a:ext uri="{FF2B5EF4-FFF2-40B4-BE49-F238E27FC236}">
                  <a16:creationId xmlns:a16="http://schemas.microsoft.com/office/drawing/2014/main" id="{01AC7C17-1CF2-4CC4-BD7B-003EA98FD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1764" y="2756383"/>
              <a:ext cx="2002677" cy="2455875"/>
              <a:chOff x="4799287" y="4373735"/>
              <a:chExt cx="1375872" cy="1687512"/>
            </a:xfrm>
          </p:grpSpPr>
          <p:pic>
            <p:nvPicPr>
              <p:cNvPr id="23567" name="Picture 8">
                <a:extLst>
                  <a:ext uri="{FF2B5EF4-FFF2-40B4-BE49-F238E27FC236}">
                    <a16:creationId xmlns:a16="http://schemas.microsoft.com/office/drawing/2014/main" id="{1A4BFAB4-274A-417C-99C6-409F9339B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84625">
                <a:off x="4835309" y="4373735"/>
                <a:ext cx="1339850" cy="1687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Content Placeholder 21">
                <a:extLst>
                  <a:ext uri="{FF2B5EF4-FFF2-40B4-BE49-F238E27FC236}">
                    <a16:creationId xmlns:a16="http://schemas.microsoft.com/office/drawing/2014/main" id="{6A0665D7-BA48-431E-9CDE-2AC6079C00B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738272">
                <a:off x="4799380" y="5712902"/>
                <a:ext cx="1094888" cy="316495"/>
              </a:xfrm>
              <a:prstGeom prst="roundRect">
                <a:avLst>
                  <a:gd name="adj" fmla="val 258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rmAutofit/>
              </a:bodyPr>
              <a:lstStyle>
                <a:lvl1pPr marL="0" indent="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ern="1200" baseline="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en-GB" altLang="en-US" sz="2800" dirty="0">
                    <a:solidFill>
                      <a:schemeClr val="tx1"/>
                    </a:solidFill>
                    <a:latin typeface="Idolwild" panose="00000400000000000000" pitchFamily="2" charset="0"/>
                    <a:cs typeface="Arial" panose="020B0604020202020204" pitchFamily="34" charset="0"/>
                  </a:rPr>
                  <a:t>winner</a:t>
                </a:r>
                <a:endParaRPr lang="en-GB" sz="2800" b="1" dirty="0">
                  <a:solidFill>
                    <a:srgbClr val="FFC000"/>
                  </a:solidFill>
                  <a:latin typeface="Idolwild" panose="00000400000000000000" pitchFamily="2" charset="0"/>
                  <a:cs typeface="+mn-cs"/>
                </a:endParaRPr>
              </a:p>
            </p:txBody>
          </p:sp>
        </p:grpSp>
        <p:sp>
          <p:nvSpPr>
            <p:cNvPr id="23563" name="Rectangle 3">
              <a:extLst>
                <a:ext uri="{FF2B5EF4-FFF2-40B4-BE49-F238E27FC236}">
                  <a16:creationId xmlns:a16="http://schemas.microsoft.com/office/drawing/2014/main" id="{EC98F0B3-1C94-44B2-99C7-18204F17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588" y="1689483"/>
              <a:ext cx="3604511" cy="79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People often have pancake races.</a:t>
              </a:r>
            </a:p>
          </p:txBody>
        </p:sp>
        <p:sp>
          <p:nvSpPr>
            <p:cNvPr id="23564" name="Rectangle 4">
              <a:extLst>
                <a:ext uri="{FF2B5EF4-FFF2-40B4-BE49-F238E27FC236}">
                  <a16:creationId xmlns:a16="http://schemas.microsoft.com/office/drawing/2014/main" id="{A848BA7C-0C6D-4F3B-A954-01C6A8B19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086" y="2856731"/>
              <a:ext cx="3633384" cy="136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They run, sometimes in fancy dress, whilst tossing a cooked pancake in a frying pan at the same time.</a:t>
              </a:r>
            </a:p>
          </p:txBody>
        </p:sp>
        <p:sp>
          <p:nvSpPr>
            <p:cNvPr id="23565" name="Rectangle 5">
              <a:extLst>
                <a:ext uri="{FF2B5EF4-FFF2-40B4-BE49-F238E27FC236}">
                  <a16:creationId xmlns:a16="http://schemas.microsoft.com/office/drawing/2014/main" id="{8FBC5E98-7E11-4786-B00C-A04F7742B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959" y="4618404"/>
              <a:ext cx="3625073" cy="79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 first person to cross the finish line is the winner!</a:t>
              </a:r>
              <a:endParaRPr lang="en-GB" altLang="en-US" b="1">
                <a:solidFill>
                  <a:srgbClr val="FFC000"/>
                </a:solidFill>
                <a:latin typeface="Twinkl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11E72D2-8A44-44E2-9905-801CF3137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80" r="20990"/>
            <a:stretch/>
          </p:blipFill>
          <p:spPr bwMode="auto">
            <a:xfrm>
              <a:off x="4693685" y="1418925"/>
              <a:ext cx="3553304" cy="4235444"/>
            </a:xfrm>
            <a:prstGeom prst="roundRect">
              <a:avLst>
                <a:gd name="adj" fmla="val 538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Rectangle 6">
            <a:extLst>
              <a:ext uri="{FF2B5EF4-FFF2-40B4-BE49-F238E27FC236}">
                <a16:creationId xmlns:a16="http://schemas.microsoft.com/office/drawing/2014/main" id="{A819DC73-0BD1-4752-8A97-58E48C14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263" y="65087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Pancake Racing</a:t>
            </a:r>
          </a:p>
        </p:txBody>
      </p:sp>
      <p:sp>
        <p:nvSpPr>
          <p:cNvPr id="23557" name="TextBox 22">
            <a:extLst>
              <a:ext uri="{FF2B5EF4-FFF2-40B4-BE49-F238E27FC236}">
                <a16:creationId xmlns:a16="http://schemas.microsoft.com/office/drawing/2014/main" id="{721304F2-1F20-4A46-9FF1-4A546CDA0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521450"/>
            <a:ext cx="3927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BPreplay" pitchFamily="50" charset="0"/>
              </a:rPr>
              <a:t>Photo courtesy of robinmyerscough (@flickr.com) - granted under creative commons licence - attribution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E5A292-EE0B-4F9F-B91D-569470357294}"/>
              </a:ext>
            </a:extLst>
          </p:cNvPr>
          <p:cNvSpPr/>
          <p:nvPr/>
        </p:nvSpPr>
        <p:spPr>
          <a:xfrm>
            <a:off x="768350" y="1982788"/>
            <a:ext cx="7596188" cy="3965575"/>
          </a:xfrm>
          <a:prstGeom prst="roundRect">
            <a:avLst>
              <a:gd name="adj" fmla="val 2815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3297332-9C0B-40CD-83F4-6186EC416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2190750"/>
            <a:ext cx="327977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">
            <a:extLst>
              <a:ext uri="{FF2B5EF4-FFF2-40B4-BE49-F238E27FC236}">
                <a16:creationId xmlns:a16="http://schemas.microsoft.com/office/drawing/2014/main" id="{034F18E7-B03D-4DE4-B51C-14D759ED6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28663"/>
            <a:ext cx="7596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How Do Other Countries </a:t>
            </a:r>
            <a:b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Celebrate Pancake Day?</a:t>
            </a:r>
          </a:p>
        </p:txBody>
      </p:sp>
      <p:grpSp>
        <p:nvGrpSpPr>
          <p:cNvPr id="24581" name="Group 5">
            <a:extLst>
              <a:ext uri="{FF2B5EF4-FFF2-40B4-BE49-F238E27FC236}">
                <a16:creationId xmlns:a16="http://schemas.microsoft.com/office/drawing/2014/main" id="{A2EB3D6A-8AEE-438C-8042-6F847741279D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3630613"/>
            <a:ext cx="5418138" cy="2317750"/>
            <a:chOff x="660400" y="2576513"/>
            <a:chExt cx="7823200" cy="3346450"/>
          </a:xfrm>
        </p:grpSpPr>
        <p:pic>
          <p:nvPicPr>
            <p:cNvPr id="24582" name="Picture 1">
              <a:extLst>
                <a:ext uri="{FF2B5EF4-FFF2-40B4-BE49-F238E27FC236}">
                  <a16:creationId xmlns:a16="http://schemas.microsoft.com/office/drawing/2014/main" id="{CCCD6B98-2248-4E2E-8E78-5724545D5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68"/>
            <a:stretch>
              <a:fillRect/>
            </a:stretch>
          </p:blipFill>
          <p:spPr bwMode="auto">
            <a:xfrm>
              <a:off x="660400" y="2576513"/>
              <a:ext cx="7823200" cy="3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8">
              <a:extLst>
                <a:ext uri="{FF2B5EF4-FFF2-40B4-BE49-F238E27FC236}">
                  <a16:creationId xmlns:a16="http://schemas.microsoft.com/office/drawing/2014/main" id="{6785400A-F9C9-419A-8DFE-FCAA99656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9717">
              <a:off x="5821902" y="3718916"/>
              <a:ext cx="756391" cy="65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9">
              <a:extLst>
                <a:ext uri="{FF2B5EF4-FFF2-40B4-BE49-F238E27FC236}">
                  <a16:creationId xmlns:a16="http://schemas.microsoft.com/office/drawing/2014/main" id="{3D542367-E6FD-4E01-9616-969E272F6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9705">
              <a:off x="5818466" y="3827120"/>
              <a:ext cx="760200" cy="21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80EC5-7833-4EE6-AC22-87384F8B134E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6628" name="Picture 2" descr="C:\Users\Twinkl\Desktop\bulkr\Semla_4316026900_o.jpg">
            <a:extLst>
              <a:ext uri="{FF2B5EF4-FFF2-40B4-BE49-F238E27FC236}">
                <a16:creationId xmlns:a16="http://schemas.microsoft.com/office/drawing/2014/main" id="{C23E4073-58BE-4F95-94A4-B50266BEC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022211"/>
            <a:ext cx="4892675" cy="3233737"/>
          </a:xfrm>
          <a:prstGeom prst="roundRect">
            <a:avLst>
              <a:gd name="adj" fmla="val 7519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5F3FA38-BBFB-47A7-9788-24C9912E7D04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</a:t>
            </a:r>
            <a:r>
              <a:rPr lang="en-GB" sz="600" dirty="0" err="1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hepp</a:t>
            </a: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sp>
        <p:nvSpPr>
          <p:cNvPr id="25605" name="Rectangle 1">
            <a:extLst>
              <a:ext uri="{FF2B5EF4-FFF2-40B4-BE49-F238E27FC236}">
                <a16:creationId xmlns:a16="http://schemas.microsoft.com/office/drawing/2014/main" id="{C1650496-FE5E-4CB8-9866-F33D4D3A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688975"/>
            <a:ext cx="179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Sweden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A84BB83-776A-45EC-88C0-9AA7DFBAB6CD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89786AD2-5F8C-46D7-B46C-424560482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698750"/>
            <a:ext cx="23558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The Swedish call Pancake Day ‘Fettsdagen’, which means ‘Fat Tuesday’. They eat a pastry called Semla instead of pancakes.</a:t>
            </a:r>
          </a:p>
        </p:txBody>
      </p:sp>
      <p:pic>
        <p:nvPicPr>
          <p:cNvPr id="25608" name="Picture 3">
            <a:extLst>
              <a:ext uri="{FF2B5EF4-FFF2-40B4-BE49-F238E27FC236}">
                <a16:creationId xmlns:a16="http://schemas.microsoft.com/office/drawing/2014/main" id="{4D3E398E-5424-4D3A-BE25-EEDED6CF5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728663"/>
            <a:ext cx="874713" cy="566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4156D36BFEA46BAE60ABF9D9F893B" ma:contentTypeVersion="9" ma:contentTypeDescription="Create a new document." ma:contentTypeScope="" ma:versionID="035f6ee8f22c05ca80f799d23f257d8c">
  <xsd:schema xmlns:xsd="http://www.w3.org/2001/XMLSchema" xmlns:xs="http://www.w3.org/2001/XMLSchema" xmlns:p="http://schemas.microsoft.com/office/2006/metadata/properties" xmlns:ns2="359a9a00-a290-4288-b116-4b5872e28cb1" targetNamespace="http://schemas.microsoft.com/office/2006/metadata/properties" ma:root="true" ma:fieldsID="ffdd8a9f9d930122894cbda9b3988e87" ns2:_="">
    <xsd:import namespace="359a9a00-a290-4288-b116-4b5872e28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a9a00-a290-4288-b116-4b5872e28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766EA2-D9FE-42BF-A477-3122EEE38D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83AF19-CBF3-4D05-A0F4-11D432FC5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a9a00-a290-4288-b116-4b5872e28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427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Idolwild</vt:lpstr>
      <vt:lpstr>BPreplay</vt:lpstr>
      <vt:lpstr>Sassoon Infant Md</vt:lpstr>
      <vt:lpstr>Calibri</vt:lpstr>
      <vt:lpstr>Twinkl</vt:lpstr>
      <vt:lpstr>Sassoon Infant Rg</vt:lpstr>
      <vt:lpstr>Arial</vt:lpstr>
      <vt:lpstr>Office Theme</vt:lpstr>
      <vt:lpstr>PowerPoint Presentation</vt:lpstr>
      <vt:lpstr>What Is Pancake Day?</vt:lpstr>
      <vt:lpstr>PowerPoint Presentation</vt:lpstr>
      <vt:lpstr>What Are Pancakes Made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Carl Clulow @ Evolve IT Support</cp:lastModifiedBy>
  <cp:revision>172</cp:revision>
  <dcterms:created xsi:type="dcterms:W3CDTF">2014-10-01T16:09:27Z</dcterms:created>
  <dcterms:modified xsi:type="dcterms:W3CDTF">2021-02-11T09:32:56Z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0x010100822C3EAA23102849BDAFAE674F62C666</vt:lpwstr>
  </property>
</Properties>
</file>