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7"/>
  </p:notesMasterIdLst>
  <p:sldIdLst>
    <p:sldId id="256" r:id="rId5"/>
    <p:sldId id="262" r:id="rId6"/>
    <p:sldId id="267" r:id="rId7"/>
    <p:sldId id="326" r:id="rId8"/>
    <p:sldId id="268" r:id="rId9"/>
    <p:sldId id="270" r:id="rId10"/>
    <p:sldId id="258" r:id="rId11"/>
    <p:sldId id="261" r:id="rId12"/>
    <p:sldId id="329" r:id="rId13"/>
    <p:sldId id="331" r:id="rId14"/>
    <p:sldId id="266" r:id="rId15"/>
    <p:sldId id="320" r:id="rId1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63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5547" autoAdjust="0"/>
  </p:normalViewPr>
  <p:slideViewPr>
    <p:cSldViewPr>
      <p:cViewPr varScale="1">
        <p:scale>
          <a:sx n="55" d="100"/>
          <a:sy n="55" d="100"/>
        </p:scale>
        <p:origin x="1860"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C2B5BD6-941A-46DF-AC0E-4548CFBEB0A4}" type="datetimeFigureOut">
              <a:rPr lang="en-GB" smtClean="0"/>
              <a:t>10/02/2021</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3993709-2252-4F6F-82F1-C032B12C9AD5}" type="slidenum">
              <a:rPr lang="en-GB" smtClean="0"/>
              <a:t>‹#›</a:t>
            </a:fld>
            <a:endParaRPr lang="en-GB"/>
          </a:p>
        </p:txBody>
      </p:sp>
    </p:spTree>
    <p:extLst>
      <p:ext uri="{BB962C8B-B14F-4D97-AF65-F5344CB8AC3E}">
        <p14:creationId xmlns:p14="http://schemas.microsoft.com/office/powerpoint/2010/main" val="4161508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993709-2252-4F6F-82F1-C032B12C9AD5}" type="slidenum">
              <a:rPr lang="en-GB" smtClean="0"/>
              <a:t>1</a:t>
            </a:fld>
            <a:endParaRPr lang="en-GB"/>
          </a:p>
        </p:txBody>
      </p:sp>
    </p:spTree>
    <p:extLst>
      <p:ext uri="{BB962C8B-B14F-4D97-AF65-F5344CB8AC3E}">
        <p14:creationId xmlns:p14="http://schemas.microsoft.com/office/powerpoint/2010/main" val="2975233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you think off any other words?</a:t>
            </a:r>
            <a:endParaRPr lang="en-GB" dirty="0"/>
          </a:p>
        </p:txBody>
      </p:sp>
      <p:sp>
        <p:nvSpPr>
          <p:cNvPr id="4" name="Slide Number Placeholder 3"/>
          <p:cNvSpPr>
            <a:spLocks noGrp="1"/>
          </p:cNvSpPr>
          <p:nvPr>
            <p:ph type="sldNum" sz="quarter" idx="5"/>
          </p:nvPr>
        </p:nvSpPr>
        <p:spPr/>
        <p:txBody>
          <a:bodyPr/>
          <a:lstStyle/>
          <a:p>
            <a:fld id="{33993709-2252-4F6F-82F1-C032B12C9AD5}" type="slidenum">
              <a:rPr lang="en-GB" smtClean="0"/>
              <a:t>10</a:t>
            </a:fld>
            <a:endParaRPr lang="en-GB"/>
          </a:p>
        </p:txBody>
      </p:sp>
    </p:spTree>
    <p:extLst>
      <p:ext uri="{BB962C8B-B14F-4D97-AF65-F5344CB8AC3E}">
        <p14:creationId xmlns:p14="http://schemas.microsoft.com/office/powerpoint/2010/main" val="3478608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its time to put all of your ideas down in one fantastic story. Imagine that you found the camera in the story. what will you see through the </a:t>
            </a:r>
            <a:r>
              <a:rPr lang="en-US" dirty="0" err="1"/>
              <a:t>lense</a:t>
            </a:r>
            <a:r>
              <a:rPr lang="en-US" dirty="0"/>
              <a:t>? Use the template provided to plan your story first, with a series of three pictures. Then decide what happens at the beginning of your story. Did you find something on the beach? Could you include some of the flotsam that you labelled. What happens next? Did you meet any of the fantastical sea creatures in your story. Can you use some of the powerful describing  words in your sentence. And finally, where does your story take you ?? Good luck reception, I cant wait to see your stories!</a:t>
            </a:r>
            <a:endParaRPr lang="en-GB" dirty="0"/>
          </a:p>
        </p:txBody>
      </p:sp>
      <p:sp>
        <p:nvSpPr>
          <p:cNvPr id="4" name="Slide Number Placeholder 3"/>
          <p:cNvSpPr>
            <a:spLocks noGrp="1"/>
          </p:cNvSpPr>
          <p:nvPr>
            <p:ph type="sldNum" sz="quarter" idx="5"/>
          </p:nvPr>
        </p:nvSpPr>
        <p:spPr/>
        <p:txBody>
          <a:bodyPr/>
          <a:lstStyle/>
          <a:p>
            <a:fld id="{33993709-2252-4F6F-82F1-C032B12C9AD5}" type="slidenum">
              <a:rPr lang="en-GB" smtClean="0"/>
              <a:t>11</a:t>
            </a:fld>
            <a:endParaRPr lang="en-GB"/>
          </a:p>
        </p:txBody>
      </p:sp>
    </p:spTree>
    <p:extLst>
      <p:ext uri="{BB962C8B-B14F-4D97-AF65-F5344CB8AC3E}">
        <p14:creationId xmlns:p14="http://schemas.microsoft.com/office/powerpoint/2010/main" val="3118078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done reception . What an exciting journey we’ve all been on this week. I hope you’ve enjoyed all of our lovely activities and developed your love of reading even more. If </a:t>
            </a:r>
            <a:r>
              <a:rPr lang="en-US" dirty="0" err="1"/>
              <a:t>youre</a:t>
            </a:r>
            <a:r>
              <a:rPr lang="en-US" dirty="0"/>
              <a:t> entering the story competition don’t forget to send your entries in to the home  learning  email. A winner will be announced and a prize award </a:t>
            </a:r>
            <a:endParaRPr lang="en-GB" dirty="0"/>
          </a:p>
        </p:txBody>
      </p:sp>
      <p:sp>
        <p:nvSpPr>
          <p:cNvPr id="4" name="Slide Number Placeholder 3"/>
          <p:cNvSpPr>
            <a:spLocks noGrp="1"/>
          </p:cNvSpPr>
          <p:nvPr>
            <p:ph type="sldNum" sz="quarter" idx="10"/>
          </p:nvPr>
        </p:nvSpPr>
        <p:spPr/>
        <p:txBody>
          <a:bodyPr/>
          <a:lstStyle/>
          <a:p>
            <a:fld id="{33993709-2252-4F6F-82F1-C032B12C9AD5}" type="slidenum">
              <a:rPr lang="en-GB" smtClean="0"/>
              <a:t>12</a:t>
            </a:fld>
            <a:endParaRPr lang="en-GB"/>
          </a:p>
        </p:txBody>
      </p:sp>
    </p:spTree>
    <p:extLst>
      <p:ext uri="{BB962C8B-B14F-4D97-AF65-F5344CB8AC3E}">
        <p14:creationId xmlns:p14="http://schemas.microsoft.com/office/powerpoint/2010/main" val="3371348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Reception and welcome to world book week at hillside. We love celebrating book week at hillside and this year is no different. We have lots of exciting activities planned for you whether you are at home or school. So read on to find out where our journey begins.</a:t>
            </a:r>
            <a:endParaRPr lang="en-GB" dirty="0"/>
          </a:p>
        </p:txBody>
      </p:sp>
      <p:sp>
        <p:nvSpPr>
          <p:cNvPr id="4" name="Slide Number Placeholder 3"/>
          <p:cNvSpPr>
            <a:spLocks noGrp="1"/>
          </p:cNvSpPr>
          <p:nvPr>
            <p:ph type="sldNum" sz="quarter" idx="5"/>
          </p:nvPr>
        </p:nvSpPr>
        <p:spPr/>
        <p:txBody>
          <a:bodyPr/>
          <a:lstStyle/>
          <a:p>
            <a:fld id="{33993709-2252-4F6F-82F1-C032B12C9AD5}" type="slidenum">
              <a:rPr lang="en-GB" smtClean="0"/>
              <a:t>2</a:t>
            </a:fld>
            <a:endParaRPr lang="en-GB"/>
          </a:p>
        </p:txBody>
      </p:sp>
    </p:spTree>
    <p:extLst>
      <p:ext uri="{BB962C8B-B14F-4D97-AF65-F5344CB8AC3E}">
        <p14:creationId xmlns:p14="http://schemas.microsoft.com/office/powerpoint/2010/main" val="3944137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starting our book week activities with a book tasting experience. You have all been gifted a book from school and this year, our books range from stories about princesses, stories about dragons and lots of other exciting characters.  we would like you to share your book with your grown up making sure you read your story lots of times. Talk about your </a:t>
            </a:r>
            <a:r>
              <a:rPr lang="en-US" dirty="0" err="1"/>
              <a:t>favourite</a:t>
            </a:r>
            <a:r>
              <a:rPr lang="en-US" dirty="0"/>
              <a:t> part of the story, try acting it out or simply retelling it in your own words.</a:t>
            </a:r>
            <a:endParaRPr lang="en-GB" dirty="0"/>
          </a:p>
        </p:txBody>
      </p:sp>
      <p:sp>
        <p:nvSpPr>
          <p:cNvPr id="4" name="Slide Number Placeholder 3"/>
          <p:cNvSpPr>
            <a:spLocks noGrp="1"/>
          </p:cNvSpPr>
          <p:nvPr>
            <p:ph type="sldNum" sz="quarter" idx="5"/>
          </p:nvPr>
        </p:nvSpPr>
        <p:spPr/>
        <p:txBody>
          <a:bodyPr/>
          <a:lstStyle/>
          <a:p>
            <a:fld id="{33993709-2252-4F6F-82F1-C032B12C9AD5}" type="slidenum">
              <a:rPr lang="en-GB" smtClean="0"/>
              <a:t>3</a:t>
            </a:fld>
            <a:endParaRPr lang="en-GB"/>
          </a:p>
        </p:txBody>
      </p:sp>
    </p:spTree>
    <p:extLst>
      <p:ext uri="{BB962C8B-B14F-4D97-AF65-F5344CB8AC3E}">
        <p14:creationId xmlns:p14="http://schemas.microsoft.com/office/powerpoint/2010/main" val="1510989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your place mat for your book tasting experience and then afterwards you could design your own plate of food linked to the story.  There is also a book review attached so that you can let me know what you thought of your story.</a:t>
            </a:r>
            <a:endParaRPr lang="en-GB" dirty="0"/>
          </a:p>
        </p:txBody>
      </p:sp>
      <p:sp>
        <p:nvSpPr>
          <p:cNvPr id="4" name="Slide Number Placeholder 3"/>
          <p:cNvSpPr>
            <a:spLocks noGrp="1"/>
          </p:cNvSpPr>
          <p:nvPr>
            <p:ph type="sldNum" sz="quarter" idx="10"/>
          </p:nvPr>
        </p:nvSpPr>
        <p:spPr/>
        <p:txBody>
          <a:bodyPr/>
          <a:lstStyle/>
          <a:p>
            <a:fld id="{33993709-2252-4F6F-82F1-C032B12C9AD5}" type="slidenum">
              <a:rPr lang="en-GB" smtClean="0"/>
              <a:t>4</a:t>
            </a:fld>
            <a:endParaRPr lang="en-GB"/>
          </a:p>
        </p:txBody>
      </p:sp>
    </p:spTree>
    <p:extLst>
      <p:ext uri="{BB962C8B-B14F-4D97-AF65-F5344CB8AC3E}">
        <p14:creationId xmlns:p14="http://schemas.microsoft.com/office/powerpoint/2010/main" val="3734662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Sit back, relax and enjoy an exciting journey through the </a:t>
            </a:r>
            <a:r>
              <a:rPr lang="en-US" dirty="0" err="1"/>
              <a:t>lense</a:t>
            </a:r>
            <a:r>
              <a:rPr lang="en-US" dirty="0"/>
              <a:t> of a camera with the story ’ Flotsam’ by David </a:t>
            </a:r>
            <a:r>
              <a:rPr lang="en-US" dirty="0" err="1"/>
              <a:t>weisner</a:t>
            </a:r>
            <a:r>
              <a:rPr lang="en-US" dirty="0"/>
              <a:t>. Afterwards, talk about the story with a grown up. Did you like the story? What was it about? Have you ever been to the beach? What did you find.</a:t>
            </a:r>
            <a:endParaRPr lang="en-GB" dirty="0"/>
          </a:p>
        </p:txBody>
      </p:sp>
      <p:sp>
        <p:nvSpPr>
          <p:cNvPr id="4" name="Slide Number Placeholder 3"/>
          <p:cNvSpPr>
            <a:spLocks noGrp="1"/>
          </p:cNvSpPr>
          <p:nvPr>
            <p:ph type="sldNum" sz="quarter" idx="5"/>
          </p:nvPr>
        </p:nvSpPr>
        <p:spPr/>
        <p:txBody>
          <a:bodyPr/>
          <a:lstStyle/>
          <a:p>
            <a:fld id="{33993709-2252-4F6F-82F1-C032B12C9AD5}" type="slidenum">
              <a:rPr lang="en-GB" smtClean="0"/>
              <a:t>5</a:t>
            </a:fld>
            <a:endParaRPr lang="en-GB"/>
          </a:p>
        </p:txBody>
      </p:sp>
    </p:spTree>
    <p:extLst>
      <p:ext uri="{BB962C8B-B14F-4D97-AF65-F5344CB8AC3E}">
        <p14:creationId xmlns:p14="http://schemas.microsoft.com/office/powerpoint/2010/main" val="2400885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contains a summary of the story and it explains that ….  </a:t>
            </a:r>
            <a:endParaRPr lang="en-GB" dirty="0"/>
          </a:p>
        </p:txBody>
      </p:sp>
      <p:sp>
        <p:nvSpPr>
          <p:cNvPr id="4" name="Slide Number Placeholder 3"/>
          <p:cNvSpPr>
            <a:spLocks noGrp="1"/>
          </p:cNvSpPr>
          <p:nvPr>
            <p:ph type="sldNum" sz="quarter" idx="10"/>
          </p:nvPr>
        </p:nvSpPr>
        <p:spPr/>
        <p:txBody>
          <a:bodyPr/>
          <a:lstStyle/>
          <a:p>
            <a:fld id="{33993709-2252-4F6F-82F1-C032B12C9AD5}" type="slidenum">
              <a:rPr lang="en-GB" smtClean="0"/>
              <a:t>6</a:t>
            </a:fld>
            <a:endParaRPr lang="en-GB"/>
          </a:p>
        </p:txBody>
      </p:sp>
    </p:spTree>
    <p:extLst>
      <p:ext uri="{BB962C8B-B14F-4D97-AF65-F5344CB8AC3E}">
        <p14:creationId xmlns:p14="http://schemas.microsoft.com/office/powerpoint/2010/main" val="2263645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I’d would like you to think about the different objects that you have found or might find on a beach. There is a sheet attached with some ideas that you need to label and then use to make  a silly sentence. Don’t forget to use a capital letter, finger spaces and a full stop </a:t>
            </a:r>
            <a:endParaRPr lang="en-GB" dirty="0"/>
          </a:p>
        </p:txBody>
      </p:sp>
      <p:sp>
        <p:nvSpPr>
          <p:cNvPr id="4" name="Slide Number Placeholder 3"/>
          <p:cNvSpPr>
            <a:spLocks noGrp="1"/>
          </p:cNvSpPr>
          <p:nvPr>
            <p:ph type="sldNum" sz="quarter" idx="5"/>
          </p:nvPr>
        </p:nvSpPr>
        <p:spPr/>
        <p:txBody>
          <a:bodyPr/>
          <a:lstStyle/>
          <a:p>
            <a:fld id="{33993709-2252-4F6F-82F1-C032B12C9AD5}" type="slidenum">
              <a:rPr lang="en-GB" smtClean="0"/>
              <a:t>7</a:t>
            </a:fld>
            <a:endParaRPr lang="en-GB"/>
          </a:p>
        </p:txBody>
      </p:sp>
    </p:spTree>
    <p:extLst>
      <p:ext uri="{BB962C8B-B14F-4D97-AF65-F5344CB8AC3E}">
        <p14:creationId xmlns:p14="http://schemas.microsoft.com/office/powerpoint/2010/main" val="784745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 would like you to get creative with words as well as artwork.  After watching the videos of the London aquarium and the story Flotsam I want you to think of lots of exciting words to describe the creatures that you saw. Use the following two slides for some ideas and then note down these ideas ready to use in your story.  There are also some Sea creature masks included to get your  creative juices flowing.</a:t>
            </a:r>
            <a:endParaRPr lang="en-GB" dirty="0"/>
          </a:p>
        </p:txBody>
      </p:sp>
      <p:sp>
        <p:nvSpPr>
          <p:cNvPr id="4" name="Slide Number Placeholder 3"/>
          <p:cNvSpPr>
            <a:spLocks noGrp="1"/>
          </p:cNvSpPr>
          <p:nvPr>
            <p:ph type="sldNum" sz="quarter" idx="5"/>
          </p:nvPr>
        </p:nvSpPr>
        <p:spPr/>
        <p:txBody>
          <a:bodyPr/>
          <a:lstStyle/>
          <a:p>
            <a:fld id="{33993709-2252-4F6F-82F1-C032B12C9AD5}" type="slidenum">
              <a:rPr lang="en-GB" smtClean="0"/>
              <a:t>8</a:t>
            </a:fld>
            <a:endParaRPr lang="en-GB"/>
          </a:p>
        </p:txBody>
      </p:sp>
    </p:spTree>
    <p:extLst>
      <p:ext uri="{BB962C8B-B14F-4D97-AF65-F5344CB8AC3E}">
        <p14:creationId xmlns:p14="http://schemas.microsoft.com/office/powerpoint/2010/main" val="3989745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words can you use to describe the fish in the story? </a:t>
            </a:r>
            <a:endParaRPr lang="en-GB" dirty="0"/>
          </a:p>
        </p:txBody>
      </p:sp>
      <p:sp>
        <p:nvSpPr>
          <p:cNvPr id="4" name="Slide Number Placeholder 3"/>
          <p:cNvSpPr>
            <a:spLocks noGrp="1"/>
          </p:cNvSpPr>
          <p:nvPr>
            <p:ph type="sldNum" sz="quarter" idx="5"/>
          </p:nvPr>
        </p:nvSpPr>
        <p:spPr/>
        <p:txBody>
          <a:bodyPr/>
          <a:lstStyle/>
          <a:p>
            <a:fld id="{33993709-2252-4F6F-82F1-C032B12C9AD5}" type="slidenum">
              <a:rPr lang="en-GB" smtClean="0"/>
              <a:t>9</a:t>
            </a:fld>
            <a:endParaRPr lang="en-GB"/>
          </a:p>
        </p:txBody>
      </p:sp>
    </p:spTree>
    <p:extLst>
      <p:ext uri="{BB962C8B-B14F-4D97-AF65-F5344CB8AC3E}">
        <p14:creationId xmlns:p14="http://schemas.microsoft.com/office/powerpoint/2010/main" val="14959124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5B9BBDFF-E59A-4A6C-AF92-8EC950ED9EC2}" type="datetimeFigureOut">
              <a:rPr lang="en-GB" smtClean="0"/>
              <a:t>10/02/2021</a:t>
            </a:fld>
            <a:endParaRPr lang="en-GB"/>
          </a:p>
        </p:txBody>
      </p:sp>
      <p:sp>
        <p:nvSpPr>
          <p:cNvPr id="5" name="Footer Placeholder 4"/>
          <p:cNvSpPr>
            <a:spLocks noGrp="1"/>
          </p:cNvSpPr>
          <p:nvPr>
            <p:ph type="ftr" sz="quarter" idx="11"/>
          </p:nvPr>
        </p:nvSpPr>
        <p:spPr>
          <a:xfrm>
            <a:off x="1174044" y="5357592"/>
            <a:ext cx="5034845" cy="365125"/>
          </a:xfrm>
        </p:spPr>
        <p:txBody>
          <a:bodyPr/>
          <a:lstStyle/>
          <a:p>
            <a:endParaRPr lang="en-GB"/>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D6BD9BC3-C315-4BC6-97CF-AD093D35EAF4}"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9BBDFF-E59A-4A6C-AF92-8EC950ED9EC2}"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BD9BC3-C315-4BC6-97CF-AD093D35EAF4}"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9BBDFF-E59A-4A6C-AF92-8EC950ED9EC2}"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BD9BC3-C315-4BC6-97CF-AD093D35EAF4}"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9BBDFF-E59A-4A6C-AF92-8EC950ED9EC2}"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BD9BC3-C315-4BC6-97CF-AD093D35EAF4}"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9BBDFF-E59A-4A6C-AF92-8EC950ED9EC2}"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BD9BC3-C315-4BC6-97CF-AD093D35EAF4}"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5B9BBDFF-E59A-4A6C-AF92-8EC950ED9EC2}" type="datetimeFigureOut">
              <a:rPr lang="en-GB" smtClean="0"/>
              <a:t>10/02/2021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BD9BC3-C315-4BC6-97CF-AD093D35EAF4}" type="slidenum">
              <a:rPr lang="en-GB" smtClean="0"/>
              <a:t>‹#›</a:t>
            </a:fld>
            <a:endParaRPr lang="en-GB"/>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5B9BBDFF-E59A-4A6C-AF92-8EC950ED9EC2}" type="datetimeFigureOut">
              <a:rPr lang="en-GB" smtClean="0"/>
              <a:t>10/02/2021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6BD9BC3-C315-4BC6-97CF-AD093D35EAF4}" type="slidenum">
              <a:rPr lang="en-GB" smtClean="0"/>
              <a:t>‹#›</a:t>
            </a:fld>
            <a:endParaRPr lang="en-GB"/>
          </a:p>
        </p:txBody>
      </p:sp>
      <p:sp>
        <p:nvSpPr>
          <p:cNvPr id="11" name="Content Placeholder 10"/>
          <p:cNvSpPr>
            <a:spLocks noGrp="1"/>
          </p:cNvSpPr>
          <p:nvPr>
            <p:ph sz="quarter" idx="13"/>
          </p:nvPr>
        </p:nvSpPr>
        <p:spPr>
          <a:xfrm>
            <a:off x="1298448" y="2944368"/>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9BBDFF-E59A-4A6C-AF92-8EC950ED9EC2}" type="datetimeFigureOut">
              <a:rPr lang="en-GB" smtClean="0"/>
              <a:t>10/02/2021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6BD9BC3-C315-4BC6-97CF-AD093D35EAF4}"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9BBDFF-E59A-4A6C-AF92-8EC950ED9EC2}" type="datetimeFigureOut">
              <a:rPr lang="en-GB" smtClean="0"/>
              <a:t>10/02/2021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6BD9BC3-C315-4BC6-97CF-AD093D35EAF4}"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5B9BBDFF-E59A-4A6C-AF92-8EC950ED9EC2}" type="datetimeFigureOut">
              <a:rPr lang="en-GB" smtClean="0"/>
              <a:t>10/02/2021</a:t>
            </a:fld>
            <a:endParaRPr lang="en-GB"/>
          </a:p>
        </p:txBody>
      </p:sp>
      <p:sp>
        <p:nvSpPr>
          <p:cNvPr id="6" name="Footer Placeholder 5"/>
          <p:cNvSpPr>
            <a:spLocks noGrp="1"/>
          </p:cNvSpPr>
          <p:nvPr>
            <p:ph type="ftr" sz="quarter" idx="11"/>
          </p:nvPr>
        </p:nvSpPr>
        <p:spPr>
          <a:xfrm rot="-60000">
            <a:off x="914554" y="5829261"/>
            <a:ext cx="3522607" cy="365125"/>
          </a:xfrm>
        </p:spPr>
        <p:txBody>
          <a:bodyPr/>
          <a:lstStyle/>
          <a:p>
            <a:endParaRPr lang="en-GB"/>
          </a:p>
        </p:txBody>
      </p:sp>
      <p:sp>
        <p:nvSpPr>
          <p:cNvPr id="7" name="Slide Number Placeholder 6"/>
          <p:cNvSpPr>
            <a:spLocks noGrp="1"/>
          </p:cNvSpPr>
          <p:nvPr>
            <p:ph type="sldNum" sz="quarter" idx="12"/>
          </p:nvPr>
        </p:nvSpPr>
        <p:spPr>
          <a:xfrm rot="60000">
            <a:off x="7557313" y="5896961"/>
            <a:ext cx="554023" cy="365125"/>
          </a:xfrm>
        </p:spPr>
        <p:txBody>
          <a:bodyPr/>
          <a:lstStyle/>
          <a:p>
            <a:fld id="{D6BD9BC3-C315-4BC6-97CF-AD093D35EAF4}"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5B9BBDFF-E59A-4A6C-AF92-8EC950ED9EC2}" type="datetimeFigureOut">
              <a:rPr lang="en-GB" smtClean="0"/>
              <a:t>10/02/2021</a:t>
            </a:fld>
            <a:endParaRPr lang="en-GB"/>
          </a:p>
        </p:txBody>
      </p:sp>
      <p:sp>
        <p:nvSpPr>
          <p:cNvPr id="6" name="Footer Placeholder 5"/>
          <p:cNvSpPr>
            <a:spLocks noGrp="1"/>
          </p:cNvSpPr>
          <p:nvPr>
            <p:ph type="ftr" sz="quarter" idx="11"/>
          </p:nvPr>
        </p:nvSpPr>
        <p:spPr>
          <a:xfrm rot="-60000">
            <a:off x="914569" y="5831037"/>
            <a:ext cx="3319043" cy="365125"/>
          </a:xfrm>
        </p:spPr>
        <p:txBody>
          <a:bodyPr/>
          <a:lstStyle/>
          <a:p>
            <a:endParaRPr lang="en-GB"/>
          </a:p>
        </p:txBody>
      </p:sp>
      <p:sp>
        <p:nvSpPr>
          <p:cNvPr id="7" name="Slide Number Placeholder 6"/>
          <p:cNvSpPr>
            <a:spLocks noGrp="1"/>
          </p:cNvSpPr>
          <p:nvPr>
            <p:ph type="sldNum" sz="quarter" idx="12"/>
          </p:nvPr>
        </p:nvSpPr>
        <p:spPr>
          <a:xfrm rot="60000">
            <a:off x="7562089" y="5900026"/>
            <a:ext cx="554023" cy="365125"/>
          </a:xfrm>
        </p:spPr>
        <p:txBody>
          <a:bodyPr/>
          <a:lstStyle/>
          <a:p>
            <a:fld id="{D6BD9BC3-C315-4BC6-97CF-AD093D35EAF4}"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5B9BBDFF-E59A-4A6C-AF92-8EC950ED9EC2}" type="datetimeFigureOut">
              <a:rPr lang="en-GB" smtClean="0"/>
              <a:t>10/02/2021</a:t>
            </a:fld>
            <a:endParaRPr lang="en-GB"/>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GB"/>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D6BD9BC3-C315-4BC6-97CF-AD093D35EAF4}"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6.png"/><Relationship Id="rId5" Type="http://schemas.openxmlformats.org/officeDocument/2006/relationships/image" Target="../media/image13.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4.jpeg"/><Relationship Id="rId5" Type="http://schemas.openxmlformats.org/officeDocument/2006/relationships/image" Target="../media/image5.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8.jpe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hyperlink" Target="https://www.youtube.com/watch?v=3MTKWnxzqvM&amp;safe=true" TargetMode="External"/><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6.png"/><Relationship Id="rId5" Type="http://schemas.openxmlformats.org/officeDocument/2006/relationships/image" Target="../media/image12.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illside Primary School | Baddeley Green | Staffordshir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171" y="1052736"/>
            <a:ext cx="7423665" cy="123969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75656" y="2852936"/>
            <a:ext cx="6264696" cy="3170099"/>
          </a:xfrm>
          <a:prstGeom prst="rect">
            <a:avLst/>
          </a:prstGeom>
          <a:noFill/>
        </p:spPr>
        <p:txBody>
          <a:bodyPr wrap="square" rtlCol="0">
            <a:spAutoFit/>
          </a:bodyPr>
          <a:lstStyle/>
          <a:p>
            <a:pPr algn="ctr"/>
            <a:r>
              <a:rPr lang="en-GB" sz="4000" b="1" dirty="0">
                <a:latin typeface="Letter-join Plus 36" panose="02000505000000020003" pitchFamily="50" charset="0"/>
              </a:rPr>
              <a:t>Reception </a:t>
            </a:r>
          </a:p>
          <a:p>
            <a:pPr algn="ctr"/>
            <a:r>
              <a:rPr lang="en-GB" sz="4000" b="1" dirty="0">
                <a:latin typeface="Letter-join Plus 36" panose="02000505000000020003" pitchFamily="50" charset="0"/>
              </a:rPr>
              <a:t>Book Week Tasks</a:t>
            </a:r>
          </a:p>
          <a:p>
            <a:pPr algn="ctr"/>
            <a:endParaRPr lang="en-GB" sz="4000" b="1" dirty="0">
              <a:latin typeface="Letter-join Plus 36" panose="02000505000000020003" pitchFamily="50" charset="0"/>
            </a:endParaRPr>
          </a:p>
          <a:p>
            <a:pPr algn="ctr"/>
            <a:r>
              <a:rPr lang="en-GB" sz="4000" b="1" dirty="0">
                <a:latin typeface="Letter-join Plus 36" panose="02000505000000020003" pitchFamily="50" charset="0"/>
              </a:rPr>
              <a:t>1</a:t>
            </a:r>
            <a:r>
              <a:rPr lang="en-GB" sz="4000" b="1" baseline="30000" dirty="0">
                <a:latin typeface="Letter-join Plus 36" panose="02000505000000020003" pitchFamily="50" charset="0"/>
              </a:rPr>
              <a:t>st</a:t>
            </a:r>
            <a:r>
              <a:rPr lang="en-GB" sz="4000" b="1" dirty="0">
                <a:latin typeface="Letter-join Plus 36" panose="02000505000000020003" pitchFamily="50" charset="0"/>
              </a:rPr>
              <a:t> March 2021</a:t>
            </a:r>
          </a:p>
          <a:p>
            <a:pPr algn="ctr"/>
            <a:endParaRPr lang="en-GB" sz="4000" b="1" dirty="0">
              <a:latin typeface="Letter-join Plus 36" panose="02000505000000020003" pitchFamily="50" charset="0"/>
            </a:endParaRPr>
          </a:p>
        </p:txBody>
      </p:sp>
    </p:spTree>
    <p:extLst>
      <p:ext uri="{BB962C8B-B14F-4D97-AF65-F5344CB8AC3E}">
        <p14:creationId xmlns:p14="http://schemas.microsoft.com/office/powerpoint/2010/main" val="3633189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the-best-childrens-books.org/images/Flotsam-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628800"/>
            <a:ext cx="8635921" cy="35283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787448">
            <a:off x="6355934" y="812342"/>
            <a:ext cx="1944216" cy="707886"/>
          </a:xfrm>
          <a:prstGeom prst="rect">
            <a:avLst/>
          </a:prstGeom>
          <a:noFill/>
        </p:spPr>
        <p:txBody>
          <a:bodyPr wrap="square" rtlCol="0">
            <a:spAutoFit/>
          </a:bodyPr>
          <a:lstStyle/>
          <a:p>
            <a:r>
              <a:rPr lang="en-GB" sz="4000" b="1" dirty="0">
                <a:solidFill>
                  <a:srgbClr val="0070C0"/>
                </a:solidFill>
                <a:latin typeface="Letterjoin-Air Plus 36" panose="02000805000000020003" pitchFamily="50" charset="0"/>
              </a:rPr>
              <a:t>long</a:t>
            </a:r>
          </a:p>
        </p:txBody>
      </p:sp>
      <p:sp>
        <p:nvSpPr>
          <p:cNvPr id="7" name="TextBox 6"/>
          <p:cNvSpPr txBox="1"/>
          <p:nvPr/>
        </p:nvSpPr>
        <p:spPr>
          <a:xfrm rot="20846506">
            <a:off x="623289" y="5132327"/>
            <a:ext cx="3617284" cy="707886"/>
          </a:xfrm>
          <a:prstGeom prst="rect">
            <a:avLst/>
          </a:prstGeom>
          <a:noFill/>
        </p:spPr>
        <p:txBody>
          <a:bodyPr wrap="square" rtlCol="0">
            <a:spAutoFit/>
          </a:bodyPr>
          <a:lstStyle/>
          <a:p>
            <a:r>
              <a:rPr lang="en-GB" sz="4000" b="1" dirty="0">
                <a:solidFill>
                  <a:srgbClr val="0070C0"/>
                </a:solidFill>
                <a:latin typeface="Letterjoin-Air Plus 36" panose="02000805000000020003" pitchFamily="50" charset="0"/>
              </a:rPr>
              <a:t>creatures</a:t>
            </a:r>
          </a:p>
        </p:txBody>
      </p:sp>
      <p:sp>
        <p:nvSpPr>
          <p:cNvPr id="8" name="TextBox 7"/>
          <p:cNvSpPr txBox="1"/>
          <p:nvPr/>
        </p:nvSpPr>
        <p:spPr>
          <a:xfrm rot="1513553">
            <a:off x="3049039" y="5711793"/>
            <a:ext cx="2362848" cy="707886"/>
          </a:xfrm>
          <a:prstGeom prst="rect">
            <a:avLst/>
          </a:prstGeom>
          <a:noFill/>
        </p:spPr>
        <p:txBody>
          <a:bodyPr wrap="square" rtlCol="0">
            <a:spAutoFit/>
          </a:bodyPr>
          <a:lstStyle/>
          <a:p>
            <a:r>
              <a:rPr lang="en-GB" sz="4000" b="1" dirty="0">
                <a:solidFill>
                  <a:srgbClr val="0070C0"/>
                </a:solidFill>
                <a:latin typeface="Letterjoin-Air Plus 36" panose="02000805000000020003" pitchFamily="50" charset="0"/>
              </a:rPr>
              <a:t>spiky</a:t>
            </a:r>
          </a:p>
        </p:txBody>
      </p:sp>
      <p:sp>
        <p:nvSpPr>
          <p:cNvPr id="9" name="TextBox 8"/>
          <p:cNvSpPr txBox="1"/>
          <p:nvPr/>
        </p:nvSpPr>
        <p:spPr>
          <a:xfrm rot="20300857">
            <a:off x="6706790" y="5549486"/>
            <a:ext cx="2367426" cy="707886"/>
          </a:xfrm>
          <a:prstGeom prst="rect">
            <a:avLst/>
          </a:prstGeom>
          <a:noFill/>
        </p:spPr>
        <p:txBody>
          <a:bodyPr wrap="square" rtlCol="0">
            <a:spAutoFit/>
          </a:bodyPr>
          <a:lstStyle/>
          <a:p>
            <a:r>
              <a:rPr lang="en-GB" sz="4000" b="1" dirty="0">
                <a:solidFill>
                  <a:srgbClr val="0070C0"/>
                </a:solidFill>
                <a:latin typeface="Letterjoin-Air Plus 36" panose="02000805000000020003" pitchFamily="50" charset="0"/>
              </a:rPr>
              <a:t>coral</a:t>
            </a:r>
          </a:p>
        </p:txBody>
      </p:sp>
      <p:sp>
        <p:nvSpPr>
          <p:cNvPr id="10" name="TextBox 9"/>
          <p:cNvSpPr txBox="1"/>
          <p:nvPr/>
        </p:nvSpPr>
        <p:spPr>
          <a:xfrm rot="20300857">
            <a:off x="836823" y="617270"/>
            <a:ext cx="1944216" cy="707886"/>
          </a:xfrm>
          <a:prstGeom prst="rect">
            <a:avLst/>
          </a:prstGeom>
          <a:noFill/>
        </p:spPr>
        <p:txBody>
          <a:bodyPr wrap="square" rtlCol="0">
            <a:spAutoFit/>
          </a:bodyPr>
          <a:lstStyle/>
          <a:p>
            <a:r>
              <a:rPr lang="en-GB" sz="4000" b="1" dirty="0">
                <a:solidFill>
                  <a:srgbClr val="0070C0"/>
                </a:solidFill>
                <a:latin typeface="Letterjoin-Air Plus 36" panose="02000805000000020003" pitchFamily="50" charset="0"/>
              </a:rPr>
              <a:t>slim</a:t>
            </a:r>
          </a:p>
        </p:txBody>
      </p:sp>
      <p:sp>
        <p:nvSpPr>
          <p:cNvPr id="12" name="TextBox 11"/>
          <p:cNvSpPr txBox="1"/>
          <p:nvPr/>
        </p:nvSpPr>
        <p:spPr>
          <a:xfrm>
            <a:off x="3164250" y="617270"/>
            <a:ext cx="3676091" cy="707886"/>
          </a:xfrm>
          <a:prstGeom prst="rect">
            <a:avLst/>
          </a:prstGeom>
          <a:noFill/>
        </p:spPr>
        <p:txBody>
          <a:bodyPr wrap="square" rtlCol="0">
            <a:spAutoFit/>
          </a:bodyPr>
          <a:lstStyle/>
          <a:p>
            <a:r>
              <a:rPr lang="en-GB" sz="4000" b="1" dirty="0">
                <a:solidFill>
                  <a:srgbClr val="0070C0"/>
                </a:solidFill>
                <a:latin typeface="Letterjoin-Air Plus 36" panose="02000805000000020003" pitchFamily="50" charset="0"/>
              </a:rPr>
              <a:t>gliding</a:t>
            </a:r>
          </a:p>
        </p:txBody>
      </p:sp>
      <p:sp>
        <p:nvSpPr>
          <p:cNvPr id="13" name="TextBox 12"/>
          <p:cNvSpPr txBox="1"/>
          <p:nvPr/>
        </p:nvSpPr>
        <p:spPr>
          <a:xfrm rot="21076965">
            <a:off x="4559124" y="5132327"/>
            <a:ext cx="4277301" cy="707886"/>
          </a:xfrm>
          <a:prstGeom prst="rect">
            <a:avLst/>
          </a:prstGeom>
          <a:noFill/>
        </p:spPr>
        <p:txBody>
          <a:bodyPr wrap="square" rtlCol="0">
            <a:spAutoFit/>
          </a:bodyPr>
          <a:lstStyle/>
          <a:p>
            <a:r>
              <a:rPr lang="en-US" sz="4000" b="1" dirty="0">
                <a:solidFill>
                  <a:srgbClr val="0070C0"/>
                </a:solidFill>
                <a:latin typeface="Letterjoin-Air Plus 36" panose="02000805000000020003" pitchFamily="50" charset="0"/>
              </a:rPr>
              <a:t>  s</a:t>
            </a:r>
            <a:r>
              <a:rPr lang="en-GB" sz="4000" b="1" dirty="0" err="1">
                <a:solidFill>
                  <a:srgbClr val="0070C0"/>
                </a:solidFill>
                <a:latin typeface="Letterjoin-Air Plus 36" panose="02000805000000020003" pitchFamily="50" charset="0"/>
              </a:rPr>
              <a:t>trange</a:t>
            </a:r>
            <a:endParaRPr lang="en-GB" sz="4000" b="1" dirty="0">
              <a:solidFill>
                <a:srgbClr val="0070C0"/>
              </a:solidFill>
              <a:latin typeface="Letterjoin-Air Plus 36" panose="02000805000000020003" pitchFamily="50" charset="0"/>
            </a:endParaRPr>
          </a:p>
        </p:txBody>
      </p:sp>
      <p:pic>
        <p:nvPicPr>
          <p:cNvPr id="3" name="Recorded Sound">
            <a:hlinkClick r:id="" action="ppaction://media"/>
            <a:extLst>
              <a:ext uri="{FF2B5EF4-FFF2-40B4-BE49-F238E27FC236}">
                <a16:creationId xmlns:a16="http://schemas.microsoft.com/office/drawing/2014/main" id="{D84B87B1-8EBC-4003-8C49-E091C719EFD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279552" y="5760936"/>
            <a:ext cx="609600" cy="609600"/>
          </a:xfrm>
          <a:prstGeom prst="rect">
            <a:avLst/>
          </a:prstGeom>
        </p:spPr>
      </p:pic>
    </p:spTree>
    <p:extLst>
      <p:ext uri="{BB962C8B-B14F-4D97-AF65-F5344CB8AC3E}">
        <p14:creationId xmlns:p14="http://schemas.microsoft.com/office/powerpoint/2010/main" val="226009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00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illside Primary School | Baddeley Green | Staffordshir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259" y="444098"/>
            <a:ext cx="7423665" cy="123969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713971" y="3202367"/>
            <a:ext cx="6653134" cy="1136569"/>
          </a:xfrm>
        </p:spPr>
        <p:txBody>
          <a:bodyPr>
            <a:normAutofit fontScale="90000"/>
          </a:bodyPr>
          <a:lstStyle/>
          <a:p>
            <a:r>
              <a:rPr lang="en-GB" sz="3100" b="1" dirty="0">
                <a:latin typeface="Letter-join Plus 36" panose="02000505000000020003" pitchFamily="50" charset="0"/>
              </a:rPr>
              <a:t>Friday 5</a:t>
            </a:r>
            <a:r>
              <a:rPr lang="en-GB" sz="3100" b="1" baseline="30000" dirty="0">
                <a:latin typeface="Letter-join Plus 36" panose="02000505000000020003" pitchFamily="50" charset="0"/>
              </a:rPr>
              <a:t>th</a:t>
            </a:r>
            <a:r>
              <a:rPr lang="en-GB" sz="3100" b="1" dirty="0">
                <a:latin typeface="Letter-join Plus 36" panose="02000505000000020003" pitchFamily="50" charset="0"/>
              </a:rPr>
              <a:t> March</a:t>
            </a:r>
            <a:br>
              <a:rPr lang="en-GB" sz="3100" b="1" dirty="0">
                <a:latin typeface="Letter-join Plus 36" panose="02000505000000020003" pitchFamily="50" charset="0"/>
              </a:rPr>
            </a:br>
            <a:r>
              <a:rPr lang="en-GB" sz="3100" b="1" dirty="0">
                <a:latin typeface="Letter-join Plus 36" panose="02000505000000020003" pitchFamily="50" charset="0"/>
              </a:rPr>
              <a:t>Now it’s time to write…</a:t>
            </a:r>
            <a:br>
              <a:rPr lang="en-GB" sz="3100" b="1" dirty="0">
                <a:latin typeface="Letter-join Plus 36" panose="02000505000000020003" pitchFamily="50" charset="0"/>
              </a:rPr>
            </a:br>
            <a:r>
              <a:rPr lang="en-GB" sz="2200" dirty="0">
                <a:latin typeface="Letter-join Plus 36" panose="02000505000000020003" pitchFamily="50" charset="0"/>
              </a:rPr>
              <a:t>Imagine you have just found a camera on the beach! Take three photographs that tell your story. Use the sheet attached to set out and write your story.  You may decide to draw the pictures yourself and then ask an adult to scribe the story for you. Or you may be brave enough to have a go yourself. </a:t>
            </a:r>
            <a:br>
              <a:rPr lang="en-GB" sz="2200" dirty="0">
                <a:latin typeface="Letter-join Plus 36" panose="02000505000000020003" pitchFamily="50" charset="0"/>
              </a:rPr>
            </a:br>
            <a:r>
              <a:rPr lang="en-GB" sz="2200" dirty="0">
                <a:latin typeface="Letter-join Plus 36" panose="02000505000000020003" pitchFamily="50" charset="0"/>
              </a:rPr>
              <a:t>If you do write your own words or </a:t>
            </a:r>
            <a:br>
              <a:rPr lang="en-GB" sz="2200" dirty="0">
                <a:latin typeface="Letter-join Plus 36" panose="02000505000000020003" pitchFamily="50" charset="0"/>
              </a:rPr>
            </a:br>
            <a:r>
              <a:rPr lang="en-GB" sz="2200" dirty="0">
                <a:latin typeface="Letter-join Plus 36" panose="02000505000000020003" pitchFamily="50" charset="0"/>
              </a:rPr>
              <a:t>sentences, don’t forget to use capital </a:t>
            </a:r>
            <a:br>
              <a:rPr lang="en-GB" sz="2200" dirty="0">
                <a:latin typeface="Letter-join Plus 36" panose="02000505000000020003" pitchFamily="50" charset="0"/>
              </a:rPr>
            </a:br>
            <a:r>
              <a:rPr lang="en-GB" sz="2200" dirty="0">
                <a:latin typeface="Letter-join Plus 36" panose="02000505000000020003" pitchFamily="50" charset="0"/>
              </a:rPr>
              <a:t>letters, finger spaces and full stops </a:t>
            </a:r>
            <a:br>
              <a:rPr lang="en-GB" sz="2200" dirty="0">
                <a:latin typeface="Letter-join Plus 36" panose="02000505000000020003" pitchFamily="50" charset="0"/>
              </a:rPr>
            </a:br>
            <a:r>
              <a:rPr lang="en-GB" sz="2200" dirty="0">
                <a:latin typeface="Letter-join Plus 36" panose="02000505000000020003" pitchFamily="50" charset="0"/>
              </a:rPr>
              <a:t>where appropriate.</a:t>
            </a:r>
            <a:endParaRPr lang="en-GB" sz="2200" b="1" dirty="0">
              <a:latin typeface="Letter-join Plus 36" panose="02000505000000020003" pitchFamily="50" charset="0"/>
            </a:endParaRPr>
          </a:p>
        </p:txBody>
      </p:sp>
      <p:sp>
        <p:nvSpPr>
          <p:cNvPr id="8" name="Title 1"/>
          <p:cNvSpPr txBox="1">
            <a:spLocks/>
          </p:cNvSpPr>
          <p:nvPr/>
        </p:nvSpPr>
        <p:spPr>
          <a:xfrm>
            <a:off x="1115616" y="3317558"/>
            <a:ext cx="7148308" cy="309634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GB" sz="2000" b="1" dirty="0">
              <a:latin typeface="Letter-join Plus 36" panose="02000505000000020003" pitchFamily="50" charset="0"/>
            </a:endParaRPr>
          </a:p>
          <a:p>
            <a:r>
              <a:rPr lang="en-GB" sz="2000" b="1" dirty="0">
                <a:latin typeface="Letter-join Plus 36" panose="02000505000000020003" pitchFamily="50" charset="0"/>
              </a:rPr>
              <a:t> </a:t>
            </a:r>
          </a:p>
        </p:txBody>
      </p:sp>
      <p:pic>
        <p:nvPicPr>
          <p:cNvPr id="9" name="Picture 2" descr="Melville Underwater Camera – Biblioklept">
            <a:extLst>
              <a:ext uri="{FF2B5EF4-FFF2-40B4-BE49-F238E27FC236}">
                <a16:creationId xmlns:a16="http://schemas.microsoft.com/office/drawing/2014/main" id="{CDD1A94D-6BC2-43DB-8C9F-01D9E4DC6A9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7181" y="4331769"/>
            <a:ext cx="1861321" cy="1826368"/>
          </a:xfrm>
          <a:prstGeom prst="rect">
            <a:avLst/>
          </a:prstGeom>
          <a:noFill/>
          <a:extLst>
            <a:ext uri="{909E8E84-426E-40DD-AFC4-6F175D3DCCD1}">
              <a14:hiddenFill xmlns:a14="http://schemas.microsoft.com/office/drawing/2010/main">
                <a:solidFill>
                  <a:srgbClr val="FFFFFF"/>
                </a:solidFill>
              </a14:hiddenFill>
            </a:ext>
          </a:extLst>
        </p:spPr>
      </p:pic>
      <p:pic>
        <p:nvPicPr>
          <p:cNvPr id="2" name="Recorded Sound">
            <a:hlinkClick r:id="" action="ppaction://media"/>
            <a:extLst>
              <a:ext uri="{FF2B5EF4-FFF2-40B4-BE49-F238E27FC236}">
                <a16:creationId xmlns:a16="http://schemas.microsoft.com/office/drawing/2014/main" id="{9697608B-2D53-4AB5-B722-B58BB8A6C4A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5616" y="5339582"/>
            <a:ext cx="609600" cy="609600"/>
          </a:xfrm>
          <a:prstGeom prst="rect">
            <a:avLst/>
          </a:prstGeom>
        </p:spPr>
      </p:pic>
    </p:spTree>
    <p:extLst>
      <p:ext uri="{BB962C8B-B14F-4D97-AF65-F5344CB8AC3E}">
        <p14:creationId xmlns:p14="http://schemas.microsoft.com/office/powerpoint/2010/main" val="286773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62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illside Primary School | Baddeley Green | Staffordshir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409" y="548680"/>
            <a:ext cx="7423665" cy="123969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1245433" y="1784429"/>
            <a:ext cx="6653134" cy="1136569"/>
          </a:xfrm>
        </p:spPr>
        <p:txBody>
          <a:bodyPr>
            <a:normAutofit/>
          </a:bodyPr>
          <a:lstStyle/>
          <a:p>
            <a:r>
              <a:rPr lang="en-GB" b="1" dirty="0">
                <a:latin typeface="Letter-join Plus 36" panose="02000505000000020003" pitchFamily="50" charset="0"/>
              </a:rPr>
              <a:t>All done – well done!</a:t>
            </a:r>
          </a:p>
        </p:txBody>
      </p:sp>
      <p:sp>
        <p:nvSpPr>
          <p:cNvPr id="7" name="TextBox 6"/>
          <p:cNvSpPr txBox="1"/>
          <p:nvPr/>
        </p:nvSpPr>
        <p:spPr>
          <a:xfrm>
            <a:off x="1336043" y="2780928"/>
            <a:ext cx="6912768" cy="2736304"/>
          </a:xfrm>
          <a:prstGeom prst="rect">
            <a:avLst/>
          </a:prstGeom>
          <a:noFill/>
        </p:spPr>
        <p:txBody>
          <a:bodyPr wrap="square" rtlCol="0">
            <a:spAutoFit/>
          </a:bodyPr>
          <a:lstStyle/>
          <a:p>
            <a:endParaRPr lang="en-GB" dirty="0"/>
          </a:p>
        </p:txBody>
      </p:sp>
      <p:sp>
        <p:nvSpPr>
          <p:cNvPr id="8" name="Title 1"/>
          <p:cNvSpPr txBox="1">
            <a:spLocks/>
          </p:cNvSpPr>
          <p:nvPr/>
        </p:nvSpPr>
        <p:spPr>
          <a:xfrm>
            <a:off x="997846" y="2780928"/>
            <a:ext cx="7148308" cy="337648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100" dirty="0">
                <a:latin typeface="Letter-join Plus 36" panose="02000505000000020003" pitchFamily="50" charset="0"/>
              </a:rPr>
              <a:t>Once you have finished your writing, check through carefully and ask an adult to help you to check your writing makes sense and that you have used capital letters, finger spaces and full stops.</a:t>
            </a:r>
          </a:p>
          <a:p>
            <a:endParaRPr lang="en-GB" sz="2100" dirty="0">
              <a:latin typeface="Letter-join Plus 36" panose="02000505000000020003" pitchFamily="50" charset="0"/>
            </a:endParaRPr>
          </a:p>
          <a:p>
            <a:r>
              <a:rPr lang="en-GB" sz="2100" dirty="0">
                <a:latin typeface="Letter-join Plus 36" panose="02000505000000020003" pitchFamily="50" charset="0"/>
              </a:rPr>
              <a:t>Send your competition entry to the Home Learning email address. A winner will be chosen and a prize awarded so a big well done for creating a super story and good luck! </a:t>
            </a:r>
            <a:r>
              <a:rPr lang="en-GB" sz="2100" dirty="0">
                <a:latin typeface="Letter-join Plus 36" panose="02000505000000020003" pitchFamily="50" charset="0"/>
                <a:sym typeface="Wingdings" panose="05000000000000000000" pitchFamily="2" charset="2"/>
              </a:rPr>
              <a:t> </a:t>
            </a:r>
            <a:endParaRPr lang="en-GB" sz="2100" dirty="0">
              <a:latin typeface="Letter-join Plus 36" panose="02000505000000020003" pitchFamily="50" charset="0"/>
            </a:endParaRPr>
          </a:p>
          <a:p>
            <a:endParaRPr lang="en-GB" sz="2100" dirty="0">
              <a:latin typeface="Letter-join 36" panose="02000805000000020003" pitchFamily="50" charset="0"/>
            </a:endParaRPr>
          </a:p>
          <a:p>
            <a:endParaRPr lang="en-GB" sz="1600" b="1" dirty="0">
              <a:latin typeface="Letter-join Plus 36" panose="02000505000000020003" pitchFamily="50" charset="0"/>
            </a:endParaRPr>
          </a:p>
        </p:txBody>
      </p:sp>
      <p:pic>
        <p:nvPicPr>
          <p:cNvPr id="5" name="Recorded Sound">
            <a:hlinkClick r:id="" action="ppaction://media"/>
            <a:extLst>
              <a:ext uri="{FF2B5EF4-FFF2-40B4-BE49-F238E27FC236}">
                <a16:creationId xmlns:a16="http://schemas.microsoft.com/office/drawing/2014/main" id="{D9AD77D9-203C-421D-ADF8-C70213E0A57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4088" y="5517232"/>
            <a:ext cx="609600" cy="609600"/>
          </a:xfrm>
          <a:prstGeom prst="rect">
            <a:avLst/>
          </a:prstGeom>
        </p:spPr>
      </p:pic>
    </p:spTree>
    <p:extLst>
      <p:ext uri="{BB962C8B-B14F-4D97-AF65-F5344CB8AC3E}">
        <p14:creationId xmlns:p14="http://schemas.microsoft.com/office/powerpoint/2010/main" val="205162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27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illside Primary School | Baddeley Green | Staffordshir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3343" y="527818"/>
            <a:ext cx="7423665" cy="123969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0F1FF749-A1A9-43B8-9EA6-F5D55C126CB2}"/>
              </a:ext>
            </a:extLst>
          </p:cNvPr>
          <p:cNvSpPr>
            <a:spLocks noGrp="1"/>
          </p:cNvSpPr>
          <p:nvPr>
            <p:ph idx="1"/>
          </p:nvPr>
        </p:nvSpPr>
        <p:spPr/>
        <p:txBody>
          <a:bodyPr>
            <a:normAutofit lnSpcReduction="10000"/>
          </a:bodyPr>
          <a:lstStyle/>
          <a:p>
            <a:pPr marL="0" indent="0" algn="ctr">
              <a:buNone/>
            </a:pPr>
            <a:r>
              <a:rPr lang="en-GB" sz="2800" b="1" u="sng" dirty="0">
                <a:latin typeface="Letter-join Plus 36" panose="02000505000000020003" pitchFamily="50" charset="0"/>
              </a:rPr>
              <a:t>World Book Week</a:t>
            </a:r>
          </a:p>
          <a:p>
            <a:pPr marL="0" indent="0" algn="ctr">
              <a:buNone/>
            </a:pPr>
            <a:r>
              <a:rPr lang="en-GB" sz="2800" dirty="0">
                <a:latin typeface="Letter-join Plus 36" panose="02000505000000020003" pitchFamily="50" charset="0"/>
              </a:rPr>
              <a:t>This power point details the different tasks set for Hillside’s World Book week in Reception. </a:t>
            </a:r>
          </a:p>
          <a:p>
            <a:pPr marL="0" indent="0" algn="ctr">
              <a:buNone/>
            </a:pPr>
            <a:r>
              <a:rPr lang="en-GB" sz="2800" dirty="0">
                <a:latin typeface="Letter-join Plus 36" panose="02000505000000020003" pitchFamily="50" charset="0"/>
              </a:rPr>
              <a:t>These tasks have been chosen to be fun, engaging and to continue to develop your child’s love of reading. </a:t>
            </a:r>
          </a:p>
          <a:p>
            <a:pPr marL="0" indent="0" algn="ctr">
              <a:buNone/>
            </a:pPr>
            <a:r>
              <a:rPr lang="en-GB" sz="2800" dirty="0">
                <a:latin typeface="Letter-join Plus 36" panose="02000505000000020003" pitchFamily="50" charset="0"/>
              </a:rPr>
              <a:t>We hope you enjoy them.</a:t>
            </a:r>
            <a:r>
              <a:rPr lang="en-GB" dirty="0">
                <a:latin typeface="Letterjoin-Air Plus 36" panose="02000805000000020003" pitchFamily="50" charset="0"/>
              </a:rPr>
              <a:t> </a:t>
            </a:r>
          </a:p>
          <a:p>
            <a:endParaRPr lang="en-GB" dirty="0"/>
          </a:p>
        </p:txBody>
      </p:sp>
      <p:pic>
        <p:nvPicPr>
          <p:cNvPr id="5" name="Recorded Sound">
            <a:hlinkClick r:id="" action="ppaction://media"/>
            <a:extLst>
              <a:ext uri="{FF2B5EF4-FFF2-40B4-BE49-F238E27FC236}">
                <a16:creationId xmlns:a16="http://schemas.microsoft.com/office/drawing/2014/main" id="{6FFE562B-ACFA-485F-8783-DAE2FB7D6E9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63040" y="5301208"/>
            <a:ext cx="609600" cy="609600"/>
          </a:xfrm>
          <a:prstGeom prst="rect">
            <a:avLst/>
          </a:prstGeom>
        </p:spPr>
      </p:pic>
    </p:spTree>
    <p:extLst>
      <p:ext uri="{BB962C8B-B14F-4D97-AF65-F5344CB8AC3E}">
        <p14:creationId xmlns:p14="http://schemas.microsoft.com/office/powerpoint/2010/main" val="170661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63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0A7404-2035-485A-9EE5-186C43E1C737}"/>
              </a:ext>
            </a:extLst>
          </p:cNvPr>
          <p:cNvSpPr>
            <a:spLocks noGrp="1"/>
          </p:cNvSpPr>
          <p:nvPr>
            <p:ph idx="1"/>
          </p:nvPr>
        </p:nvSpPr>
        <p:spPr/>
        <p:txBody>
          <a:bodyPr/>
          <a:lstStyle/>
          <a:p>
            <a:pPr marL="0" indent="0" algn="ctr">
              <a:buNone/>
            </a:pPr>
            <a:r>
              <a:rPr lang="en-GB" b="1" u="sng" dirty="0">
                <a:latin typeface="Letter-join Plus 36" panose="02000505000000020003" pitchFamily="50" charset="0"/>
              </a:rPr>
              <a:t>Monday 1</a:t>
            </a:r>
            <a:r>
              <a:rPr lang="en-GB" b="1" u="sng" baseline="30000" dirty="0">
                <a:latin typeface="Letter-join Plus 36" panose="02000505000000020003" pitchFamily="50" charset="0"/>
              </a:rPr>
              <a:t>st</a:t>
            </a:r>
            <a:r>
              <a:rPr lang="en-GB" b="1" u="sng" dirty="0">
                <a:latin typeface="Letter-join Plus 36" panose="02000505000000020003" pitchFamily="50" charset="0"/>
              </a:rPr>
              <a:t> March – Book Tasting</a:t>
            </a:r>
          </a:p>
          <a:p>
            <a:pPr marL="0" indent="0" algn="ctr">
              <a:buNone/>
            </a:pPr>
            <a:r>
              <a:rPr lang="en-GB" dirty="0">
                <a:latin typeface="Letter-join Plus 36" panose="02000505000000020003" pitchFamily="50" charset="0"/>
              </a:rPr>
              <a:t>Today we would like you to explore the new book that you have been gifted from school</a:t>
            </a:r>
            <a:r>
              <a:rPr lang="en-GB" dirty="0">
                <a:latin typeface="Letterjoin-Air Plus 36" panose="02000805000000020003" pitchFamily="50" charset="0"/>
              </a:rPr>
              <a:t>.</a:t>
            </a:r>
          </a:p>
          <a:p>
            <a:pPr marL="0" indent="0" algn="ctr">
              <a:buNone/>
            </a:pPr>
            <a:endParaRPr lang="en-GB" b="1" dirty="0">
              <a:latin typeface="Letterjoin-Air Plus 36" panose="02000805000000020003" pitchFamily="50" charset="0"/>
            </a:endParaRPr>
          </a:p>
          <a:p>
            <a:endParaRPr lang="en-GB" dirty="0"/>
          </a:p>
        </p:txBody>
      </p:sp>
      <p:pic>
        <p:nvPicPr>
          <p:cNvPr id="5" name="Picture 2" descr="Hillside Primary School | Baddeley Green | Staffordshire Logo">
            <a:extLst>
              <a:ext uri="{FF2B5EF4-FFF2-40B4-BE49-F238E27FC236}">
                <a16:creationId xmlns:a16="http://schemas.microsoft.com/office/drawing/2014/main" id="{ABC08B17-237F-4212-B604-948395063C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3343" y="527818"/>
            <a:ext cx="7423665" cy="12396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81C5CB1-10E2-46FD-AE2A-7E3057B15C02}"/>
              </a:ext>
            </a:extLst>
          </p:cNvPr>
          <p:cNvSpPr txBox="1"/>
          <p:nvPr/>
        </p:nvSpPr>
        <p:spPr>
          <a:xfrm rot="19982561">
            <a:off x="1116528" y="4326354"/>
            <a:ext cx="1872207" cy="923330"/>
          </a:xfrm>
          <a:prstGeom prst="rect">
            <a:avLst/>
          </a:prstGeom>
          <a:noFill/>
        </p:spPr>
        <p:txBody>
          <a:bodyPr wrap="square" rtlCol="0">
            <a:spAutoFit/>
          </a:bodyPr>
          <a:lstStyle/>
          <a:p>
            <a:pPr algn="ctr"/>
            <a:r>
              <a:rPr lang="en-GB" b="1" dirty="0">
                <a:solidFill>
                  <a:srgbClr val="FF0000"/>
                </a:solidFill>
                <a:latin typeface="Letter-join Plus 36" panose="02000505000000020003" pitchFamily="50" charset="0"/>
              </a:rPr>
              <a:t>Read  the story over and over again</a:t>
            </a:r>
            <a:endParaRPr lang="en-GB" b="1" dirty="0">
              <a:latin typeface="Letter-join Plus 36" panose="02000505000000020003" pitchFamily="50" charset="0"/>
            </a:endParaRPr>
          </a:p>
        </p:txBody>
      </p:sp>
      <p:sp>
        <p:nvSpPr>
          <p:cNvPr id="9" name="TextBox 8">
            <a:extLst>
              <a:ext uri="{FF2B5EF4-FFF2-40B4-BE49-F238E27FC236}">
                <a16:creationId xmlns:a16="http://schemas.microsoft.com/office/drawing/2014/main" id="{7298352B-D041-4AA7-AE11-F13774A4957A}"/>
              </a:ext>
            </a:extLst>
          </p:cNvPr>
          <p:cNvSpPr txBox="1"/>
          <p:nvPr/>
        </p:nvSpPr>
        <p:spPr>
          <a:xfrm rot="20735698">
            <a:off x="2772295" y="3976944"/>
            <a:ext cx="1406118" cy="646331"/>
          </a:xfrm>
          <a:prstGeom prst="rect">
            <a:avLst/>
          </a:prstGeom>
          <a:noFill/>
        </p:spPr>
        <p:txBody>
          <a:bodyPr wrap="square" rtlCol="0">
            <a:spAutoFit/>
          </a:bodyPr>
          <a:lstStyle/>
          <a:p>
            <a:pPr algn="ctr"/>
            <a:r>
              <a:rPr lang="en-GB" b="1" dirty="0">
                <a:solidFill>
                  <a:srgbClr val="FFFF00"/>
                </a:solidFill>
                <a:latin typeface="Letter-join Plus 36" panose="02000505000000020003" pitchFamily="50" charset="0"/>
              </a:rPr>
              <a:t>Retell the story</a:t>
            </a:r>
          </a:p>
        </p:txBody>
      </p:sp>
      <p:sp>
        <p:nvSpPr>
          <p:cNvPr id="10" name="TextBox 9">
            <a:extLst>
              <a:ext uri="{FF2B5EF4-FFF2-40B4-BE49-F238E27FC236}">
                <a16:creationId xmlns:a16="http://schemas.microsoft.com/office/drawing/2014/main" id="{B2CD226E-1F70-49E9-A89F-7182FE3F5140}"/>
              </a:ext>
            </a:extLst>
          </p:cNvPr>
          <p:cNvSpPr txBox="1"/>
          <p:nvPr/>
        </p:nvSpPr>
        <p:spPr>
          <a:xfrm rot="636656">
            <a:off x="4204236" y="3950830"/>
            <a:ext cx="1406118" cy="923330"/>
          </a:xfrm>
          <a:prstGeom prst="rect">
            <a:avLst/>
          </a:prstGeom>
          <a:noFill/>
        </p:spPr>
        <p:txBody>
          <a:bodyPr wrap="square" rtlCol="0">
            <a:spAutoFit/>
          </a:bodyPr>
          <a:lstStyle/>
          <a:p>
            <a:r>
              <a:rPr lang="en-GB" b="1" dirty="0">
                <a:solidFill>
                  <a:srgbClr val="00B050"/>
                </a:solidFill>
                <a:latin typeface="Letter-join Plus 36" panose="02000505000000020003" pitchFamily="50" charset="0"/>
              </a:rPr>
              <a:t>Act out the story</a:t>
            </a:r>
            <a:endParaRPr lang="en-GB" dirty="0">
              <a:latin typeface="Letter-join Plus 36" panose="02000505000000020003" pitchFamily="50" charset="0"/>
            </a:endParaRPr>
          </a:p>
          <a:p>
            <a:endParaRPr lang="en-GB" dirty="0"/>
          </a:p>
        </p:txBody>
      </p:sp>
      <p:sp>
        <p:nvSpPr>
          <p:cNvPr id="12" name="TextBox 11">
            <a:extLst>
              <a:ext uri="{FF2B5EF4-FFF2-40B4-BE49-F238E27FC236}">
                <a16:creationId xmlns:a16="http://schemas.microsoft.com/office/drawing/2014/main" id="{8BF1D25A-C4A5-4660-8E1B-22EBE1DF5217}"/>
              </a:ext>
            </a:extLst>
          </p:cNvPr>
          <p:cNvSpPr txBox="1"/>
          <p:nvPr/>
        </p:nvSpPr>
        <p:spPr>
          <a:xfrm rot="1698004">
            <a:off x="5701340" y="4400483"/>
            <a:ext cx="2298066" cy="923330"/>
          </a:xfrm>
          <a:prstGeom prst="rect">
            <a:avLst/>
          </a:prstGeom>
          <a:noFill/>
        </p:spPr>
        <p:txBody>
          <a:bodyPr wrap="square" rtlCol="0">
            <a:spAutoFit/>
          </a:bodyPr>
          <a:lstStyle/>
          <a:p>
            <a:pPr algn="ctr"/>
            <a:r>
              <a:rPr lang="en-GB" b="1" dirty="0">
                <a:solidFill>
                  <a:srgbClr val="00B0F0"/>
                </a:solidFill>
                <a:latin typeface="Letter-join Plus 36" panose="02000505000000020003" pitchFamily="50" charset="0"/>
              </a:rPr>
              <a:t>Talk about your favourite part in the story</a:t>
            </a:r>
            <a:endParaRPr lang="en-GB" dirty="0">
              <a:latin typeface="Letter-join Plus 36" panose="02000505000000020003" pitchFamily="50" charset="0"/>
            </a:endParaRPr>
          </a:p>
        </p:txBody>
      </p:sp>
      <p:pic>
        <p:nvPicPr>
          <p:cNvPr id="4" name="Recorded Sound">
            <a:hlinkClick r:id="" action="ppaction://media"/>
            <a:extLst>
              <a:ext uri="{FF2B5EF4-FFF2-40B4-BE49-F238E27FC236}">
                <a16:creationId xmlns:a16="http://schemas.microsoft.com/office/drawing/2014/main" id="{4D3FA001-4A86-448B-9E8D-E79C4098987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869758" y="5130532"/>
            <a:ext cx="609600" cy="609600"/>
          </a:xfrm>
          <a:prstGeom prst="rect">
            <a:avLst/>
          </a:prstGeom>
        </p:spPr>
      </p:pic>
    </p:spTree>
    <p:extLst>
      <p:ext uri="{BB962C8B-B14F-4D97-AF65-F5344CB8AC3E}">
        <p14:creationId xmlns:p14="http://schemas.microsoft.com/office/powerpoint/2010/main" val="107595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31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90909">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7445" y="1961712"/>
            <a:ext cx="4456643" cy="3919176"/>
          </a:xfrm>
        </p:spPr>
        <p:txBody>
          <a:bodyPr>
            <a:normAutofit lnSpcReduction="10000"/>
          </a:bodyPr>
          <a:lstStyle/>
          <a:p>
            <a:pPr marL="0" indent="0" algn="ctr">
              <a:buNone/>
            </a:pPr>
            <a:r>
              <a:rPr lang="en-GB" b="1" dirty="0">
                <a:latin typeface="Letter-join Plus 36" panose="02000505000000020003" pitchFamily="50" charset="0"/>
              </a:rPr>
              <a:t>Hillside’s Book Tasting! </a:t>
            </a:r>
          </a:p>
          <a:p>
            <a:pPr marL="0" indent="0" algn="ctr">
              <a:buNone/>
            </a:pPr>
            <a:r>
              <a:rPr lang="en-GB" dirty="0">
                <a:latin typeface="Letter-join Plus 36" panose="02000505000000020003" pitchFamily="50" charset="0"/>
              </a:rPr>
              <a:t>Complete your book tasting! </a:t>
            </a:r>
          </a:p>
          <a:p>
            <a:pPr marL="0" indent="0" algn="ctr">
              <a:buNone/>
            </a:pPr>
            <a:r>
              <a:rPr lang="en-GB" dirty="0">
                <a:latin typeface="Letter-join Plus 36" panose="02000505000000020003" pitchFamily="50" charset="0"/>
              </a:rPr>
              <a:t>Set your table </a:t>
            </a:r>
          </a:p>
          <a:p>
            <a:pPr marL="0" indent="0" algn="ctr">
              <a:buNone/>
            </a:pPr>
            <a:r>
              <a:rPr lang="en-GB" dirty="0">
                <a:latin typeface="Letter-join Plus 36" panose="02000505000000020003" pitchFamily="50" charset="0"/>
              </a:rPr>
              <a:t>and put your book-meal on the top! </a:t>
            </a:r>
          </a:p>
          <a:p>
            <a:pPr marL="0" indent="0" algn="ctr">
              <a:buNone/>
            </a:pPr>
            <a:r>
              <a:rPr lang="en-GB" dirty="0">
                <a:latin typeface="Letter-join Plus 36" panose="02000505000000020003" pitchFamily="50" charset="0"/>
              </a:rPr>
              <a:t>Fill in the book review attached  and then you could design your own plate of food linked to the story or for one of the creatures you meet, if you wish. </a:t>
            </a:r>
          </a:p>
          <a:p>
            <a:pPr marL="0" indent="0" algn="ctr">
              <a:buNone/>
            </a:pPr>
            <a:endParaRPr lang="en-GB" sz="2000" dirty="0">
              <a:latin typeface="Letter-join Plus 36" panose="02000505000000020003" pitchFamily="50" charset="0"/>
            </a:endParaRPr>
          </a:p>
        </p:txBody>
      </p:sp>
      <p:pic>
        <p:nvPicPr>
          <p:cNvPr id="4" name="Picture 2" descr="Hillside Primary School | Baddeley Green | Staffordshir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3343" y="527818"/>
            <a:ext cx="7423665" cy="123969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69766F3-BB53-41A0-8FF5-73D37F185C66}"/>
              </a:ext>
            </a:extLst>
          </p:cNvPr>
          <p:cNvSpPr txBox="1"/>
          <p:nvPr/>
        </p:nvSpPr>
        <p:spPr>
          <a:xfrm>
            <a:off x="6012160" y="708552"/>
            <a:ext cx="1224135" cy="369332"/>
          </a:xfrm>
          <a:prstGeom prst="rect">
            <a:avLst/>
          </a:prstGeom>
          <a:solidFill>
            <a:schemeClr val="tx2"/>
          </a:solidFill>
        </p:spPr>
        <p:txBody>
          <a:bodyPr wrap="square" rtlCol="0">
            <a:spAutoFit/>
          </a:bodyPr>
          <a:lstStyle/>
          <a:p>
            <a:pPr algn="ctr"/>
            <a:r>
              <a:rPr lang="en-US" b="1" dirty="0">
                <a:solidFill>
                  <a:schemeClr val="bg1"/>
                </a:solidFill>
                <a:latin typeface="Letter-join 36" panose="02000805000000020003" pitchFamily="50" charset="0"/>
              </a:rPr>
              <a:t>Monday</a:t>
            </a:r>
            <a:endParaRPr lang="en-GB" b="1" dirty="0">
              <a:solidFill>
                <a:schemeClr val="bg2"/>
              </a:solidFill>
              <a:latin typeface="Letter-join 36" panose="02000805000000020003" pitchFamily="50" charset="0"/>
            </a:endParaRPr>
          </a:p>
        </p:txBody>
      </p:sp>
      <p:pic>
        <p:nvPicPr>
          <p:cNvPr id="6" name="Picture 5">
            <a:extLst>
              <a:ext uri="{FF2B5EF4-FFF2-40B4-BE49-F238E27FC236}">
                <a16:creationId xmlns:a16="http://schemas.microsoft.com/office/drawing/2014/main" id="{8727B5C4-A4BA-469A-8FFE-09AD18BC03DA}"/>
              </a:ext>
            </a:extLst>
          </p:cNvPr>
          <p:cNvPicPr>
            <a:picLocks noChangeAspect="1"/>
          </p:cNvPicPr>
          <p:nvPr/>
        </p:nvPicPr>
        <p:blipFill>
          <a:blip r:embed="rId6"/>
          <a:stretch>
            <a:fillRect/>
          </a:stretch>
        </p:blipFill>
        <p:spPr>
          <a:xfrm>
            <a:off x="5364088" y="1948247"/>
            <a:ext cx="2927981" cy="4251708"/>
          </a:xfrm>
          <a:prstGeom prst="rect">
            <a:avLst/>
          </a:prstGeom>
        </p:spPr>
      </p:pic>
      <p:pic>
        <p:nvPicPr>
          <p:cNvPr id="2" name="Recorded Sound">
            <a:hlinkClick r:id="" action="ppaction://media"/>
            <a:extLst>
              <a:ext uri="{FF2B5EF4-FFF2-40B4-BE49-F238E27FC236}">
                <a16:creationId xmlns:a16="http://schemas.microsoft.com/office/drawing/2014/main" id="{64B55EA1-0275-44A3-B7DA-F914B167F99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07445" y="5576088"/>
            <a:ext cx="609600" cy="609600"/>
          </a:xfrm>
          <a:prstGeom prst="rect">
            <a:avLst/>
          </a:prstGeom>
        </p:spPr>
      </p:pic>
    </p:spTree>
    <p:extLst>
      <p:ext uri="{BB962C8B-B14F-4D97-AF65-F5344CB8AC3E}">
        <p14:creationId xmlns:p14="http://schemas.microsoft.com/office/powerpoint/2010/main" val="29247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12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illside Primary School | Baddeley Green | Staffordshir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642702"/>
            <a:ext cx="7423665" cy="123969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55575" y="1896237"/>
            <a:ext cx="7567681" cy="6032421"/>
          </a:xfrm>
          <a:prstGeom prst="rect">
            <a:avLst/>
          </a:prstGeom>
          <a:noFill/>
        </p:spPr>
        <p:txBody>
          <a:bodyPr wrap="square" rtlCol="0">
            <a:spAutoFit/>
          </a:bodyPr>
          <a:lstStyle/>
          <a:p>
            <a:pPr algn="ctr"/>
            <a:r>
              <a:rPr lang="en-GB" sz="2400" b="1" u="sng" dirty="0">
                <a:latin typeface="Letter-join Plus 36" panose="02000505000000020003" pitchFamily="50" charset="0"/>
              </a:rPr>
              <a:t>Tuesday 2</a:t>
            </a:r>
            <a:r>
              <a:rPr lang="en-GB" sz="2400" b="1" u="sng" baseline="30000" dirty="0">
                <a:latin typeface="Letter-join Plus 36" panose="02000505000000020003" pitchFamily="50" charset="0"/>
              </a:rPr>
              <a:t>nd</a:t>
            </a:r>
            <a:r>
              <a:rPr lang="en-GB" sz="2400" b="1" u="sng" dirty="0">
                <a:latin typeface="Letter-join Plus 36" panose="02000505000000020003" pitchFamily="50" charset="0"/>
              </a:rPr>
              <a:t> March – Sit back, relax and enjoy!</a:t>
            </a:r>
          </a:p>
          <a:p>
            <a:pPr algn="ctr"/>
            <a:r>
              <a:rPr lang="en-GB" sz="2400" b="1" u="sng" dirty="0">
                <a:latin typeface="Letter-join Plus 36" panose="02000505000000020003" pitchFamily="50" charset="0"/>
              </a:rPr>
              <a:t>Flotsam by David </a:t>
            </a:r>
            <a:r>
              <a:rPr lang="en-GB" sz="2400" b="1" u="sng" dirty="0" err="1">
                <a:latin typeface="Letter-join Plus 36" panose="02000505000000020003" pitchFamily="50" charset="0"/>
              </a:rPr>
              <a:t>Weisner</a:t>
            </a:r>
            <a:endParaRPr lang="en-GB" sz="2400" b="1" u="sng" dirty="0">
              <a:latin typeface="Letter-join Plus 36" panose="02000505000000020003" pitchFamily="50" charset="0"/>
            </a:endParaRPr>
          </a:p>
          <a:p>
            <a:pPr algn="ctr"/>
            <a:r>
              <a:rPr lang="en-GB" sz="2200" dirty="0">
                <a:latin typeface="Letter-join Plus 36" panose="02000505000000020003" pitchFamily="50" charset="0"/>
                <a:cs typeface="Leelawadee UI" panose="020B0502040204020203" pitchFamily="34" charset="-34"/>
              </a:rPr>
              <a:t>Watch the story of Flotsam on </a:t>
            </a:r>
            <a:r>
              <a:rPr lang="en-GB" sz="2200" dirty="0" err="1">
                <a:latin typeface="Letter-join Plus 36" panose="02000505000000020003" pitchFamily="50" charset="0"/>
                <a:cs typeface="Leelawadee UI" panose="020B0502040204020203" pitchFamily="34" charset="-34"/>
              </a:rPr>
              <a:t>youtube</a:t>
            </a:r>
            <a:r>
              <a:rPr lang="en-GB" sz="2200" dirty="0">
                <a:latin typeface="Letter-join Plus 36" panose="02000505000000020003" pitchFamily="50" charset="0"/>
                <a:cs typeface="Leelawadee UI" panose="020B0502040204020203" pitchFamily="34" charset="-34"/>
              </a:rPr>
              <a:t>: </a:t>
            </a:r>
            <a:r>
              <a:rPr lang="en-GB" sz="2200" b="1" u="sng" dirty="0">
                <a:latin typeface="Letter-join Plus 36" panose="02000505000000020003" pitchFamily="50" charset="0"/>
                <a:cs typeface="Leelawadee UI" panose="020B0502040204020203" pitchFamily="34" charset="-34"/>
                <a:hlinkClick r:id="rId6"/>
              </a:rPr>
              <a:t>https://www.youtube.com/watch?v=3MTKWnxzqvM&amp;safe=true</a:t>
            </a:r>
            <a:r>
              <a:rPr lang="en-GB" sz="2200" dirty="0">
                <a:latin typeface="Letter-join Plus 36" panose="02000505000000020003" pitchFamily="50" charset="0"/>
                <a:cs typeface="Leelawadee UI" panose="020B0502040204020203" pitchFamily="34" charset="-34"/>
              </a:rPr>
              <a:t>  </a:t>
            </a:r>
          </a:p>
          <a:p>
            <a:r>
              <a:rPr lang="en-GB" sz="2200" dirty="0">
                <a:latin typeface="Letter-join Plus 36" panose="02000505000000020003" pitchFamily="50" charset="0"/>
                <a:cs typeface="Leelawadee UI" panose="020B0502040204020203" pitchFamily="34" charset="-34"/>
              </a:rPr>
              <a:t>Talk with your grown up about what </a:t>
            </a:r>
          </a:p>
          <a:p>
            <a:r>
              <a:rPr lang="en-GB" sz="2200" dirty="0">
                <a:latin typeface="Letter-join Plus 36" panose="02000505000000020003" pitchFamily="50" charset="0"/>
                <a:cs typeface="Leelawadee UI" panose="020B0502040204020203" pitchFamily="34" charset="-34"/>
              </a:rPr>
              <a:t>is happening in the pictures. Have you </a:t>
            </a:r>
          </a:p>
          <a:p>
            <a:r>
              <a:rPr lang="en-GB" sz="2200" dirty="0">
                <a:latin typeface="Letter-join Plus 36" panose="02000505000000020003" pitchFamily="50" charset="0"/>
                <a:cs typeface="Leelawadee UI" panose="020B0502040204020203" pitchFamily="34" charset="-34"/>
              </a:rPr>
              <a:t>ever been to the beach? Did you find</a:t>
            </a:r>
          </a:p>
          <a:p>
            <a:r>
              <a:rPr lang="en-GB" sz="2200" dirty="0">
                <a:latin typeface="Letter-join Plus 36" panose="02000505000000020003" pitchFamily="50" charset="0"/>
                <a:cs typeface="Leelawadee UI" panose="020B0502040204020203" pitchFamily="34" charset="-34"/>
              </a:rPr>
              <a:t>anything? Use the pictures to help you </a:t>
            </a:r>
          </a:p>
          <a:p>
            <a:r>
              <a:rPr lang="en-GB" sz="2200" dirty="0">
                <a:latin typeface="Letter-join Plus 36" panose="02000505000000020003" pitchFamily="50" charset="0"/>
                <a:cs typeface="Leelawadee UI" panose="020B0502040204020203" pitchFamily="34" charset="-34"/>
              </a:rPr>
              <a:t>think about your own adventures at </a:t>
            </a:r>
          </a:p>
          <a:p>
            <a:r>
              <a:rPr lang="en-GB" sz="2200" dirty="0">
                <a:latin typeface="Letter-join Plus 36" panose="02000505000000020003" pitchFamily="50" charset="0"/>
                <a:cs typeface="Leelawadee UI" panose="020B0502040204020203" pitchFamily="34" charset="-34"/>
              </a:rPr>
              <a:t>the beach.</a:t>
            </a:r>
          </a:p>
          <a:p>
            <a:endParaRPr lang="en-GB" sz="3200" b="1" u="sng" dirty="0">
              <a:latin typeface="Letter-join Plus 36" panose="02000505000000020003" pitchFamily="50" charset="0"/>
            </a:endParaRPr>
          </a:p>
          <a:p>
            <a:endParaRPr lang="en-GB" b="1" dirty="0">
              <a:latin typeface="Letter-join Plus 36" panose="02000505000000020003" pitchFamily="50" charset="0"/>
            </a:endParaRPr>
          </a:p>
          <a:p>
            <a:endParaRPr lang="en-GB" b="1" dirty="0">
              <a:latin typeface="Letter-join Plus 36" panose="02000505000000020003" pitchFamily="50" charset="0"/>
            </a:endParaRPr>
          </a:p>
          <a:p>
            <a:endParaRPr lang="en-GB" b="1" dirty="0">
              <a:latin typeface="Letter-join Plus 36" panose="02000505000000020003" pitchFamily="50" charset="0"/>
            </a:endParaRPr>
          </a:p>
          <a:p>
            <a:endParaRPr lang="en-GB" b="1" dirty="0">
              <a:latin typeface="Letter-join Plus 36" panose="02000505000000020003" pitchFamily="50" charset="0"/>
            </a:endParaRPr>
          </a:p>
          <a:p>
            <a:br>
              <a:rPr lang="en-GB" b="1" dirty="0">
                <a:latin typeface="Letter-join Plus 36" panose="02000505000000020003" pitchFamily="50" charset="0"/>
              </a:rPr>
            </a:br>
            <a:endParaRPr lang="en-GB" dirty="0"/>
          </a:p>
        </p:txBody>
      </p:sp>
      <p:pic>
        <p:nvPicPr>
          <p:cNvPr id="5122" name="Picture 2" descr="Flotsam by David Wiesner - Top 10 Everything 2006 - TIME"/>
          <p:cNvPicPr>
            <a:picLocks noChangeAspect="1" noChangeArrowheads="1"/>
          </p:cNvPicPr>
          <p:nvPr/>
        </p:nvPicPr>
        <p:blipFill rotWithShape="1">
          <a:blip r:embed="rId7">
            <a:extLst>
              <a:ext uri="{28A0092B-C50C-407E-A947-70E740481C1C}">
                <a14:useLocalDpi xmlns:a14="http://schemas.microsoft.com/office/drawing/2010/main" val="0"/>
              </a:ext>
            </a:extLst>
          </a:blip>
          <a:srcRect l="14774" t="345" r="8887" b="1377"/>
          <a:stretch/>
        </p:blipFill>
        <p:spPr bwMode="auto">
          <a:xfrm>
            <a:off x="5509851" y="3645024"/>
            <a:ext cx="2813405" cy="2359631"/>
          </a:xfrm>
          <a:prstGeom prst="rect">
            <a:avLst/>
          </a:prstGeom>
          <a:noFill/>
          <a:extLst>
            <a:ext uri="{909E8E84-426E-40DD-AFC4-6F175D3DCCD1}">
              <a14:hiddenFill xmlns:a14="http://schemas.microsoft.com/office/drawing/2010/main">
                <a:solidFill>
                  <a:srgbClr val="FFFFFF"/>
                </a:solidFill>
              </a14:hiddenFill>
            </a:ext>
          </a:extLst>
        </p:spPr>
      </p:pic>
      <p:pic>
        <p:nvPicPr>
          <p:cNvPr id="2" name="Recorded Sound">
            <a:hlinkClick r:id="" action="ppaction://media"/>
            <a:extLst>
              <a:ext uri="{FF2B5EF4-FFF2-40B4-BE49-F238E27FC236}">
                <a16:creationId xmlns:a16="http://schemas.microsoft.com/office/drawing/2014/main" id="{4AEBE64F-008D-4460-9A23-04B0DBEC19B0}"/>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651735" y="5395055"/>
            <a:ext cx="609600" cy="609600"/>
          </a:xfrm>
          <a:prstGeom prst="rect">
            <a:avLst/>
          </a:prstGeom>
        </p:spPr>
      </p:pic>
    </p:spTree>
    <p:extLst>
      <p:ext uri="{BB962C8B-B14F-4D97-AF65-F5344CB8AC3E}">
        <p14:creationId xmlns:p14="http://schemas.microsoft.com/office/powerpoint/2010/main" val="362316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42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986" y="1989652"/>
            <a:ext cx="7852074" cy="756028"/>
          </a:xfrm>
        </p:spPr>
        <p:txBody>
          <a:bodyPr>
            <a:noAutofit/>
          </a:bodyPr>
          <a:lstStyle/>
          <a:p>
            <a:r>
              <a:rPr lang="en-GB" sz="3200" b="1" dirty="0">
                <a:latin typeface="Letter-join Plus 36" panose="02000505000000020003" pitchFamily="50" charset="0"/>
              </a:rPr>
              <a:t>The Flotsam Story </a:t>
            </a:r>
          </a:p>
        </p:txBody>
      </p:sp>
      <p:pic>
        <p:nvPicPr>
          <p:cNvPr id="4" name="Picture 2" descr="Hillside Primary School | Baddeley Green | Staffordshir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642702"/>
            <a:ext cx="7423665" cy="123969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99592" y="2458069"/>
            <a:ext cx="7502823" cy="3108543"/>
          </a:xfrm>
          <a:prstGeom prst="rect">
            <a:avLst/>
          </a:prstGeom>
        </p:spPr>
        <p:txBody>
          <a:bodyPr wrap="square">
            <a:spAutoFit/>
          </a:bodyPr>
          <a:lstStyle/>
          <a:p>
            <a:endParaRPr lang="en-GB" dirty="0">
              <a:latin typeface="Letter-join 36" panose="02000805000000020003" pitchFamily="50" charset="0"/>
            </a:endParaRPr>
          </a:p>
          <a:p>
            <a:br>
              <a:rPr lang="en-GB" sz="1600" dirty="0">
                <a:latin typeface="Letter-join 36" panose="02000805000000020003" pitchFamily="50" charset="0"/>
              </a:rPr>
            </a:br>
            <a:r>
              <a:rPr lang="en-GB" dirty="0">
                <a:solidFill>
                  <a:srgbClr val="444444"/>
                </a:solidFill>
                <a:latin typeface="Letter-join Plus 36" panose="02000505000000020003" pitchFamily="50" charset="0"/>
              </a:rPr>
              <a:t>The book has no words, but is told through pictures. A boy is at the beach and finds an old camera. He takes the film to get it developed, and sees photos of fantastical undersea cities and inventions. The final section of the book consists of a girl, who is holding a photo of a child, who is holding a photo of a child, who is holding a photo of a child, and so on. The boy figures out that he is one in a long line of photographers who have found this camera. He takes a picture of himself holding this photo and tosses the camera back into the ocean; it is carried across the ocean by a variety of fish and sea life, until it again washes ashore and another child finds it.</a:t>
            </a:r>
            <a:endParaRPr lang="en-GB" dirty="0">
              <a:latin typeface="Letter-join Plus 36" panose="02000505000000020003" pitchFamily="50" charset="0"/>
            </a:endParaRPr>
          </a:p>
        </p:txBody>
      </p:sp>
      <p:pic>
        <p:nvPicPr>
          <p:cNvPr id="9" name="Picture 8"/>
          <p:cNvPicPr>
            <a:picLocks noChangeAspect="1"/>
          </p:cNvPicPr>
          <p:nvPr/>
        </p:nvPicPr>
        <p:blipFill>
          <a:blip r:embed="rId6"/>
          <a:stretch>
            <a:fillRect/>
          </a:stretch>
        </p:blipFill>
        <p:spPr>
          <a:xfrm>
            <a:off x="1115616" y="1915536"/>
            <a:ext cx="1234734" cy="1047835"/>
          </a:xfrm>
          <a:prstGeom prst="rect">
            <a:avLst/>
          </a:prstGeom>
        </p:spPr>
      </p:pic>
      <p:pic>
        <p:nvPicPr>
          <p:cNvPr id="5" name="Recorded Sound">
            <a:hlinkClick r:id="" action="ppaction://media"/>
            <a:extLst>
              <a:ext uri="{FF2B5EF4-FFF2-40B4-BE49-F238E27FC236}">
                <a16:creationId xmlns:a16="http://schemas.microsoft.com/office/drawing/2014/main" id="{895A30E9-BE12-4BFD-9308-EC0F5539A3E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236296" y="2134653"/>
            <a:ext cx="609600" cy="609600"/>
          </a:xfrm>
          <a:prstGeom prst="rect">
            <a:avLst/>
          </a:prstGeom>
        </p:spPr>
      </p:pic>
    </p:spTree>
    <p:extLst>
      <p:ext uri="{BB962C8B-B14F-4D97-AF65-F5344CB8AC3E}">
        <p14:creationId xmlns:p14="http://schemas.microsoft.com/office/powerpoint/2010/main" val="62707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77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376" y="3284984"/>
            <a:ext cx="6965245" cy="1641344"/>
          </a:xfrm>
        </p:spPr>
        <p:txBody>
          <a:bodyPr>
            <a:normAutofit fontScale="90000"/>
          </a:bodyPr>
          <a:lstStyle/>
          <a:p>
            <a:pPr algn="l"/>
            <a:r>
              <a:rPr lang="en-GB" sz="3200" b="1" dirty="0">
                <a:latin typeface="Letter-join Plus 36" panose="02000505000000020003" pitchFamily="50" charset="0"/>
              </a:rPr>
              <a:t>Wednesday 3rd March</a:t>
            </a:r>
            <a:br>
              <a:rPr lang="en-GB" sz="3200" b="1" dirty="0">
                <a:latin typeface="Letter-join Plus 36" panose="02000505000000020003" pitchFamily="50" charset="0"/>
              </a:rPr>
            </a:br>
            <a:br>
              <a:rPr lang="en-GB" sz="3200" b="1" dirty="0">
                <a:latin typeface="Letter-join Plus 36" panose="02000505000000020003" pitchFamily="50" charset="0"/>
              </a:rPr>
            </a:br>
            <a:r>
              <a:rPr lang="en-GB" sz="3200" b="1" dirty="0">
                <a:latin typeface="Letter-join Plus 36" panose="02000505000000020003" pitchFamily="50" charset="0"/>
              </a:rPr>
              <a:t>Look what’s washed up </a:t>
            </a:r>
            <a:br>
              <a:rPr lang="en-GB" sz="3200" b="1" dirty="0">
                <a:latin typeface="Letter-join Plus 36" panose="02000505000000020003" pitchFamily="50" charset="0"/>
              </a:rPr>
            </a:br>
            <a:r>
              <a:rPr lang="en-GB" sz="3200" b="1" dirty="0">
                <a:latin typeface="Letter-join Plus 36" panose="02000505000000020003" pitchFamily="50" charset="0"/>
              </a:rPr>
              <a:t>on the beach!</a:t>
            </a:r>
            <a:br>
              <a:rPr lang="en-GB" sz="3200" b="1" dirty="0">
                <a:latin typeface="Letter-join Plus 36" panose="02000505000000020003" pitchFamily="50" charset="0"/>
              </a:rPr>
            </a:br>
            <a:r>
              <a:rPr lang="en-GB" sz="2200" dirty="0">
                <a:latin typeface="Letter-join Plus 36" panose="02000505000000020003" pitchFamily="50" charset="0"/>
              </a:rPr>
              <a:t>Think about your adventures on the </a:t>
            </a:r>
            <a:br>
              <a:rPr lang="en-GB" sz="2200" dirty="0">
                <a:latin typeface="Letter-join Plus 36" panose="02000505000000020003" pitchFamily="50" charset="0"/>
              </a:rPr>
            </a:br>
            <a:r>
              <a:rPr lang="en-GB" sz="2200" dirty="0">
                <a:latin typeface="Letter-join Plus 36" panose="02000505000000020003" pitchFamily="50" charset="0"/>
              </a:rPr>
              <a:t>beach and what you might have found </a:t>
            </a:r>
            <a:br>
              <a:rPr lang="en-GB" sz="2200" dirty="0">
                <a:latin typeface="Letter-join Plus 36" panose="02000505000000020003" pitchFamily="50" charset="0"/>
              </a:rPr>
            </a:br>
            <a:r>
              <a:rPr lang="en-GB" sz="2200" dirty="0">
                <a:latin typeface="Letter-join Plus 36" panose="02000505000000020003" pitchFamily="50" charset="0"/>
              </a:rPr>
              <a:t>washed up there. </a:t>
            </a:r>
            <a:br>
              <a:rPr lang="en-GB" sz="2200" dirty="0">
                <a:latin typeface="Letter-join Plus 36" panose="02000505000000020003" pitchFamily="50" charset="0"/>
              </a:rPr>
            </a:br>
            <a:r>
              <a:rPr lang="en-GB" sz="2200" dirty="0">
                <a:latin typeface="Letter-join Plus 36" panose="02000505000000020003" pitchFamily="50" charset="0"/>
              </a:rPr>
              <a:t>Discuss with an adult and then complete</a:t>
            </a:r>
            <a:br>
              <a:rPr lang="en-GB" sz="2200" dirty="0">
                <a:latin typeface="Letter-join Plus 36" panose="02000505000000020003" pitchFamily="50" charset="0"/>
              </a:rPr>
            </a:br>
            <a:r>
              <a:rPr lang="en-GB" sz="2200" dirty="0">
                <a:latin typeface="Letter-join Plus 36" panose="02000505000000020003" pitchFamily="50" charset="0"/>
              </a:rPr>
              <a:t>the sheet attached. Don’t forget to have </a:t>
            </a:r>
            <a:br>
              <a:rPr lang="en-GB" sz="2200" dirty="0">
                <a:latin typeface="Letter-join Plus 36" panose="02000505000000020003" pitchFamily="50" charset="0"/>
              </a:rPr>
            </a:br>
            <a:r>
              <a:rPr lang="en-GB" sz="2200" dirty="0">
                <a:latin typeface="Letter-join Plus 36" panose="02000505000000020003" pitchFamily="50" charset="0"/>
              </a:rPr>
              <a:t>a go at a ‘silly’ sentence using a capital</a:t>
            </a:r>
            <a:br>
              <a:rPr lang="en-GB" sz="2200" dirty="0">
                <a:latin typeface="Letter-join Plus 36" panose="02000505000000020003" pitchFamily="50" charset="0"/>
              </a:rPr>
            </a:br>
            <a:r>
              <a:rPr lang="en-GB" sz="2200" dirty="0">
                <a:latin typeface="Letter-join Plus 36" panose="02000505000000020003" pitchFamily="50" charset="0"/>
              </a:rPr>
              <a:t> letter, finger spaces and a full stop a </a:t>
            </a:r>
            <a:br>
              <a:rPr lang="en-GB" sz="2200" dirty="0">
                <a:latin typeface="Letter-join Plus 36" panose="02000505000000020003" pitchFamily="50" charset="0"/>
              </a:rPr>
            </a:br>
            <a:r>
              <a:rPr lang="en-GB" sz="2200" dirty="0">
                <a:latin typeface="Letter-join Plus 36" panose="02000505000000020003" pitchFamily="50" charset="0"/>
              </a:rPr>
              <a:t>the end.</a:t>
            </a:r>
            <a:br>
              <a:rPr lang="en-GB" sz="2200" dirty="0">
                <a:latin typeface="Letter-join Plus 36" panose="02000505000000020003" pitchFamily="50" charset="0"/>
              </a:rPr>
            </a:br>
            <a:endParaRPr lang="en-GB" sz="2200" dirty="0">
              <a:latin typeface="Letter-join Plus 36" panose="02000505000000020003" pitchFamily="50" charset="0"/>
            </a:endParaRPr>
          </a:p>
        </p:txBody>
      </p:sp>
      <p:pic>
        <p:nvPicPr>
          <p:cNvPr id="13" name="Picture 2" descr="Hillside Primary School | Baddeley Green | Staffordshir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167" y="476672"/>
            <a:ext cx="7423665" cy="12396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22B697C-E1CF-4606-ADCA-3C481B67CC13}"/>
              </a:ext>
            </a:extLst>
          </p:cNvPr>
          <p:cNvPicPr>
            <a:picLocks noChangeAspect="1"/>
          </p:cNvPicPr>
          <p:nvPr/>
        </p:nvPicPr>
        <p:blipFill>
          <a:blip r:embed="rId6"/>
          <a:stretch>
            <a:fillRect/>
          </a:stretch>
        </p:blipFill>
        <p:spPr>
          <a:xfrm>
            <a:off x="5652120" y="2100643"/>
            <a:ext cx="2838450" cy="4010025"/>
          </a:xfrm>
          <a:prstGeom prst="rect">
            <a:avLst/>
          </a:prstGeom>
        </p:spPr>
      </p:pic>
      <p:pic>
        <p:nvPicPr>
          <p:cNvPr id="4" name="Recorded Sound">
            <a:hlinkClick r:id="" action="ppaction://media"/>
            <a:extLst>
              <a:ext uri="{FF2B5EF4-FFF2-40B4-BE49-F238E27FC236}">
                <a16:creationId xmlns:a16="http://schemas.microsoft.com/office/drawing/2014/main" id="{428B4C94-4BD3-4C07-B581-51A02A89084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911371" y="3124200"/>
            <a:ext cx="609600" cy="609600"/>
          </a:xfrm>
          <a:prstGeom prst="rect">
            <a:avLst/>
          </a:prstGeom>
        </p:spPr>
      </p:pic>
    </p:spTree>
    <p:extLst>
      <p:ext uri="{BB962C8B-B14F-4D97-AF65-F5344CB8AC3E}">
        <p14:creationId xmlns:p14="http://schemas.microsoft.com/office/powerpoint/2010/main" val="378369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11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422254"/>
            <a:ext cx="6029141" cy="1202485"/>
          </a:xfrm>
        </p:spPr>
        <p:txBody>
          <a:bodyPr>
            <a:noAutofit/>
          </a:bodyPr>
          <a:lstStyle/>
          <a:p>
            <a:r>
              <a:rPr lang="en-GB" sz="2400" b="1" dirty="0">
                <a:latin typeface="Letter-join Plus 36" panose="02000505000000020003" pitchFamily="50" charset="0"/>
              </a:rPr>
              <a:t>Thursday 4</a:t>
            </a:r>
            <a:r>
              <a:rPr lang="en-GB" sz="2400" b="1" baseline="30000" dirty="0">
                <a:latin typeface="Letter-join Plus 36" panose="02000505000000020003" pitchFamily="50" charset="0"/>
              </a:rPr>
              <a:t>th</a:t>
            </a:r>
            <a:r>
              <a:rPr lang="en-GB" sz="2400" b="1" dirty="0">
                <a:latin typeface="Letter-join Plus 36" panose="02000505000000020003" pitchFamily="50" charset="0"/>
              </a:rPr>
              <a:t> March</a:t>
            </a:r>
            <a:br>
              <a:rPr lang="en-GB" sz="2400" b="1" dirty="0">
                <a:latin typeface="Letter-join Plus 36" panose="02000505000000020003" pitchFamily="50" charset="0"/>
              </a:rPr>
            </a:br>
            <a:r>
              <a:rPr lang="en-GB" sz="2400" b="1" dirty="0">
                <a:latin typeface="Letter-join Plus 36" panose="02000505000000020003" pitchFamily="50" charset="0"/>
              </a:rPr>
              <a:t>Sea creature descriptions</a:t>
            </a:r>
            <a:br>
              <a:rPr lang="en-GB" sz="2400" b="1" dirty="0">
                <a:latin typeface="Letter-join Plus 36" panose="02000505000000020003" pitchFamily="50" charset="0"/>
              </a:rPr>
            </a:br>
            <a:r>
              <a:rPr lang="en-GB" sz="2400" dirty="0">
                <a:latin typeface="Letter-join Plus 36" panose="02000505000000020003" pitchFamily="50" charset="0"/>
              </a:rPr>
              <a:t>Think about the range of sea creatures </a:t>
            </a:r>
            <a:br>
              <a:rPr lang="en-GB" sz="2400" dirty="0">
                <a:latin typeface="Letter-join Plus 36" panose="02000505000000020003" pitchFamily="50" charset="0"/>
              </a:rPr>
            </a:br>
            <a:r>
              <a:rPr lang="en-GB" sz="2400" dirty="0">
                <a:latin typeface="Letter-join Plus 36" panose="02000505000000020003" pitchFamily="50" charset="0"/>
              </a:rPr>
              <a:t>that you saw on the London Aquarium experience and also in the story </a:t>
            </a:r>
            <a:br>
              <a:rPr lang="en-GB" sz="2400" dirty="0">
                <a:latin typeface="Letter-join Plus 36" panose="02000505000000020003" pitchFamily="50" charset="0"/>
              </a:rPr>
            </a:br>
            <a:r>
              <a:rPr lang="en-GB" sz="2400" dirty="0">
                <a:latin typeface="Letter-join Plus 36" panose="02000505000000020003" pitchFamily="50" charset="0"/>
              </a:rPr>
              <a:t>‘Flotsam’ and then think of your own describing words (adjectives) to describe</a:t>
            </a:r>
            <a:br>
              <a:rPr lang="en-GB" sz="2400" dirty="0">
                <a:latin typeface="Letter-join Plus 36" panose="02000505000000020003" pitchFamily="50" charset="0"/>
              </a:rPr>
            </a:br>
            <a:r>
              <a:rPr lang="en-GB" sz="2400" dirty="0">
                <a:latin typeface="Letter-join Plus 36" panose="02000505000000020003" pitchFamily="50" charset="0"/>
              </a:rPr>
              <a:t> the creatures on the sheet attached. </a:t>
            </a:r>
            <a:br>
              <a:rPr lang="en-GB" sz="2400" dirty="0">
                <a:latin typeface="Letter-join Plus 36" panose="02000505000000020003" pitchFamily="50" charset="0"/>
              </a:rPr>
            </a:br>
            <a:r>
              <a:rPr lang="en-GB" sz="2400" dirty="0">
                <a:latin typeface="Letter-join Plus 36" panose="02000505000000020003" pitchFamily="50" charset="0"/>
              </a:rPr>
              <a:t>Can you think of more than one for </a:t>
            </a:r>
            <a:br>
              <a:rPr lang="en-GB" sz="2400" dirty="0">
                <a:latin typeface="Letter-join Plus 36" panose="02000505000000020003" pitchFamily="50" charset="0"/>
              </a:rPr>
            </a:br>
            <a:r>
              <a:rPr lang="en-GB" sz="2400" dirty="0">
                <a:latin typeface="Letter-join Plus 36" panose="02000505000000020003" pitchFamily="50" charset="0"/>
              </a:rPr>
              <a:t>each creature? Use the following two </a:t>
            </a:r>
            <a:br>
              <a:rPr lang="en-GB" sz="2400" dirty="0">
                <a:latin typeface="Letter-join Plus 36" panose="02000505000000020003" pitchFamily="50" charset="0"/>
              </a:rPr>
            </a:br>
            <a:r>
              <a:rPr lang="en-GB" sz="2400" dirty="0">
                <a:latin typeface="Letter-join Plus 36" panose="02000505000000020003" pitchFamily="50" charset="0"/>
              </a:rPr>
              <a:t>slides for some ideas.</a:t>
            </a:r>
          </a:p>
        </p:txBody>
      </p:sp>
      <p:pic>
        <p:nvPicPr>
          <p:cNvPr id="4" name="Picture 2" descr="Hillside Primary School | Baddeley Green | Staffordshir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642702"/>
            <a:ext cx="7423665" cy="123969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3308" tIns="0" rIns="133308"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1" u="none" strike="noStrike" cap="none" normalizeH="0" baseline="0" dirty="0">
                <a:ln>
                  <a:noFill/>
                </a:ln>
                <a:solidFill>
                  <a:srgbClr val="444444"/>
                </a:solidFill>
                <a:effectLst/>
                <a:latin typeface="bitterregular"/>
              </a:rPr>
              <a:t>The world was completely still. Nothing moved, not a leaf quivered, but over the silence brooded a ghostly calm and the whisper of his smoking breath as it rose in gasps and lingered in the frosty air.</a:t>
            </a:r>
            <a:endParaRPr kumimoji="0" lang="en-US" altLang="en-US" sz="1200" b="0" i="0" u="none" strike="noStrike" cap="none" normalizeH="0" baseline="0" dirty="0">
              <a:ln>
                <a:noFill/>
              </a:ln>
              <a:solidFill>
                <a:srgbClr val="444444"/>
              </a:solidFill>
              <a:effectLst/>
              <a:latin typeface="bitterregular"/>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4100676A-961E-46C6-9DBC-4310A65D04B9}"/>
              </a:ext>
            </a:extLst>
          </p:cNvPr>
          <p:cNvPicPr>
            <a:picLocks noChangeAspect="1"/>
          </p:cNvPicPr>
          <p:nvPr/>
        </p:nvPicPr>
        <p:blipFill>
          <a:blip r:embed="rId6"/>
          <a:stretch>
            <a:fillRect/>
          </a:stretch>
        </p:blipFill>
        <p:spPr>
          <a:xfrm>
            <a:off x="6372200" y="2348880"/>
            <a:ext cx="2876550" cy="4152900"/>
          </a:xfrm>
          <a:prstGeom prst="rect">
            <a:avLst/>
          </a:prstGeom>
        </p:spPr>
      </p:pic>
      <p:pic>
        <p:nvPicPr>
          <p:cNvPr id="5" name="Recorded Sound">
            <a:hlinkClick r:id="" action="ppaction://media"/>
            <a:extLst>
              <a:ext uri="{FF2B5EF4-FFF2-40B4-BE49-F238E27FC236}">
                <a16:creationId xmlns:a16="http://schemas.microsoft.com/office/drawing/2014/main" id="{D4B80313-61A4-4D97-9324-C91CBEAC309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580112" y="2017175"/>
            <a:ext cx="609600" cy="609600"/>
          </a:xfrm>
          <a:prstGeom prst="rect">
            <a:avLst/>
          </a:prstGeom>
        </p:spPr>
      </p:pic>
    </p:spTree>
    <p:extLst>
      <p:ext uri="{BB962C8B-B14F-4D97-AF65-F5344CB8AC3E}">
        <p14:creationId xmlns:p14="http://schemas.microsoft.com/office/powerpoint/2010/main" val="185076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11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the-best-childrens-books.org/images/Flotsam-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04558"/>
            <a:ext cx="9036496" cy="36280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20500568">
            <a:off x="1245957" y="772331"/>
            <a:ext cx="2088232" cy="707886"/>
          </a:xfrm>
          <a:prstGeom prst="rect">
            <a:avLst/>
          </a:prstGeom>
          <a:noFill/>
        </p:spPr>
        <p:txBody>
          <a:bodyPr wrap="square" rtlCol="0">
            <a:spAutoFit/>
          </a:bodyPr>
          <a:lstStyle/>
          <a:p>
            <a:r>
              <a:rPr lang="en-GB" sz="4000" b="1" dirty="0">
                <a:solidFill>
                  <a:srgbClr val="0070C0"/>
                </a:solidFill>
                <a:latin typeface="Letterjoin-Air Plus 36" panose="02000805000000020003" pitchFamily="50" charset="0"/>
              </a:rPr>
              <a:t>fish</a:t>
            </a:r>
          </a:p>
        </p:txBody>
      </p:sp>
      <p:sp>
        <p:nvSpPr>
          <p:cNvPr id="6" name="TextBox 5"/>
          <p:cNvSpPr txBox="1"/>
          <p:nvPr/>
        </p:nvSpPr>
        <p:spPr>
          <a:xfrm>
            <a:off x="3199054" y="880728"/>
            <a:ext cx="2638386" cy="707886"/>
          </a:xfrm>
          <a:prstGeom prst="rect">
            <a:avLst/>
          </a:prstGeom>
          <a:noFill/>
        </p:spPr>
        <p:txBody>
          <a:bodyPr wrap="square" rtlCol="0">
            <a:spAutoFit/>
          </a:bodyPr>
          <a:lstStyle/>
          <a:p>
            <a:r>
              <a:rPr lang="en-GB" sz="4000" b="1" dirty="0">
                <a:solidFill>
                  <a:srgbClr val="0070C0"/>
                </a:solidFill>
                <a:latin typeface="Letterjoin-Air Plus 36" panose="02000805000000020003" pitchFamily="50" charset="0"/>
              </a:rPr>
              <a:t>scales</a:t>
            </a:r>
          </a:p>
        </p:txBody>
      </p:sp>
      <p:sp>
        <p:nvSpPr>
          <p:cNvPr id="7" name="TextBox 6"/>
          <p:cNvSpPr txBox="1"/>
          <p:nvPr/>
        </p:nvSpPr>
        <p:spPr>
          <a:xfrm rot="1173983">
            <a:off x="6303233" y="998725"/>
            <a:ext cx="2088232" cy="707886"/>
          </a:xfrm>
          <a:prstGeom prst="rect">
            <a:avLst/>
          </a:prstGeom>
          <a:noFill/>
        </p:spPr>
        <p:txBody>
          <a:bodyPr wrap="square" rtlCol="0">
            <a:spAutoFit/>
          </a:bodyPr>
          <a:lstStyle/>
          <a:p>
            <a:r>
              <a:rPr lang="en-GB" sz="4000" b="1" dirty="0">
                <a:solidFill>
                  <a:srgbClr val="0070C0"/>
                </a:solidFill>
                <a:latin typeface="Letterjoin-Air Plus 36" panose="02000805000000020003" pitchFamily="50" charset="0"/>
              </a:rPr>
              <a:t>fins</a:t>
            </a:r>
          </a:p>
        </p:txBody>
      </p:sp>
      <p:sp>
        <p:nvSpPr>
          <p:cNvPr id="8" name="TextBox 7"/>
          <p:cNvSpPr txBox="1"/>
          <p:nvPr/>
        </p:nvSpPr>
        <p:spPr>
          <a:xfrm rot="731710">
            <a:off x="801862" y="5605396"/>
            <a:ext cx="2328615" cy="707886"/>
          </a:xfrm>
          <a:prstGeom prst="rect">
            <a:avLst/>
          </a:prstGeom>
          <a:noFill/>
        </p:spPr>
        <p:txBody>
          <a:bodyPr wrap="square" rtlCol="0">
            <a:spAutoFit/>
          </a:bodyPr>
          <a:lstStyle/>
          <a:p>
            <a:r>
              <a:rPr lang="en-GB" sz="4000" b="1" dirty="0">
                <a:solidFill>
                  <a:srgbClr val="0070C0"/>
                </a:solidFill>
                <a:latin typeface="Letterjoin-Air Plus 36" panose="02000805000000020003" pitchFamily="50" charset="0"/>
              </a:rPr>
              <a:t>tiny</a:t>
            </a:r>
          </a:p>
        </p:txBody>
      </p:sp>
      <p:sp>
        <p:nvSpPr>
          <p:cNvPr id="9" name="TextBox 8"/>
          <p:cNvSpPr txBox="1"/>
          <p:nvPr/>
        </p:nvSpPr>
        <p:spPr>
          <a:xfrm>
            <a:off x="2488840" y="5605396"/>
            <a:ext cx="3885398" cy="707886"/>
          </a:xfrm>
          <a:prstGeom prst="rect">
            <a:avLst/>
          </a:prstGeom>
          <a:noFill/>
        </p:spPr>
        <p:txBody>
          <a:bodyPr wrap="square" rtlCol="0">
            <a:spAutoFit/>
          </a:bodyPr>
          <a:lstStyle/>
          <a:p>
            <a:r>
              <a:rPr lang="en-GB" sz="4000" b="1" dirty="0">
                <a:solidFill>
                  <a:srgbClr val="0070C0"/>
                </a:solidFill>
                <a:latin typeface="Letterjoin-Air Plus 36" panose="02000805000000020003" pitchFamily="50" charset="0"/>
              </a:rPr>
              <a:t>enormous</a:t>
            </a:r>
          </a:p>
        </p:txBody>
      </p:sp>
      <p:sp>
        <p:nvSpPr>
          <p:cNvPr id="3" name="Rectangle 2">
            <a:extLst>
              <a:ext uri="{FF2B5EF4-FFF2-40B4-BE49-F238E27FC236}">
                <a16:creationId xmlns:a16="http://schemas.microsoft.com/office/drawing/2014/main" id="{D23167AE-DD0A-40A8-9A2E-CA9FAA708915}"/>
              </a:ext>
            </a:extLst>
          </p:cNvPr>
          <p:cNvSpPr/>
          <p:nvPr/>
        </p:nvSpPr>
        <p:spPr>
          <a:xfrm rot="21216037">
            <a:off x="5871445" y="5537478"/>
            <a:ext cx="2246897" cy="707886"/>
          </a:xfrm>
          <a:prstGeom prst="rect">
            <a:avLst/>
          </a:prstGeom>
        </p:spPr>
        <p:txBody>
          <a:bodyPr wrap="none">
            <a:spAutoFit/>
          </a:bodyPr>
          <a:lstStyle/>
          <a:p>
            <a:r>
              <a:rPr lang="en-US" sz="4000" b="1" dirty="0">
                <a:solidFill>
                  <a:srgbClr val="0070C0"/>
                </a:solidFill>
                <a:latin typeface="Letterjoin-Air Plus 36" panose="02000805000000020003" pitchFamily="50" charset="0"/>
              </a:rPr>
              <a:t>orange</a:t>
            </a:r>
            <a:endParaRPr lang="en-GB" sz="4000" b="1" dirty="0">
              <a:solidFill>
                <a:srgbClr val="0070C0"/>
              </a:solidFill>
              <a:latin typeface="Letterjoin-Air Plus 36" panose="02000805000000020003" pitchFamily="50" charset="0"/>
            </a:endParaRPr>
          </a:p>
        </p:txBody>
      </p:sp>
      <p:pic>
        <p:nvPicPr>
          <p:cNvPr id="2" name="Recorded Sound">
            <a:hlinkClick r:id="" action="ppaction://media"/>
            <a:extLst>
              <a:ext uri="{FF2B5EF4-FFF2-40B4-BE49-F238E27FC236}">
                <a16:creationId xmlns:a16="http://schemas.microsoft.com/office/drawing/2014/main" id="{540C7CB2-2B4C-494D-8A2C-EE10F68A1A4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92861" y="5883710"/>
            <a:ext cx="609600" cy="609600"/>
          </a:xfrm>
          <a:prstGeom prst="rect">
            <a:avLst/>
          </a:prstGeom>
        </p:spPr>
      </p:pic>
    </p:spTree>
    <p:extLst>
      <p:ext uri="{BB962C8B-B14F-4D97-AF65-F5344CB8AC3E}">
        <p14:creationId xmlns:p14="http://schemas.microsoft.com/office/powerpoint/2010/main" val="369441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8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Custom 1">
      <a:dk1>
        <a:srgbClr val="000000"/>
      </a:dk1>
      <a:lt1>
        <a:srgbClr val="FFFFFF"/>
      </a:lt1>
      <a:dk2>
        <a:srgbClr val="C00000"/>
      </a:dk2>
      <a:lt2>
        <a:srgbClr val="C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5A4156D36BFEA46BAE60ABF9D9F893B" ma:contentTypeVersion="9" ma:contentTypeDescription="Create a new document." ma:contentTypeScope="" ma:versionID="035f6ee8f22c05ca80f799d23f257d8c">
  <xsd:schema xmlns:xsd="http://www.w3.org/2001/XMLSchema" xmlns:xs="http://www.w3.org/2001/XMLSchema" xmlns:p="http://schemas.microsoft.com/office/2006/metadata/properties" xmlns:ns2="359a9a00-a290-4288-b116-4b5872e28cb1" targetNamespace="http://schemas.microsoft.com/office/2006/metadata/properties" ma:root="true" ma:fieldsID="ffdd8a9f9d930122894cbda9b3988e87" ns2:_="">
    <xsd:import namespace="359a9a00-a290-4288-b116-4b5872e28cb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9a9a00-a290-4288-b116-4b5872e28c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FD552E-7416-4491-9E10-572E656D4FD6}">
  <ds:schemaRefs>
    <ds:schemaRef ds:uri="http://www.w3.org/XML/1998/namespace"/>
    <ds:schemaRef ds:uri="http://purl.org/dc/elements/1.1/"/>
    <ds:schemaRef ds:uri="http://schemas.microsoft.com/office/2006/documentManagement/types"/>
    <ds:schemaRef ds:uri="http://purl.org/dc/dcmitype/"/>
    <ds:schemaRef ds:uri="http://purl.org/dc/terms/"/>
    <ds:schemaRef ds:uri="51ed0273-da2e-4e15-a4cc-da4b6a562b6e"/>
    <ds:schemaRef ds:uri="http://schemas.microsoft.com/office/infopath/2007/PartnerControls"/>
    <ds:schemaRef ds:uri="http://schemas.openxmlformats.org/package/2006/metadata/core-properties"/>
    <ds:schemaRef ds:uri="48f660d0-b407-4726-9240-d79ef079ff08"/>
    <ds:schemaRef ds:uri="http://schemas.microsoft.com/office/2006/metadata/properties"/>
  </ds:schemaRefs>
</ds:datastoreItem>
</file>

<file path=customXml/itemProps2.xml><?xml version="1.0" encoding="utf-8"?>
<ds:datastoreItem xmlns:ds="http://schemas.openxmlformats.org/officeDocument/2006/customXml" ds:itemID="{AFF69ACA-D692-485B-B67E-A846685F58EB}">
  <ds:schemaRefs>
    <ds:schemaRef ds:uri="http://schemas.microsoft.com/sharepoint/v3/contenttype/forms"/>
  </ds:schemaRefs>
</ds:datastoreItem>
</file>

<file path=customXml/itemProps3.xml><?xml version="1.0" encoding="utf-8"?>
<ds:datastoreItem xmlns:ds="http://schemas.openxmlformats.org/officeDocument/2006/customXml" ds:itemID="{D47BC1E4-D7D9-44D9-B88A-F507C26D2C40}"/>
</file>

<file path=docProps/app.xml><?xml version="1.0" encoding="utf-8"?>
<Properties xmlns="http://schemas.openxmlformats.org/officeDocument/2006/extended-properties" xmlns:vt="http://schemas.openxmlformats.org/officeDocument/2006/docPropsVTypes">
  <Template/>
  <TotalTime>4053</TotalTime>
  <Words>1407</Words>
  <Application>Microsoft Office PowerPoint</Application>
  <PresentationFormat>On-screen Show (4:3)</PresentationFormat>
  <Paragraphs>85</Paragraphs>
  <Slides>12</Slides>
  <Notes>12</Notes>
  <HiddenSlides>0</HiddenSlides>
  <MMClips>11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vt:i4>
      </vt:variant>
    </vt:vector>
  </HeadingPairs>
  <TitlesOfParts>
    <vt:vector size="25" baseType="lpstr">
      <vt:lpstr>Arial</vt:lpstr>
      <vt:lpstr>bitterregular</vt:lpstr>
      <vt:lpstr>Brush Script MT</vt:lpstr>
      <vt:lpstr>Calibri</vt:lpstr>
      <vt:lpstr>Constantia</vt:lpstr>
      <vt:lpstr>Franklin Gothic Book</vt:lpstr>
      <vt:lpstr>Leelawadee UI</vt:lpstr>
      <vt:lpstr>Letter-join 36</vt:lpstr>
      <vt:lpstr>Letter-join Plus 36</vt:lpstr>
      <vt:lpstr>Letterjoin-Air Plus 36</vt:lpstr>
      <vt:lpstr>Rage Italic</vt:lpstr>
      <vt:lpstr>Wingdings</vt:lpstr>
      <vt:lpstr>Pushpin</vt:lpstr>
      <vt:lpstr>PowerPoint Presentation</vt:lpstr>
      <vt:lpstr>PowerPoint Presentation</vt:lpstr>
      <vt:lpstr>PowerPoint Presentation</vt:lpstr>
      <vt:lpstr>PowerPoint Presentation</vt:lpstr>
      <vt:lpstr>PowerPoint Presentation</vt:lpstr>
      <vt:lpstr>The Flotsam Story </vt:lpstr>
      <vt:lpstr>Wednesday 3rd March  Look what’s washed up  on the beach! Think about your adventures on the  beach and what you might have found  washed up there.  Discuss with an adult and then complete the sheet attached. Don’t forget to have  a go at a ‘silly’ sentence using a capital  letter, finger spaces and a full stop a  the end. </vt:lpstr>
      <vt:lpstr>Thursday 4th March Sea creature descriptions Think about the range of sea creatures  that you saw on the London Aquarium experience and also in the story  ‘Flotsam’ and then think of your own describing words (adjectives) to describe  the creatures on the sheet attached.  Can you think of more than one for  each creature? Use the following two  slides for some ideas.</vt:lpstr>
      <vt:lpstr>PowerPoint Presentation</vt:lpstr>
      <vt:lpstr>PowerPoint Presentation</vt:lpstr>
      <vt:lpstr>Friday 5th March Now it’s time to write… Imagine you have just found a camera on the beach! Take three photographs that tell your story. Use the sheet attached to set out and write your story.  You may decide to draw the pictures yourself and then ask an adult to scribe the story for you. Or you may be brave enough to have a go yourself.  If you do write your own words or  sentences, don’t forget to use capital  letters, finger spaces and full stops  where appropriate.</vt:lpstr>
      <vt:lpstr>All done – well done!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Hillside Assessment System  2015</dc:title>
  <dc:creator>teacher</dc:creator>
  <cp:lastModifiedBy>Mrs.J Ashton</cp:lastModifiedBy>
  <cp:revision>200</cp:revision>
  <cp:lastPrinted>2018-10-02T07:10:09Z</cp:lastPrinted>
  <dcterms:created xsi:type="dcterms:W3CDTF">2015-07-10T19:38:16Z</dcterms:created>
  <dcterms:modified xsi:type="dcterms:W3CDTF">2021-02-10T14:00:02Z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0x010100C5A4156D36BFEA46BAE60ABF9D9F893B</vt:lpwstr>
  </property>
</Properties>
</file>