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5"/>
  </p:notesMasterIdLst>
  <p:handoutMasterIdLst>
    <p:handoutMasterId r:id="rId36"/>
  </p:handoutMasterIdLst>
  <p:sldIdLst>
    <p:sldId id="258" r:id="rId5"/>
    <p:sldId id="263" r:id="rId6"/>
    <p:sldId id="264" r:id="rId7"/>
    <p:sldId id="294" r:id="rId8"/>
    <p:sldId id="289" r:id="rId9"/>
    <p:sldId id="295" r:id="rId10"/>
    <p:sldId id="309" r:id="rId11"/>
    <p:sldId id="290" r:id="rId12"/>
    <p:sldId id="308" r:id="rId13"/>
    <p:sldId id="310" r:id="rId14"/>
    <p:sldId id="296" r:id="rId15"/>
    <p:sldId id="315" r:id="rId16"/>
    <p:sldId id="311" r:id="rId17"/>
    <p:sldId id="316" r:id="rId18"/>
    <p:sldId id="306" r:id="rId19"/>
    <p:sldId id="291" r:id="rId20"/>
    <p:sldId id="297" r:id="rId21"/>
    <p:sldId id="292" r:id="rId22"/>
    <p:sldId id="317" r:id="rId23"/>
    <p:sldId id="298" r:id="rId24"/>
    <p:sldId id="312" r:id="rId25"/>
    <p:sldId id="318" r:id="rId26"/>
    <p:sldId id="293" r:id="rId27"/>
    <p:sldId id="314" r:id="rId28"/>
    <p:sldId id="313" r:id="rId29"/>
    <p:sldId id="319" r:id="rId30"/>
    <p:sldId id="320" r:id="rId31"/>
    <p:sldId id="321" r:id="rId32"/>
    <p:sldId id="322" r:id="rId33"/>
    <p:sldId id="267" r:id="rId34"/>
  </p:sldIdLst>
  <p:sldSz cx="9144000" cy="6858000" type="screen4x3"/>
  <p:notesSz cx="6858000" cy="9144000"/>
  <p:embeddedFontLst>
    <p:embeddedFont>
      <p:font typeface="Twinkl" panose="020B0604020202020204" charset="0"/>
      <p:regular r:id="rId37"/>
      <p:bold r:id="rId38"/>
    </p:embeddedFont>
    <p:embeddedFont>
      <p:font typeface="Sassoon Infant Rg" panose="02000503030000020003" charset="0"/>
      <p:regular r:id="rId39"/>
      <p:bold r:id="rId40"/>
    </p:embeddedFont>
    <p:embeddedFont>
      <p:font typeface="Tuffy-TTF" panose="020B0603060100000000" charset="0"/>
      <p:regular r:id="rId41"/>
      <p:bold r:id="rId42"/>
      <p:italic r:id="rId43"/>
      <p:boldItalic r:id="rId44"/>
    </p:embeddedFont>
    <p:embeddedFont>
      <p:font typeface="Twinkl SemiBold" charset="0"/>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85"/>
    <a:srgbClr val="F08213"/>
    <a:srgbClr val="9C9BCD"/>
    <a:srgbClr val="AFDEF8"/>
    <a:srgbClr val="F7BC92"/>
    <a:srgbClr val="85CDC1"/>
    <a:srgbClr val="00A5E5"/>
    <a:srgbClr val="E9506C"/>
    <a:srgbClr val="8D358B"/>
    <a:srgbClr val="009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1302" y="72"/>
      </p:cViewPr>
      <p:guideLst>
        <p:guide orient="horz" pos="2160"/>
        <p:guide pos="2880"/>
        <p:guide pos="363"/>
        <p:guide orient="horz" pos="3974"/>
        <p:guide pos="5397"/>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31/01/2021</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31/01/2021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16.png"/><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23VdtT0vQUY" TargetMode="External"/><Relationship Id="rId2" Type="http://schemas.openxmlformats.org/officeDocument/2006/relationships/hyperlink" Target="https://www.youtube.com/watch?v=0VHkFJ8nqPw"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www.bing.com/videos/search?q=justin+timberlake+got+this+feeling&amp;docid=608042978916633666&amp;mid=19BC6578ACDAE73ACDA219BC6578ACDAE73ACDA2&amp;view=detail&amp;FORM=VIRE" TargetMode="External"/><Relationship Id="rId7" Type="http://schemas.openxmlformats.org/officeDocument/2006/relationships/image" Target="../media/image56.jpeg"/><Relationship Id="rId2" Type="http://schemas.openxmlformats.org/officeDocument/2006/relationships/hyperlink" Target="https://www.youtube.com/watch?v=rfbOkWFTRAw" TargetMode="Externa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16.png"/><Relationship Id="rId4" Type="http://schemas.openxmlformats.org/officeDocument/2006/relationships/hyperlink" Target="https://www.bbc.co.uk/bitesize/articles/zf4w7nb"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Healthy Minds</a:t>
            </a:r>
          </a:p>
        </p:txBody>
      </p:sp>
      <p:sp>
        <p:nvSpPr>
          <p:cNvPr id="17" name="Pentagon 16"/>
          <p:cNvSpPr/>
          <p:nvPr/>
        </p:nvSpPr>
        <p:spPr>
          <a:xfrm>
            <a:off x="457198" y="1443718"/>
            <a:ext cx="5545668" cy="704396"/>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b="1" dirty="0"/>
              <a:t>What can we do to help our minds be healthy?</a:t>
            </a:r>
          </a:p>
        </p:txBody>
      </p:sp>
      <p:sp>
        <p:nvSpPr>
          <p:cNvPr id="19" name="Pentagon 18"/>
          <p:cNvSpPr/>
          <p:nvPr/>
        </p:nvSpPr>
        <p:spPr>
          <a:xfrm>
            <a:off x="457197" y="2384707"/>
            <a:ext cx="2813129"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keep active.</a:t>
            </a:r>
          </a:p>
        </p:txBody>
      </p:sp>
      <p:sp>
        <p:nvSpPr>
          <p:cNvPr id="21" name="Pentagon 20"/>
          <p:cNvSpPr/>
          <p:nvPr/>
        </p:nvSpPr>
        <p:spPr>
          <a:xfrm>
            <a:off x="457197" y="3174368"/>
            <a:ext cx="2996010" cy="592913"/>
          </a:xfrm>
          <a:prstGeom prst="homePlat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eat healthily.</a:t>
            </a:r>
          </a:p>
        </p:txBody>
      </p:sp>
      <p:sp>
        <p:nvSpPr>
          <p:cNvPr id="22" name="Pentagon 21"/>
          <p:cNvSpPr/>
          <p:nvPr/>
        </p:nvSpPr>
        <p:spPr>
          <a:xfrm>
            <a:off x="457197" y="3964029"/>
            <a:ext cx="3593059" cy="592913"/>
          </a:xfrm>
          <a:prstGeom prst="homePlate">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drink enough water.</a:t>
            </a:r>
          </a:p>
        </p:txBody>
      </p:sp>
      <p:sp>
        <p:nvSpPr>
          <p:cNvPr id="23" name="Pentagon 22"/>
          <p:cNvSpPr/>
          <p:nvPr/>
        </p:nvSpPr>
        <p:spPr>
          <a:xfrm>
            <a:off x="457198" y="4753690"/>
            <a:ext cx="5545668" cy="592913"/>
          </a:xfrm>
          <a:prstGeom prst="homePlat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ask for help if something is troubling us.</a:t>
            </a:r>
          </a:p>
        </p:txBody>
      </p:sp>
      <p:sp>
        <p:nvSpPr>
          <p:cNvPr id="24" name="Pentagon 23"/>
          <p:cNvSpPr/>
          <p:nvPr/>
        </p:nvSpPr>
        <p:spPr>
          <a:xfrm>
            <a:off x="457197" y="5543351"/>
            <a:ext cx="5080002" cy="671225"/>
          </a:xfrm>
          <a:prstGeom prst="homePlat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make sure we have time each day when we can be calm and quiet.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4586" y="3193946"/>
            <a:ext cx="1617819" cy="311477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954" y="2476465"/>
            <a:ext cx="894197" cy="16610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777" y="1439020"/>
            <a:ext cx="2126573" cy="13620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7893" y="2617562"/>
            <a:ext cx="1435951" cy="2056848"/>
          </a:xfrm>
          <a:prstGeom prst="rect">
            <a:avLst/>
          </a:prstGeom>
        </p:spPr>
      </p:pic>
      <p:pic>
        <p:nvPicPr>
          <p:cNvPr id="15" name="Whole Clas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90894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276" y="1549544"/>
            <a:ext cx="970884" cy="254587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133" y="1339667"/>
            <a:ext cx="1024118" cy="220024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428" y="2096283"/>
            <a:ext cx="2383822" cy="254828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5735" y="3515460"/>
            <a:ext cx="2141538" cy="2852032"/>
          </a:xfrm>
          <a:prstGeom prst="rect">
            <a:avLst/>
          </a:prstGeom>
        </p:spPr>
      </p:pic>
      <p:sp>
        <p:nvSpPr>
          <p:cNvPr id="2" name="Title 1"/>
          <p:cNvSpPr>
            <a:spLocks noGrp="1"/>
          </p:cNvSpPr>
          <p:nvPr>
            <p:ph type="title"/>
          </p:nvPr>
        </p:nvSpPr>
        <p:spPr/>
        <p:txBody>
          <a:bodyPr/>
          <a:lstStyle/>
          <a:p>
            <a:r>
              <a:rPr lang="en-GB" dirty="0">
                <a:latin typeface="Twinkl" pitchFamily="2" charset="0"/>
              </a:rPr>
              <a:t>Healthy Minds</a:t>
            </a:r>
          </a:p>
        </p:txBody>
      </p:sp>
      <p:sp>
        <p:nvSpPr>
          <p:cNvPr id="3" name="Pentagon 2"/>
          <p:cNvSpPr/>
          <p:nvPr/>
        </p:nvSpPr>
        <p:spPr>
          <a:xfrm>
            <a:off x="457198" y="1339667"/>
            <a:ext cx="6286502" cy="592913"/>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each day doing something we love.</a:t>
            </a:r>
          </a:p>
        </p:txBody>
      </p:sp>
      <p:sp>
        <p:nvSpPr>
          <p:cNvPr id="4" name="Pentagon 3"/>
          <p:cNvSpPr/>
          <p:nvPr/>
        </p:nvSpPr>
        <p:spPr>
          <a:xfrm>
            <a:off x="457197" y="2069024"/>
            <a:ext cx="3429003"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outside.</a:t>
            </a:r>
          </a:p>
        </p:txBody>
      </p:sp>
      <p:sp>
        <p:nvSpPr>
          <p:cNvPr id="5" name="Pentagon 4"/>
          <p:cNvSpPr/>
          <p:nvPr/>
        </p:nvSpPr>
        <p:spPr>
          <a:xfrm>
            <a:off x="457197" y="2798381"/>
            <a:ext cx="2996010" cy="592913"/>
          </a:xfrm>
          <a:prstGeom prst="homePlat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be creative. </a:t>
            </a:r>
          </a:p>
        </p:txBody>
      </p:sp>
      <p:sp>
        <p:nvSpPr>
          <p:cNvPr id="6" name="Pentagon 5"/>
          <p:cNvSpPr/>
          <p:nvPr/>
        </p:nvSpPr>
        <p:spPr>
          <a:xfrm>
            <a:off x="457197" y="4986452"/>
            <a:ext cx="5969003" cy="592913"/>
          </a:xfrm>
          <a:prstGeom prst="homePlate">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with people who make us smile.</a:t>
            </a:r>
          </a:p>
        </p:txBody>
      </p:sp>
      <p:sp>
        <p:nvSpPr>
          <p:cNvPr id="7" name="Pentagon 6"/>
          <p:cNvSpPr/>
          <p:nvPr/>
        </p:nvSpPr>
        <p:spPr>
          <a:xfrm>
            <a:off x="457198" y="4257095"/>
            <a:ext cx="4800602" cy="592913"/>
          </a:xfrm>
          <a:prstGeom prst="homePlat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make sure we get enough sleep.</a:t>
            </a:r>
          </a:p>
        </p:txBody>
      </p:sp>
      <p:sp>
        <p:nvSpPr>
          <p:cNvPr id="8" name="Pentagon 7"/>
          <p:cNvSpPr/>
          <p:nvPr/>
        </p:nvSpPr>
        <p:spPr>
          <a:xfrm>
            <a:off x="457197" y="3527738"/>
            <a:ext cx="2705103" cy="592913"/>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help others.</a:t>
            </a:r>
          </a:p>
        </p:txBody>
      </p:sp>
      <p:sp>
        <p:nvSpPr>
          <p:cNvPr id="9" name="Pentagon 8"/>
          <p:cNvSpPr/>
          <p:nvPr/>
        </p:nvSpPr>
        <p:spPr>
          <a:xfrm>
            <a:off x="457197" y="5715812"/>
            <a:ext cx="6083303"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remember we are special just the way we are.</a:t>
            </a:r>
          </a:p>
        </p:txBody>
      </p:sp>
      <p:pic>
        <p:nvPicPr>
          <p:cNvPr id="16" name="Whole Clas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317818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Healthy Minds</a:t>
            </a:r>
          </a:p>
        </p:txBody>
      </p:sp>
      <p:pic>
        <p:nvPicPr>
          <p:cNvPr id="18"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12" name="Rectangle 11"/>
          <p:cNvSpPr/>
          <p:nvPr/>
        </p:nvSpPr>
        <p:spPr>
          <a:xfrm>
            <a:off x="755650" y="1407600"/>
            <a:ext cx="7632700" cy="1200329"/>
          </a:xfrm>
          <a:prstGeom prst="rect">
            <a:avLst/>
          </a:prstGeom>
        </p:spPr>
        <p:txBody>
          <a:bodyPr wrap="square">
            <a:spAutoFit/>
          </a:bodyPr>
          <a:lstStyle/>
          <a:p>
            <a:r>
              <a:rPr lang="en-GB" dirty="0"/>
              <a:t>Sometimes, just like our body, our mind doesn’t feel well. We might feel very worried, frightened or extremely sad. We might have thoughts which feel uncomfortable and that make us behave in a way that hurts ourselves or others. </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333" t="18835" r="8241" b="24859"/>
          <a:stretch/>
        </p:blipFill>
        <p:spPr>
          <a:xfrm>
            <a:off x="759883" y="2668058"/>
            <a:ext cx="7628467" cy="3640667"/>
          </a:xfrm>
          <a:prstGeom prst="roundRect">
            <a:avLst>
              <a:gd name="adj" fmla="val 12739"/>
            </a:avLst>
          </a:prstGeom>
        </p:spPr>
      </p:pic>
      <p:sp>
        <p:nvSpPr>
          <p:cNvPr id="23" name="Rounded Rectangle 22"/>
          <p:cNvSpPr/>
          <p:nvPr/>
        </p:nvSpPr>
        <p:spPr>
          <a:xfrm>
            <a:off x="972457" y="3601567"/>
            <a:ext cx="6351243" cy="1773647"/>
          </a:xfrm>
          <a:prstGeom prst="roundRect">
            <a:avLst/>
          </a:prstGeom>
          <a:solidFill>
            <a:srgbClr val="009285"/>
          </a:solidFill>
        </p:spPr>
        <p:txBody>
          <a:bodyPr wrap="square" lIns="108000" tIns="108000" rIns="1548000" bIns="108000">
            <a:spAutoFit/>
          </a:bodyPr>
          <a:lstStyle/>
          <a:p>
            <a:r>
              <a:rPr lang="en-GB" b="1" dirty="0">
                <a:solidFill>
                  <a:schemeClr val="bg1"/>
                </a:solidFill>
              </a:rPr>
              <a:t>Positive mental health is not about being happy all of the time. It is about feeling well, being able to enjoy life and knowing what to do if we have troubling thoughts and feelings.</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44193"/>
          <a:stretch/>
        </p:blipFill>
        <p:spPr>
          <a:xfrm>
            <a:off x="5614987" y="2607928"/>
            <a:ext cx="2303335" cy="4287899"/>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b="53922"/>
          <a:stretch/>
        </p:blipFill>
        <p:spPr>
          <a:xfrm>
            <a:off x="3746373" y="2321533"/>
            <a:ext cx="5348955" cy="4574294"/>
          </a:xfrm>
          <a:prstGeom prst="rect">
            <a:avLst/>
          </a:prstGeom>
        </p:spPr>
      </p:pic>
      <p:sp>
        <p:nvSpPr>
          <p:cNvPr id="28" name="Rounded Rectangular Callout 27"/>
          <p:cNvSpPr/>
          <p:nvPr/>
        </p:nvSpPr>
        <p:spPr>
          <a:xfrm>
            <a:off x="1922488" y="2794000"/>
            <a:ext cx="3586212" cy="1701800"/>
          </a:xfrm>
          <a:prstGeom prst="wedgeRoundRectCallout">
            <a:avLst>
              <a:gd name="adj1" fmla="val 63474"/>
              <a:gd name="adj2" fmla="val 3404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If you are feeling worried or sad, talking to someone you trust is a good place to start.</a:t>
            </a:r>
          </a:p>
        </p:txBody>
      </p:sp>
    </p:spTree>
    <p:extLst>
      <p:ext uri="{BB962C8B-B14F-4D97-AF65-F5344CB8AC3E}">
        <p14:creationId xmlns:p14="http://schemas.microsoft.com/office/powerpoint/2010/main" val="3808097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23"/>
                                        </p:tgtEl>
                                      </p:cBhvr>
                                    </p:animEffect>
                                    <p:anim calcmode="lin" valueType="num">
                                      <p:cBhvr>
                                        <p:cTn id="24" dur="1000"/>
                                        <p:tgtEl>
                                          <p:spTgt spid="23"/>
                                        </p:tgtEl>
                                        <p:attrNameLst>
                                          <p:attrName>ppt_x</p:attrName>
                                        </p:attrNameLst>
                                      </p:cBhvr>
                                      <p:tavLst>
                                        <p:tav tm="0">
                                          <p:val>
                                            <p:strVal val="ppt_x"/>
                                          </p:val>
                                        </p:tav>
                                        <p:tav tm="100000">
                                          <p:val>
                                            <p:strVal val="ppt_x"/>
                                          </p:val>
                                        </p:tav>
                                      </p:tavLst>
                                    </p:anim>
                                    <p:anim calcmode="lin" valueType="num">
                                      <p:cBhvr>
                                        <p:cTn id="25" dur="1000"/>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14"/>
                                        </p:tgtEl>
                                      </p:cBhvr>
                                    </p:animEffect>
                                    <p:anim calcmode="lin" valueType="num">
                                      <p:cBhvr>
                                        <p:cTn id="29" dur="1000"/>
                                        <p:tgtEl>
                                          <p:spTgt spid="14"/>
                                        </p:tgtEl>
                                        <p:attrNameLst>
                                          <p:attrName>ppt_x</p:attrName>
                                        </p:attrNameLst>
                                      </p:cBhvr>
                                      <p:tavLst>
                                        <p:tav tm="0">
                                          <p:val>
                                            <p:strVal val="ppt_x"/>
                                          </p:val>
                                        </p:tav>
                                        <p:tav tm="100000">
                                          <p:val>
                                            <p:strVal val="ppt_x"/>
                                          </p:val>
                                        </p:tav>
                                      </p:tavLst>
                                    </p:anim>
                                    <p:anim calcmode="lin" valueType="num">
                                      <p:cBhvr>
                                        <p:cTn id="30" dur="1000"/>
                                        <p:tgtEl>
                                          <p:spTgt spid="14"/>
                                        </p:tgtEl>
                                        <p:attrNameLst>
                                          <p:attrName>ppt_y</p:attrName>
                                        </p:attrNameLst>
                                      </p:cBhvr>
                                      <p:tavLst>
                                        <p:tav tm="0">
                                          <p:val>
                                            <p:strVal val="ppt_y"/>
                                          </p:val>
                                        </p:tav>
                                        <p:tav tm="100000">
                                          <p:val>
                                            <p:strVal val="ppt_y+.1"/>
                                          </p:val>
                                        </p:tav>
                                      </p:tavLst>
                                    </p:anim>
                                    <p:set>
                                      <p:cBhvr>
                                        <p:cTn id="31" dur="1" fill="hold">
                                          <p:stCondLst>
                                            <p:cond delay="9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animBg="1"/>
      <p:bldP spid="23" grpId="1"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9750" y="2119532"/>
            <a:ext cx="8064500" cy="4189193"/>
          </a:xfrm>
          <a:prstGeom prst="roundRect">
            <a:avLst>
              <a:gd name="adj" fmla="val 5043"/>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81997" y="2232230"/>
            <a:ext cx="2991774" cy="299177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smtClean="0">
                <a:solidFill>
                  <a:schemeClr val="bg1"/>
                </a:solidFill>
              </a:rPr>
              <a:t>Have a look at the pictures on the next few pages: </a:t>
            </a:r>
            <a:r>
              <a:rPr lang="en-GB" dirty="0" smtClean="0">
                <a:solidFill>
                  <a:schemeClr val="bg1"/>
                </a:solidFill>
              </a:rPr>
              <a:t> </a:t>
            </a:r>
            <a:r>
              <a:rPr lang="en-GB" dirty="0">
                <a:solidFill>
                  <a:schemeClr val="bg1"/>
                </a:solidFill>
              </a:rPr>
              <a:t>match the feeling or situation with an action that could help.</a:t>
            </a:r>
          </a:p>
        </p:txBody>
      </p:sp>
      <p:sp>
        <p:nvSpPr>
          <p:cNvPr id="2" name="Title 1"/>
          <p:cNvSpPr>
            <a:spLocks noGrp="1"/>
          </p:cNvSpPr>
          <p:nvPr>
            <p:ph type="title"/>
          </p:nvPr>
        </p:nvSpPr>
        <p:spPr/>
        <p:txBody>
          <a:bodyPr/>
          <a:lstStyle/>
          <a:p>
            <a:r>
              <a:rPr lang="en-GB" dirty="0" smtClean="0">
                <a:latin typeface="Twinkl" pitchFamily="2" charset="0"/>
              </a:rPr>
              <a:t>Monday’s Activity: </a:t>
            </a:r>
            <a:br>
              <a:rPr lang="en-GB" dirty="0" smtClean="0">
                <a:latin typeface="Twinkl" pitchFamily="2" charset="0"/>
              </a:rPr>
            </a:br>
            <a:r>
              <a:rPr lang="en-GB" dirty="0" smtClean="0">
                <a:latin typeface="Twinkl" pitchFamily="2" charset="0"/>
              </a:rPr>
              <a:t>Taking </a:t>
            </a:r>
            <a:r>
              <a:rPr lang="en-GB" dirty="0">
                <a:latin typeface="Twinkl" pitchFamily="2" charset="0"/>
              </a:rPr>
              <a:t>Positive Action</a:t>
            </a:r>
          </a:p>
        </p:txBody>
      </p:sp>
      <p:sp>
        <p:nvSpPr>
          <p:cNvPr id="10" name="Rectangle 9"/>
          <p:cNvSpPr/>
          <p:nvPr/>
        </p:nvSpPr>
        <p:spPr>
          <a:xfrm>
            <a:off x="642935" y="1473201"/>
            <a:ext cx="7848600" cy="646331"/>
          </a:xfrm>
          <a:prstGeom prst="rect">
            <a:avLst/>
          </a:prstGeom>
        </p:spPr>
        <p:txBody>
          <a:bodyPr wrap="square">
            <a:spAutoFit/>
          </a:bodyPr>
          <a:lstStyle/>
          <a:p>
            <a:r>
              <a:rPr lang="en-GB" dirty="0"/>
              <a:t>There are lots of things we can do to keep our minds healthy and to help us cope and feel better when we have uncomfortable thoughts and feelings.</a:t>
            </a:r>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49944" t="4664" r="3854" b="69889"/>
          <a:stretch/>
        </p:blipFill>
        <p:spPr>
          <a:xfrm>
            <a:off x="6354407" y="4733492"/>
            <a:ext cx="1932584" cy="1505231"/>
          </a:xfrm>
          <a:prstGeom prst="roundRect">
            <a:avLst>
              <a:gd name="adj" fmla="val 9415"/>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3839" t="4664" r="49959" b="69889"/>
          <a:stretch/>
        </p:blipFill>
        <p:spPr>
          <a:xfrm>
            <a:off x="6354407" y="4733492"/>
            <a:ext cx="1932584" cy="1505231"/>
          </a:xfrm>
          <a:prstGeom prst="roundRect">
            <a:avLst>
              <a:gd name="adj" fmla="val 9415"/>
            </a:avLst>
          </a:prstGeom>
          <a:solidFill>
            <a:srgbClr val="AFDEF8"/>
          </a:solidFill>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3839" t="30296" r="49959" b="44257"/>
          <a:stretch/>
        </p:blipFill>
        <p:spPr>
          <a:xfrm>
            <a:off x="6354407" y="4733492"/>
            <a:ext cx="1932584" cy="1505231"/>
          </a:xfrm>
          <a:prstGeom prst="roundRect">
            <a:avLst>
              <a:gd name="adj" fmla="val 9415"/>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49944" t="30398" r="3854" b="44155"/>
          <a:stretch/>
        </p:blipFill>
        <p:spPr>
          <a:xfrm>
            <a:off x="6354407" y="4733492"/>
            <a:ext cx="1932584" cy="1505231"/>
          </a:xfrm>
          <a:prstGeom prst="roundRect">
            <a:avLst>
              <a:gd name="adj" fmla="val 9415"/>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4013" t="56010" r="49785" b="18543"/>
          <a:stretch/>
        </p:blipFill>
        <p:spPr>
          <a:xfrm>
            <a:off x="6354407" y="4733492"/>
            <a:ext cx="1932584" cy="1505231"/>
          </a:xfrm>
          <a:prstGeom prst="roundRect">
            <a:avLst>
              <a:gd name="adj" fmla="val 9415"/>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49944" t="56009" r="3854" b="18544"/>
          <a:stretch/>
        </p:blipFill>
        <p:spPr>
          <a:xfrm>
            <a:off x="6354407" y="4733492"/>
            <a:ext cx="1932584" cy="1505231"/>
          </a:xfrm>
          <a:prstGeom prst="roundRect">
            <a:avLst>
              <a:gd name="adj" fmla="val 9415"/>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648" y="2344374"/>
            <a:ext cx="3139861" cy="5135125"/>
          </a:xfrm>
          <a:prstGeom prst="rect">
            <a:avLst/>
          </a:prstGeom>
        </p:spPr>
      </p:pic>
      <p:pic>
        <p:nvPicPr>
          <p:cNvPr id="24" name="Group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64709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childTnLst>
                          </p:cTn>
                        </p:par>
                        <p:par>
                          <p:cTn id="20" fill="hold">
                            <p:stCondLst>
                              <p:cond delay="1000"/>
                            </p:stCondLst>
                            <p:childTnLst>
                              <p:par>
                                <p:cTn id="21" presetID="42" presetClass="exit" presetSubtype="0" fill="hold" nodeType="afterEffect">
                                  <p:stCondLst>
                                    <p:cond delay="0"/>
                                  </p:stCondLst>
                                  <p:childTnLst>
                                    <p:animEffect transition="out" filter="fade">
                                      <p:cBhvr>
                                        <p:cTn id="22" dur="2500"/>
                                        <p:tgtEl>
                                          <p:spTgt spid="3"/>
                                        </p:tgtEl>
                                      </p:cBhvr>
                                    </p:animEffect>
                                    <p:anim calcmode="lin" valueType="num">
                                      <p:cBhvr>
                                        <p:cTn id="23" dur="2500"/>
                                        <p:tgtEl>
                                          <p:spTgt spid="3"/>
                                        </p:tgtEl>
                                        <p:attrNameLst>
                                          <p:attrName>ppt_x</p:attrName>
                                        </p:attrNameLst>
                                      </p:cBhvr>
                                      <p:tavLst>
                                        <p:tav tm="0">
                                          <p:val>
                                            <p:strVal val="ppt_x"/>
                                          </p:val>
                                        </p:tav>
                                        <p:tav tm="100000">
                                          <p:val>
                                            <p:strVal val="ppt_x"/>
                                          </p:val>
                                        </p:tav>
                                      </p:tavLst>
                                    </p:anim>
                                    <p:anim calcmode="lin" valueType="num">
                                      <p:cBhvr>
                                        <p:cTn id="24" dur="2500"/>
                                        <p:tgtEl>
                                          <p:spTgt spid="3"/>
                                        </p:tgtEl>
                                        <p:attrNameLst>
                                          <p:attrName>ppt_y</p:attrName>
                                        </p:attrNameLst>
                                      </p:cBhvr>
                                      <p:tavLst>
                                        <p:tav tm="0">
                                          <p:val>
                                            <p:strVal val="ppt_y"/>
                                          </p:val>
                                        </p:tav>
                                        <p:tav tm="100000">
                                          <p:val>
                                            <p:strVal val="ppt_y+.1"/>
                                          </p:val>
                                        </p:tav>
                                      </p:tavLst>
                                    </p:anim>
                                    <p:set>
                                      <p:cBhvr>
                                        <p:cTn id="25" dur="1" fill="hold">
                                          <p:stCondLst>
                                            <p:cond delay="2499"/>
                                          </p:stCondLst>
                                        </p:cTn>
                                        <p:tgtEl>
                                          <p:spTgt spid="3"/>
                                        </p:tgtEl>
                                        <p:attrNameLst>
                                          <p:attrName>style.visibility</p:attrName>
                                        </p:attrNameLst>
                                      </p:cBhvr>
                                      <p:to>
                                        <p:strVal val="hidden"/>
                                      </p:to>
                                    </p:se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0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childTnLst>
                                </p:cTn>
                              </p:par>
                            </p:childTnLst>
                          </p:cTn>
                        </p:par>
                        <p:par>
                          <p:cTn id="45" fill="hold">
                            <p:stCondLst>
                              <p:cond delay="5500"/>
                            </p:stCondLst>
                            <p:childTnLst>
                              <p:par>
                                <p:cTn id="46" presetID="64" presetClass="path" presetSubtype="0" accel="50000" decel="50000" fill="hold" nodeType="afterEffect">
                                  <p:stCondLst>
                                    <p:cond delay="0"/>
                                  </p:stCondLst>
                                  <p:childTnLst>
                                    <p:animMotion origin="layout" path="M -8.33333E-7 0 L -0.12239 0.00532 " pathEditMode="relative" rAng="0" ptsTypes="AA">
                                      <p:cBhvr>
                                        <p:cTn id="47" dur="2000" fill="hold"/>
                                        <p:tgtEl>
                                          <p:spTgt spid="29"/>
                                        </p:tgtEl>
                                        <p:attrNameLst>
                                          <p:attrName>ppt_x</p:attrName>
                                          <p:attrName>ppt_y</p:attrName>
                                        </p:attrNameLst>
                                      </p:cBhvr>
                                      <p:rCtr x="-6128" y="255"/>
                                    </p:animMotion>
                                  </p:childTnLst>
                                </p:cTn>
                              </p:par>
                              <p:par>
                                <p:cTn id="48" presetID="8" presetClass="emph" presetSubtype="0" fill="hold" nodeType="withEffect">
                                  <p:stCondLst>
                                    <p:cond delay="0"/>
                                  </p:stCondLst>
                                  <p:childTnLst>
                                    <p:animRot by="21600000">
                                      <p:cBhvr>
                                        <p:cTn id="49" dur="1500" fill="hold"/>
                                        <p:tgtEl>
                                          <p:spTgt spid="29"/>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29"/>
                                        </p:tgtEl>
                                        <p:attrNameLst>
                                          <p:attrName>r</p:attrName>
                                        </p:attrNameLst>
                                      </p:cBhvr>
                                    </p:animRot>
                                    <p:animRot by="-240000">
                                      <p:cBhvr>
                                        <p:cTn id="52" dur="200" fill="hold">
                                          <p:stCondLst>
                                            <p:cond delay="200"/>
                                          </p:stCondLst>
                                        </p:cTn>
                                        <p:tgtEl>
                                          <p:spTgt spid="29"/>
                                        </p:tgtEl>
                                        <p:attrNameLst>
                                          <p:attrName>r</p:attrName>
                                        </p:attrNameLst>
                                      </p:cBhvr>
                                    </p:animRot>
                                    <p:animRot by="240000">
                                      <p:cBhvr>
                                        <p:cTn id="53" dur="200" fill="hold">
                                          <p:stCondLst>
                                            <p:cond delay="400"/>
                                          </p:stCondLst>
                                        </p:cTn>
                                        <p:tgtEl>
                                          <p:spTgt spid="29"/>
                                        </p:tgtEl>
                                        <p:attrNameLst>
                                          <p:attrName>r</p:attrName>
                                        </p:attrNameLst>
                                      </p:cBhvr>
                                    </p:animRot>
                                    <p:animRot by="-240000">
                                      <p:cBhvr>
                                        <p:cTn id="54" dur="200" fill="hold">
                                          <p:stCondLst>
                                            <p:cond delay="600"/>
                                          </p:stCondLst>
                                        </p:cTn>
                                        <p:tgtEl>
                                          <p:spTgt spid="29"/>
                                        </p:tgtEl>
                                        <p:attrNameLst>
                                          <p:attrName>r</p:attrName>
                                        </p:attrNameLst>
                                      </p:cBhvr>
                                    </p:animRot>
                                    <p:animRot by="120000">
                                      <p:cBhvr>
                                        <p:cTn id="55" dur="200" fill="hold">
                                          <p:stCondLst>
                                            <p:cond delay="800"/>
                                          </p:stCondLst>
                                        </p:cTn>
                                        <p:tgtEl>
                                          <p:spTgt spid="29"/>
                                        </p:tgtEl>
                                        <p:attrNameLst>
                                          <p:attrName>r</p:attrName>
                                        </p:attrNameLst>
                                      </p:cBhvr>
                                    </p:animRot>
                                  </p:childTnLst>
                                </p:cTn>
                              </p:par>
                              <p:par>
                                <p:cTn id="56" presetID="64" presetClass="path" presetSubtype="0" accel="50000" decel="50000" fill="hold" nodeType="withEffect">
                                  <p:stCondLst>
                                    <p:cond delay="0"/>
                                  </p:stCondLst>
                                  <p:childTnLst>
                                    <p:animMotion origin="layout" path="M -8.33333E-7 0 L 0.02899 -0.12593 " pathEditMode="relative" rAng="0" ptsTypes="AA">
                                      <p:cBhvr>
                                        <p:cTn id="57" dur="2000" fill="hold"/>
                                        <p:tgtEl>
                                          <p:spTgt spid="27"/>
                                        </p:tgtEl>
                                        <p:attrNameLst>
                                          <p:attrName>ppt_x</p:attrName>
                                          <p:attrName>ppt_y</p:attrName>
                                        </p:attrNameLst>
                                      </p:cBhvr>
                                      <p:rCtr x="1441" y="-6296"/>
                                    </p:animMotion>
                                  </p:childTnLst>
                                </p:cTn>
                              </p:par>
                              <p:par>
                                <p:cTn id="58" presetID="8" presetClass="emph" presetSubtype="0" fill="hold" nodeType="withEffect">
                                  <p:stCondLst>
                                    <p:cond delay="0"/>
                                  </p:stCondLst>
                                  <p:childTnLst>
                                    <p:animRot by="21600000">
                                      <p:cBhvr>
                                        <p:cTn id="59" dur="1000" fill="hold"/>
                                        <p:tgtEl>
                                          <p:spTgt spid="27"/>
                                        </p:tgtEl>
                                        <p:attrNameLst>
                                          <p:attrName>r</p:attrName>
                                        </p:attrNameLst>
                                      </p:cBhvr>
                                    </p:animRot>
                                  </p:childTnLst>
                                </p:cTn>
                              </p:par>
                              <p:par>
                                <p:cTn id="60" presetID="32" presetClass="emph" presetSubtype="0" fill="hold" nodeType="withEffect">
                                  <p:stCondLst>
                                    <p:cond delay="0"/>
                                  </p:stCondLst>
                                  <p:childTnLst>
                                    <p:animRot by="120000">
                                      <p:cBhvr>
                                        <p:cTn id="61" dur="100" fill="hold">
                                          <p:stCondLst>
                                            <p:cond delay="0"/>
                                          </p:stCondLst>
                                        </p:cTn>
                                        <p:tgtEl>
                                          <p:spTgt spid="25"/>
                                        </p:tgtEl>
                                        <p:attrNameLst>
                                          <p:attrName>r</p:attrName>
                                        </p:attrNameLst>
                                      </p:cBhvr>
                                    </p:animRot>
                                    <p:animRot by="-240000">
                                      <p:cBhvr>
                                        <p:cTn id="62" dur="200" fill="hold">
                                          <p:stCondLst>
                                            <p:cond delay="200"/>
                                          </p:stCondLst>
                                        </p:cTn>
                                        <p:tgtEl>
                                          <p:spTgt spid="25"/>
                                        </p:tgtEl>
                                        <p:attrNameLst>
                                          <p:attrName>r</p:attrName>
                                        </p:attrNameLst>
                                      </p:cBhvr>
                                    </p:animRot>
                                    <p:animRot by="240000">
                                      <p:cBhvr>
                                        <p:cTn id="63" dur="200" fill="hold">
                                          <p:stCondLst>
                                            <p:cond delay="400"/>
                                          </p:stCondLst>
                                        </p:cTn>
                                        <p:tgtEl>
                                          <p:spTgt spid="25"/>
                                        </p:tgtEl>
                                        <p:attrNameLst>
                                          <p:attrName>r</p:attrName>
                                        </p:attrNameLst>
                                      </p:cBhvr>
                                    </p:animRot>
                                    <p:animRot by="-240000">
                                      <p:cBhvr>
                                        <p:cTn id="64" dur="200" fill="hold">
                                          <p:stCondLst>
                                            <p:cond delay="600"/>
                                          </p:stCondLst>
                                        </p:cTn>
                                        <p:tgtEl>
                                          <p:spTgt spid="25"/>
                                        </p:tgtEl>
                                        <p:attrNameLst>
                                          <p:attrName>r</p:attrName>
                                        </p:attrNameLst>
                                      </p:cBhvr>
                                    </p:animRot>
                                    <p:animRot by="120000">
                                      <p:cBhvr>
                                        <p:cTn id="65" dur="200" fill="hold">
                                          <p:stCondLst>
                                            <p:cond delay="800"/>
                                          </p:stCondLst>
                                        </p:cTn>
                                        <p:tgtEl>
                                          <p:spTgt spid="25"/>
                                        </p:tgtEl>
                                        <p:attrNameLst>
                                          <p:attrName>r</p:attrName>
                                        </p:attrNameLst>
                                      </p:cBhvr>
                                    </p:animRot>
                                  </p:childTnLst>
                                </p:cTn>
                              </p:par>
                              <p:par>
                                <p:cTn id="66" presetID="64" presetClass="path" presetSubtype="0" accel="50000" decel="50000" fill="hold" nodeType="withEffect">
                                  <p:stCondLst>
                                    <p:cond delay="0"/>
                                  </p:stCondLst>
                                  <p:childTnLst>
                                    <p:animMotion origin="layout" path="M -8.33333E-7 0 L -0.61927 0.03171 " pathEditMode="relative" rAng="0" ptsTypes="AA">
                                      <p:cBhvr>
                                        <p:cTn id="67" dur="2000" fill="hold"/>
                                        <p:tgtEl>
                                          <p:spTgt spid="25"/>
                                        </p:tgtEl>
                                        <p:attrNameLst>
                                          <p:attrName>ppt_x</p:attrName>
                                          <p:attrName>ppt_y</p:attrName>
                                        </p:attrNameLst>
                                      </p:cBhvr>
                                      <p:rCtr x="-30972" y="1574"/>
                                    </p:animMotion>
                                  </p:childTnLst>
                                </p:cTn>
                              </p:par>
                              <p:par>
                                <p:cTn id="68" presetID="8" presetClass="emph" presetSubtype="0" fill="hold" nodeType="withEffect">
                                  <p:stCondLst>
                                    <p:cond delay="0"/>
                                  </p:stCondLst>
                                  <p:childTnLst>
                                    <p:animRot by="21600000">
                                      <p:cBhvr>
                                        <p:cTn id="69" dur="1250" fill="hold"/>
                                        <p:tgtEl>
                                          <p:spTgt spid="25"/>
                                        </p:tgtEl>
                                        <p:attrNameLst>
                                          <p:attrName>r</p:attrName>
                                        </p:attrNameLst>
                                      </p:cBhvr>
                                    </p:animRot>
                                  </p:childTnLst>
                                </p:cTn>
                              </p:par>
                              <p:par>
                                <p:cTn id="70" presetID="32" presetClass="emph" presetSubtype="0" fill="hold" nodeType="withEffect">
                                  <p:stCondLst>
                                    <p:cond delay="0"/>
                                  </p:stCondLst>
                                  <p:childTnLst>
                                    <p:animRot by="120000">
                                      <p:cBhvr>
                                        <p:cTn id="71" dur="100" fill="hold">
                                          <p:stCondLst>
                                            <p:cond delay="0"/>
                                          </p:stCondLst>
                                        </p:cTn>
                                        <p:tgtEl>
                                          <p:spTgt spid="26"/>
                                        </p:tgtEl>
                                        <p:attrNameLst>
                                          <p:attrName>r</p:attrName>
                                        </p:attrNameLst>
                                      </p:cBhvr>
                                    </p:animRot>
                                    <p:animRot by="-240000">
                                      <p:cBhvr>
                                        <p:cTn id="72" dur="200" fill="hold">
                                          <p:stCondLst>
                                            <p:cond delay="200"/>
                                          </p:stCondLst>
                                        </p:cTn>
                                        <p:tgtEl>
                                          <p:spTgt spid="26"/>
                                        </p:tgtEl>
                                        <p:attrNameLst>
                                          <p:attrName>r</p:attrName>
                                        </p:attrNameLst>
                                      </p:cBhvr>
                                    </p:animRot>
                                    <p:animRot by="240000">
                                      <p:cBhvr>
                                        <p:cTn id="73" dur="200" fill="hold">
                                          <p:stCondLst>
                                            <p:cond delay="400"/>
                                          </p:stCondLst>
                                        </p:cTn>
                                        <p:tgtEl>
                                          <p:spTgt spid="26"/>
                                        </p:tgtEl>
                                        <p:attrNameLst>
                                          <p:attrName>r</p:attrName>
                                        </p:attrNameLst>
                                      </p:cBhvr>
                                    </p:animRot>
                                    <p:animRot by="-240000">
                                      <p:cBhvr>
                                        <p:cTn id="74" dur="200" fill="hold">
                                          <p:stCondLst>
                                            <p:cond delay="600"/>
                                          </p:stCondLst>
                                        </p:cTn>
                                        <p:tgtEl>
                                          <p:spTgt spid="26"/>
                                        </p:tgtEl>
                                        <p:attrNameLst>
                                          <p:attrName>r</p:attrName>
                                        </p:attrNameLst>
                                      </p:cBhvr>
                                    </p:animRot>
                                    <p:animRot by="120000">
                                      <p:cBhvr>
                                        <p:cTn id="75" dur="200" fill="hold">
                                          <p:stCondLst>
                                            <p:cond delay="800"/>
                                          </p:stCondLst>
                                        </p:cTn>
                                        <p:tgtEl>
                                          <p:spTgt spid="26"/>
                                        </p:tgtEl>
                                        <p:attrNameLst>
                                          <p:attrName>r</p:attrName>
                                        </p:attrNameLst>
                                      </p:cBhvr>
                                    </p:animRot>
                                  </p:childTnLst>
                                </p:cTn>
                              </p:par>
                              <p:par>
                                <p:cTn id="76" presetID="64" presetClass="path" presetSubtype="0" accel="50000" decel="50000" fill="hold" nodeType="withEffect">
                                  <p:stCondLst>
                                    <p:cond delay="0"/>
                                  </p:stCondLst>
                                  <p:childTnLst>
                                    <p:animMotion origin="layout" path="M -8.33333E-7 0 L -0.3151 -0.33056 " pathEditMode="relative" rAng="0" ptsTypes="AA">
                                      <p:cBhvr>
                                        <p:cTn id="77" dur="2000" fill="hold"/>
                                        <p:tgtEl>
                                          <p:spTgt spid="26"/>
                                        </p:tgtEl>
                                        <p:attrNameLst>
                                          <p:attrName>ppt_x</p:attrName>
                                          <p:attrName>ppt_y</p:attrName>
                                        </p:attrNameLst>
                                      </p:cBhvr>
                                      <p:rCtr x="-15764" y="-16528"/>
                                    </p:animMotion>
                                  </p:childTnLst>
                                </p:cTn>
                              </p:par>
                              <p:par>
                                <p:cTn id="78" presetID="8" presetClass="emph" presetSubtype="0" fill="hold" nodeType="withEffect">
                                  <p:stCondLst>
                                    <p:cond delay="0"/>
                                  </p:stCondLst>
                                  <p:childTnLst>
                                    <p:animRot by="21600000">
                                      <p:cBhvr>
                                        <p:cTn id="79" dur="500" fill="hold"/>
                                        <p:tgtEl>
                                          <p:spTgt spid="26"/>
                                        </p:tgtEl>
                                        <p:attrNameLst>
                                          <p:attrName>r</p:attrName>
                                        </p:attrNameLst>
                                      </p:cBhvr>
                                    </p:animRot>
                                  </p:childTnLst>
                                </p:cTn>
                              </p:par>
                              <p:par>
                                <p:cTn id="80" presetID="32" presetClass="emph" presetSubtype="0" fill="hold" nodeType="withEffect">
                                  <p:stCondLst>
                                    <p:cond delay="0"/>
                                  </p:stCondLst>
                                  <p:childTnLst>
                                    <p:animRot by="120000">
                                      <p:cBhvr>
                                        <p:cTn id="81" dur="100" fill="hold">
                                          <p:stCondLst>
                                            <p:cond delay="0"/>
                                          </p:stCondLst>
                                        </p:cTn>
                                        <p:tgtEl>
                                          <p:spTgt spid="27"/>
                                        </p:tgtEl>
                                        <p:attrNameLst>
                                          <p:attrName>r</p:attrName>
                                        </p:attrNameLst>
                                      </p:cBhvr>
                                    </p:animRot>
                                    <p:animRot by="-240000">
                                      <p:cBhvr>
                                        <p:cTn id="82" dur="200" fill="hold">
                                          <p:stCondLst>
                                            <p:cond delay="200"/>
                                          </p:stCondLst>
                                        </p:cTn>
                                        <p:tgtEl>
                                          <p:spTgt spid="27"/>
                                        </p:tgtEl>
                                        <p:attrNameLst>
                                          <p:attrName>r</p:attrName>
                                        </p:attrNameLst>
                                      </p:cBhvr>
                                    </p:animRot>
                                    <p:animRot by="240000">
                                      <p:cBhvr>
                                        <p:cTn id="83" dur="200" fill="hold">
                                          <p:stCondLst>
                                            <p:cond delay="400"/>
                                          </p:stCondLst>
                                        </p:cTn>
                                        <p:tgtEl>
                                          <p:spTgt spid="27"/>
                                        </p:tgtEl>
                                        <p:attrNameLst>
                                          <p:attrName>r</p:attrName>
                                        </p:attrNameLst>
                                      </p:cBhvr>
                                    </p:animRot>
                                    <p:animRot by="-240000">
                                      <p:cBhvr>
                                        <p:cTn id="84" dur="200" fill="hold">
                                          <p:stCondLst>
                                            <p:cond delay="600"/>
                                          </p:stCondLst>
                                        </p:cTn>
                                        <p:tgtEl>
                                          <p:spTgt spid="27"/>
                                        </p:tgtEl>
                                        <p:attrNameLst>
                                          <p:attrName>r</p:attrName>
                                        </p:attrNameLst>
                                      </p:cBhvr>
                                    </p:animRot>
                                    <p:animRot by="120000">
                                      <p:cBhvr>
                                        <p:cTn id="85" dur="200" fill="hold">
                                          <p:stCondLst>
                                            <p:cond delay="800"/>
                                          </p:stCondLst>
                                        </p:cTn>
                                        <p:tgtEl>
                                          <p:spTgt spid="27"/>
                                        </p:tgtEl>
                                        <p:attrNameLst>
                                          <p:attrName>r</p:attrName>
                                        </p:attrNameLst>
                                      </p:cBhvr>
                                    </p:animRot>
                                  </p:childTnLst>
                                </p:cTn>
                              </p:par>
                              <p:par>
                                <p:cTn id="86" presetID="64" presetClass="path" presetSubtype="0" accel="50000" decel="50000" fill="hold" nodeType="withEffect">
                                  <p:stCondLst>
                                    <p:cond delay="0"/>
                                  </p:stCondLst>
                                  <p:childTnLst>
                                    <p:animMotion origin="layout" path="M -8.33333E-7 0 L -0.05469 -0.35833 " pathEditMode="relative" rAng="0" ptsTypes="AA">
                                      <p:cBhvr>
                                        <p:cTn id="87" dur="2000" fill="hold"/>
                                        <p:tgtEl>
                                          <p:spTgt spid="28"/>
                                        </p:tgtEl>
                                        <p:attrNameLst>
                                          <p:attrName>ppt_x</p:attrName>
                                          <p:attrName>ppt_y</p:attrName>
                                        </p:attrNameLst>
                                      </p:cBhvr>
                                      <p:rCtr x="-2743" y="-17917"/>
                                    </p:animMotion>
                                  </p:childTnLst>
                                </p:cTn>
                              </p:par>
                              <p:par>
                                <p:cTn id="88" presetID="8" presetClass="emph" presetSubtype="0" fill="hold" nodeType="withEffect">
                                  <p:stCondLst>
                                    <p:cond delay="0"/>
                                  </p:stCondLst>
                                  <p:childTnLst>
                                    <p:animRot by="21600000">
                                      <p:cBhvr>
                                        <p:cTn id="89" dur="1750" fill="hold"/>
                                        <p:tgtEl>
                                          <p:spTgt spid="28"/>
                                        </p:tgtEl>
                                        <p:attrNameLst>
                                          <p:attrName>r</p:attrName>
                                        </p:attrNameLst>
                                      </p:cBhvr>
                                    </p:animRot>
                                  </p:childTnLst>
                                </p:cTn>
                              </p:par>
                              <p:par>
                                <p:cTn id="90" presetID="32" presetClass="emph" presetSubtype="0" fill="hold" nodeType="withEffect">
                                  <p:stCondLst>
                                    <p:cond delay="0"/>
                                  </p:stCondLst>
                                  <p:childTnLst>
                                    <p:animRot by="120000">
                                      <p:cBhvr>
                                        <p:cTn id="91" dur="100" fill="hold">
                                          <p:stCondLst>
                                            <p:cond delay="0"/>
                                          </p:stCondLst>
                                        </p:cTn>
                                        <p:tgtEl>
                                          <p:spTgt spid="28"/>
                                        </p:tgtEl>
                                        <p:attrNameLst>
                                          <p:attrName>r</p:attrName>
                                        </p:attrNameLst>
                                      </p:cBhvr>
                                    </p:animRot>
                                    <p:animRot by="-240000">
                                      <p:cBhvr>
                                        <p:cTn id="92" dur="200" fill="hold">
                                          <p:stCondLst>
                                            <p:cond delay="200"/>
                                          </p:stCondLst>
                                        </p:cTn>
                                        <p:tgtEl>
                                          <p:spTgt spid="28"/>
                                        </p:tgtEl>
                                        <p:attrNameLst>
                                          <p:attrName>r</p:attrName>
                                        </p:attrNameLst>
                                      </p:cBhvr>
                                    </p:animRot>
                                    <p:animRot by="240000">
                                      <p:cBhvr>
                                        <p:cTn id="93" dur="200" fill="hold">
                                          <p:stCondLst>
                                            <p:cond delay="400"/>
                                          </p:stCondLst>
                                        </p:cTn>
                                        <p:tgtEl>
                                          <p:spTgt spid="28"/>
                                        </p:tgtEl>
                                        <p:attrNameLst>
                                          <p:attrName>r</p:attrName>
                                        </p:attrNameLst>
                                      </p:cBhvr>
                                    </p:animRot>
                                    <p:animRot by="-240000">
                                      <p:cBhvr>
                                        <p:cTn id="94" dur="200" fill="hold">
                                          <p:stCondLst>
                                            <p:cond delay="600"/>
                                          </p:stCondLst>
                                        </p:cTn>
                                        <p:tgtEl>
                                          <p:spTgt spid="28"/>
                                        </p:tgtEl>
                                        <p:attrNameLst>
                                          <p:attrName>r</p:attrName>
                                        </p:attrNameLst>
                                      </p:cBhvr>
                                    </p:animRot>
                                    <p:animRot by="120000">
                                      <p:cBhvr>
                                        <p:cTn id="95" dur="200" fill="hold">
                                          <p:stCondLst>
                                            <p:cond delay="800"/>
                                          </p:stCondLst>
                                        </p:cTn>
                                        <p:tgtEl>
                                          <p:spTgt spid="28"/>
                                        </p:tgtEl>
                                        <p:attrNameLst>
                                          <p:attrName>r</p:attrName>
                                        </p:attrNameLst>
                                      </p:cBhvr>
                                    </p:animRot>
                                  </p:childTnLst>
                                </p:cTn>
                              </p:par>
                              <p:par>
                                <p:cTn id="96" presetID="64" presetClass="path" presetSubtype="0" accel="50000" decel="50000" fill="hold" nodeType="withEffect">
                                  <p:stCondLst>
                                    <p:cond delay="0"/>
                                  </p:stCondLst>
                                  <p:childTnLst>
                                    <p:animMotion origin="layout" path="M -8.33333E-7 0 L -0.35781 -0.05278 " pathEditMode="relative" rAng="0" ptsTypes="AA">
                                      <p:cBhvr>
                                        <p:cTn id="97" dur="2000" fill="hold"/>
                                        <p:tgtEl>
                                          <p:spTgt spid="30"/>
                                        </p:tgtEl>
                                        <p:attrNameLst>
                                          <p:attrName>ppt_x</p:attrName>
                                          <p:attrName>ppt_y</p:attrName>
                                        </p:attrNameLst>
                                      </p:cBhvr>
                                      <p:rCtr x="-17899" y="-2639"/>
                                    </p:animMotion>
                                  </p:childTnLst>
                                </p:cTn>
                              </p:par>
                              <p:par>
                                <p:cTn id="98" presetID="8" presetClass="emph" presetSubtype="0" fill="hold" nodeType="withEffect">
                                  <p:stCondLst>
                                    <p:cond delay="0"/>
                                  </p:stCondLst>
                                  <p:childTnLst>
                                    <p:animRot by="21600000">
                                      <p:cBhvr>
                                        <p:cTn id="99" dur="1500" fill="hold"/>
                                        <p:tgtEl>
                                          <p:spTgt spid="30"/>
                                        </p:tgtEl>
                                        <p:attrNameLst>
                                          <p:attrName>r</p:attrName>
                                        </p:attrNameLst>
                                      </p:cBhvr>
                                    </p:animRot>
                                  </p:childTnLst>
                                </p:cTn>
                              </p:par>
                              <p:par>
                                <p:cTn id="100" presetID="32" presetClass="emph" presetSubtype="0" fill="hold" nodeType="withEffect">
                                  <p:stCondLst>
                                    <p:cond delay="0"/>
                                  </p:stCondLst>
                                  <p:childTnLst>
                                    <p:animRot by="120000">
                                      <p:cBhvr>
                                        <p:cTn id="101" dur="100" fill="hold">
                                          <p:stCondLst>
                                            <p:cond delay="0"/>
                                          </p:stCondLst>
                                        </p:cTn>
                                        <p:tgtEl>
                                          <p:spTgt spid="30"/>
                                        </p:tgtEl>
                                        <p:attrNameLst>
                                          <p:attrName>r</p:attrName>
                                        </p:attrNameLst>
                                      </p:cBhvr>
                                    </p:animRot>
                                    <p:animRot by="-240000">
                                      <p:cBhvr>
                                        <p:cTn id="102" dur="200" fill="hold">
                                          <p:stCondLst>
                                            <p:cond delay="200"/>
                                          </p:stCondLst>
                                        </p:cTn>
                                        <p:tgtEl>
                                          <p:spTgt spid="30"/>
                                        </p:tgtEl>
                                        <p:attrNameLst>
                                          <p:attrName>r</p:attrName>
                                        </p:attrNameLst>
                                      </p:cBhvr>
                                    </p:animRot>
                                    <p:animRot by="240000">
                                      <p:cBhvr>
                                        <p:cTn id="103" dur="200" fill="hold">
                                          <p:stCondLst>
                                            <p:cond delay="400"/>
                                          </p:stCondLst>
                                        </p:cTn>
                                        <p:tgtEl>
                                          <p:spTgt spid="30"/>
                                        </p:tgtEl>
                                        <p:attrNameLst>
                                          <p:attrName>r</p:attrName>
                                        </p:attrNameLst>
                                      </p:cBhvr>
                                    </p:animRot>
                                    <p:animRot by="-240000">
                                      <p:cBhvr>
                                        <p:cTn id="104" dur="200" fill="hold">
                                          <p:stCondLst>
                                            <p:cond delay="600"/>
                                          </p:stCondLst>
                                        </p:cTn>
                                        <p:tgtEl>
                                          <p:spTgt spid="30"/>
                                        </p:tgtEl>
                                        <p:attrNameLst>
                                          <p:attrName>r</p:attrName>
                                        </p:attrNameLst>
                                      </p:cBhvr>
                                    </p:animRot>
                                    <p:animRot by="120000">
                                      <p:cBhvr>
                                        <p:cTn id="10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9750" y="2119532"/>
            <a:ext cx="8064500" cy="4189193"/>
          </a:xfrm>
          <a:prstGeom prst="roundRect">
            <a:avLst>
              <a:gd name="adj" fmla="val 5043"/>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Twinkl" pitchFamily="2" charset="0"/>
              </a:rPr>
              <a:t>Monday’s Activity: </a:t>
            </a:r>
            <a:br>
              <a:rPr lang="en-GB" dirty="0" smtClean="0">
                <a:latin typeface="Twinkl" pitchFamily="2" charset="0"/>
              </a:rPr>
            </a:br>
            <a:r>
              <a:rPr lang="en-GB" dirty="0" smtClean="0">
                <a:latin typeface="Twinkl" pitchFamily="2" charset="0"/>
              </a:rPr>
              <a:t>Taking </a:t>
            </a:r>
            <a:r>
              <a:rPr lang="en-GB" dirty="0">
                <a:latin typeface="Twinkl" pitchFamily="2" charset="0"/>
              </a:rPr>
              <a:t>Positive Action</a:t>
            </a:r>
          </a:p>
        </p:txBody>
      </p:sp>
      <p:sp>
        <p:nvSpPr>
          <p:cNvPr id="10" name="Rectangle 9"/>
          <p:cNvSpPr/>
          <p:nvPr/>
        </p:nvSpPr>
        <p:spPr>
          <a:xfrm>
            <a:off x="642935" y="1473201"/>
            <a:ext cx="7848600" cy="646331"/>
          </a:xfrm>
          <a:prstGeom prst="rect">
            <a:avLst/>
          </a:prstGeom>
        </p:spPr>
        <p:txBody>
          <a:bodyPr wrap="square">
            <a:spAutoFit/>
          </a:bodyPr>
          <a:lstStyle/>
          <a:p>
            <a:r>
              <a:rPr lang="en-GB" dirty="0" smtClean="0"/>
              <a:t>Match the cards to the possible solutions – talk about why you think they would work! Then carry on the presentation tomorrow! Have a great day! </a:t>
            </a:r>
            <a:endParaRPr lang="en-GB" dirty="0"/>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49944" t="4664" r="3854" b="69889"/>
          <a:stretch/>
        </p:blipFill>
        <p:spPr>
          <a:xfrm>
            <a:off x="6671416" y="3703935"/>
            <a:ext cx="1932584" cy="1505231"/>
          </a:xfrm>
          <a:prstGeom prst="roundRect">
            <a:avLst>
              <a:gd name="adj" fmla="val 9415"/>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3839" t="4664" r="49959" b="69889"/>
          <a:stretch/>
        </p:blipFill>
        <p:spPr>
          <a:xfrm>
            <a:off x="2480786" y="2185133"/>
            <a:ext cx="1932584" cy="1505231"/>
          </a:xfrm>
          <a:prstGeom prst="roundRect">
            <a:avLst>
              <a:gd name="adj" fmla="val 9415"/>
            </a:avLst>
          </a:prstGeom>
          <a:solidFill>
            <a:srgbClr val="AFDEF8"/>
          </a:solidFill>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3839" t="30296" r="49959" b="44257"/>
          <a:stretch/>
        </p:blipFill>
        <p:spPr>
          <a:xfrm>
            <a:off x="539750" y="2185133"/>
            <a:ext cx="1932584" cy="1505231"/>
          </a:xfrm>
          <a:prstGeom prst="roundRect">
            <a:avLst>
              <a:gd name="adj" fmla="val 9415"/>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49944" t="30398" r="3854" b="44155"/>
          <a:stretch/>
        </p:blipFill>
        <p:spPr>
          <a:xfrm>
            <a:off x="4738582" y="2167766"/>
            <a:ext cx="1932584" cy="1505231"/>
          </a:xfrm>
          <a:prstGeom prst="roundRect">
            <a:avLst>
              <a:gd name="adj" fmla="val 9415"/>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4013" t="56010" r="49785" b="18543"/>
          <a:stretch/>
        </p:blipFill>
        <p:spPr>
          <a:xfrm>
            <a:off x="539750" y="3690364"/>
            <a:ext cx="1932584" cy="1505231"/>
          </a:xfrm>
          <a:prstGeom prst="roundRect">
            <a:avLst>
              <a:gd name="adj" fmla="val 9415"/>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49944" t="56009" r="3854" b="18544"/>
          <a:stretch/>
        </p:blipFill>
        <p:spPr>
          <a:xfrm>
            <a:off x="6671416" y="2159118"/>
            <a:ext cx="1932584" cy="1505231"/>
          </a:xfrm>
          <a:prstGeom prst="roundRect">
            <a:avLst>
              <a:gd name="adj" fmla="val 9415"/>
            </a:avLst>
          </a:prstGeom>
        </p:spPr>
      </p:pic>
      <p:pic>
        <p:nvPicPr>
          <p:cNvPr id="24" name="Group Wo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4" name="Picture 3"/>
          <p:cNvPicPr>
            <a:picLocks noChangeAspect="1"/>
          </p:cNvPicPr>
          <p:nvPr/>
        </p:nvPicPr>
        <p:blipFill>
          <a:blip r:embed="rId5"/>
          <a:stretch>
            <a:fillRect/>
          </a:stretch>
        </p:blipFill>
        <p:spPr>
          <a:xfrm>
            <a:off x="2480536" y="3664349"/>
            <a:ext cx="1971072" cy="1531246"/>
          </a:xfrm>
          <a:prstGeom prst="rect">
            <a:avLst/>
          </a:prstGeom>
        </p:spPr>
      </p:pic>
      <p:pic>
        <p:nvPicPr>
          <p:cNvPr id="5" name="Picture 4"/>
          <p:cNvPicPr>
            <a:picLocks noChangeAspect="1"/>
          </p:cNvPicPr>
          <p:nvPr/>
        </p:nvPicPr>
        <p:blipFill>
          <a:blip r:embed="rId6"/>
          <a:stretch>
            <a:fillRect/>
          </a:stretch>
        </p:blipFill>
        <p:spPr>
          <a:xfrm>
            <a:off x="4736054" y="3681645"/>
            <a:ext cx="1985226" cy="1527521"/>
          </a:xfrm>
          <a:prstGeom prst="rect">
            <a:avLst/>
          </a:prstGeom>
        </p:spPr>
      </p:pic>
      <p:pic>
        <p:nvPicPr>
          <p:cNvPr id="6" name="Picture 5"/>
          <p:cNvPicPr>
            <a:picLocks noChangeAspect="1"/>
          </p:cNvPicPr>
          <p:nvPr/>
        </p:nvPicPr>
        <p:blipFill>
          <a:blip r:embed="rId7"/>
          <a:stretch>
            <a:fillRect/>
          </a:stretch>
        </p:blipFill>
        <p:spPr>
          <a:xfrm>
            <a:off x="531548" y="5195595"/>
            <a:ext cx="1910593" cy="1480185"/>
          </a:xfrm>
          <a:prstGeom prst="rect">
            <a:avLst/>
          </a:prstGeom>
        </p:spPr>
      </p:pic>
      <p:pic>
        <p:nvPicPr>
          <p:cNvPr id="7" name="Picture 6"/>
          <p:cNvPicPr>
            <a:picLocks noChangeAspect="1"/>
          </p:cNvPicPr>
          <p:nvPr/>
        </p:nvPicPr>
        <p:blipFill>
          <a:blip r:embed="rId8"/>
          <a:stretch>
            <a:fillRect/>
          </a:stretch>
        </p:blipFill>
        <p:spPr>
          <a:xfrm>
            <a:off x="4736054" y="5226462"/>
            <a:ext cx="2017608" cy="1544817"/>
          </a:xfrm>
          <a:prstGeom prst="rect">
            <a:avLst/>
          </a:prstGeom>
        </p:spPr>
      </p:pic>
      <p:pic>
        <p:nvPicPr>
          <p:cNvPr id="8" name="Picture 7"/>
          <p:cNvPicPr>
            <a:picLocks noChangeAspect="1"/>
          </p:cNvPicPr>
          <p:nvPr/>
        </p:nvPicPr>
        <p:blipFill>
          <a:blip r:embed="rId9"/>
          <a:stretch>
            <a:fillRect/>
          </a:stretch>
        </p:blipFill>
        <p:spPr>
          <a:xfrm>
            <a:off x="2496727" y="5177746"/>
            <a:ext cx="1920117" cy="1515882"/>
          </a:xfrm>
          <a:prstGeom prst="rect">
            <a:avLst/>
          </a:prstGeom>
        </p:spPr>
      </p:pic>
      <p:pic>
        <p:nvPicPr>
          <p:cNvPr id="9" name="Picture 8"/>
          <p:cNvPicPr>
            <a:picLocks noChangeAspect="1"/>
          </p:cNvPicPr>
          <p:nvPr/>
        </p:nvPicPr>
        <p:blipFill>
          <a:blip r:embed="rId10"/>
          <a:stretch>
            <a:fillRect/>
          </a:stretch>
        </p:blipFill>
        <p:spPr>
          <a:xfrm>
            <a:off x="6753662" y="5248752"/>
            <a:ext cx="1934311" cy="1501496"/>
          </a:xfrm>
          <a:prstGeom prst="rect">
            <a:avLst/>
          </a:prstGeom>
        </p:spPr>
      </p:pic>
    </p:spTree>
    <p:extLst>
      <p:ext uri="{BB962C8B-B14F-4D97-AF65-F5344CB8AC3E}">
        <p14:creationId xmlns:p14="http://schemas.microsoft.com/office/powerpoint/2010/main" val="376540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pitchFamily="2" charset="0"/>
              </a:rPr>
              <a:t>Tuesday: Taking </a:t>
            </a:r>
            <a:r>
              <a:rPr lang="en-GB" dirty="0" smtClean="0">
                <a:latin typeface="Twinkl" pitchFamily="2" charset="0"/>
              </a:rPr>
              <a:t>Positive Action</a:t>
            </a:r>
            <a:endParaRPr lang="en-GB" dirty="0">
              <a:latin typeface="Twinkl" pitchFamily="2" charset="0"/>
            </a:endParaRPr>
          </a:p>
        </p:txBody>
      </p:sp>
      <p:grpSp>
        <p:nvGrpSpPr>
          <p:cNvPr id="3" name="Group 2"/>
          <p:cNvGrpSpPr/>
          <p:nvPr/>
        </p:nvGrpSpPr>
        <p:grpSpPr>
          <a:xfrm>
            <a:off x="539750" y="4738732"/>
            <a:ext cx="1569992" cy="1569992"/>
            <a:chOff x="4788025" y="4522833"/>
            <a:chExt cx="1569992" cy="1569992"/>
          </a:xfrm>
        </p:grpSpPr>
        <p:sp>
          <p:nvSpPr>
            <p:cNvPr id="4" name="Oval 3">
              <a:hlinkClick r:id="rId2"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2" action="ppaction://hlinksldjump"/>
            </p:cNvPr>
            <p:cNvSpPr/>
            <p:nvPr/>
          </p:nvSpPr>
          <p:spPr>
            <a:xfrm>
              <a:off x="4788025" y="5184718"/>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grpSp>
      <p:grpSp>
        <p:nvGrpSpPr>
          <p:cNvPr id="6" name="Group 5"/>
          <p:cNvGrpSpPr/>
          <p:nvPr/>
        </p:nvGrpSpPr>
        <p:grpSpPr>
          <a:xfrm>
            <a:off x="6990457" y="4738731"/>
            <a:ext cx="1577281" cy="1569992"/>
            <a:chOff x="6574042" y="4512842"/>
            <a:chExt cx="1577281" cy="1569992"/>
          </a:xfrm>
        </p:grpSpPr>
        <p:sp>
          <p:nvSpPr>
            <p:cNvPr id="7" name="Oval 6">
              <a:hlinkClick r:id="rId3"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rId3" action="ppaction://hlinksldjump"/>
            </p:cNvPr>
            <p:cNvSpPr/>
            <p:nvPr/>
          </p:nvSpPr>
          <p:spPr>
            <a:xfrm>
              <a:off x="6581331" y="5184718"/>
              <a:ext cx="1569992" cy="246221"/>
            </a:xfrm>
            <a:prstGeom prst="rect">
              <a:avLst/>
            </a:prstGeom>
          </p:spPr>
          <p:txBody>
            <a:bodyPr wrap="square" lIns="0" tIns="0" rIns="0" bIns="0">
              <a:spAutoFit/>
            </a:bodyPr>
            <a:lstStyle/>
            <a:p>
              <a:pPr algn="ctr"/>
              <a:r>
                <a:rPr lang="en-GB" sz="1600" b="1" dirty="0">
                  <a:solidFill>
                    <a:schemeClr val="bg1"/>
                  </a:solidFill>
                </a:rPr>
                <a:t>Reflecting </a:t>
              </a:r>
            </a:p>
          </p:txBody>
        </p:sp>
      </p:grpSp>
      <p:sp>
        <p:nvSpPr>
          <p:cNvPr id="9" name="Rectangle 8"/>
          <p:cNvSpPr/>
          <p:nvPr/>
        </p:nvSpPr>
        <p:spPr>
          <a:xfrm>
            <a:off x="755650" y="1353665"/>
            <a:ext cx="7632700" cy="369332"/>
          </a:xfrm>
          <a:prstGeom prst="rect">
            <a:avLst/>
          </a:prstGeom>
        </p:spPr>
        <p:txBody>
          <a:bodyPr wrap="square">
            <a:spAutoFit/>
          </a:bodyPr>
          <a:lstStyle/>
          <a:p>
            <a:pPr algn="ctr"/>
            <a:r>
              <a:rPr lang="en-GB" dirty="0"/>
              <a:t>It is important that we do all we can to look after our mental health</a:t>
            </a:r>
            <a:r>
              <a:rPr lang="en-GB" dirty="0" smtClean="0"/>
              <a:t>.</a:t>
            </a:r>
          </a:p>
        </p:txBody>
      </p:sp>
      <p:sp>
        <p:nvSpPr>
          <p:cNvPr id="11" name="Rounded Rectangle 10"/>
          <p:cNvSpPr/>
          <p:nvPr/>
        </p:nvSpPr>
        <p:spPr>
          <a:xfrm>
            <a:off x="755650" y="1793027"/>
            <a:ext cx="7632700" cy="1160713"/>
          </a:xfrm>
          <a:prstGeom prst="roundRect">
            <a:avLst/>
          </a:prstGeom>
          <a:solidFill>
            <a:srgbClr val="E74D14"/>
          </a:solidFill>
        </p:spPr>
        <p:txBody>
          <a:bodyPr wrap="square" lIns="108000" tIns="108000" rIns="108000" bIns="108000">
            <a:spAutoFit/>
          </a:bodyPr>
          <a:lstStyle/>
          <a:p>
            <a:pPr algn="ctr"/>
            <a:r>
              <a:rPr lang="en-GB" dirty="0">
                <a:solidFill>
                  <a:schemeClr val="bg1"/>
                </a:solidFill>
              </a:rPr>
              <a:t>Having a healthy mind can help us feel good on the inside and can help us do well in lots of different situations</a:t>
            </a:r>
            <a:r>
              <a:rPr lang="en-GB" dirty="0" smtClean="0">
                <a:solidFill>
                  <a:schemeClr val="bg1"/>
                </a:solidFill>
              </a:rPr>
              <a:t>. Remind yourself of three things you can do to stay healthy physically and mentally!</a:t>
            </a:r>
            <a:endParaRPr lang="en-GB" dirty="0">
              <a:solidFill>
                <a:schemeClr val="bg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0804" y="2871801"/>
            <a:ext cx="1419530" cy="372232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6312" y="3023770"/>
            <a:ext cx="1557420" cy="334600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0226" y="2953739"/>
            <a:ext cx="1572377" cy="3416037"/>
          </a:xfrm>
          <a:prstGeom prst="rect">
            <a:avLst/>
          </a:prstGeom>
        </p:spPr>
      </p:pic>
      <p:pic>
        <p:nvPicPr>
          <p:cNvPr id="18" name="Whole Clas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smtClean="0">
                <a:latin typeface="Twinkl" pitchFamily="2" charset="0"/>
              </a:rPr>
              <a:t>Consolidating</a:t>
            </a:r>
            <a:br>
              <a:rPr lang="en-GB" sz="5400" dirty="0" smtClean="0">
                <a:latin typeface="Twinkl" pitchFamily="2" charset="0"/>
              </a:rPr>
            </a:br>
            <a:r>
              <a:rPr lang="en-GB" sz="2400" dirty="0" smtClean="0">
                <a:latin typeface="Twinkl" pitchFamily="2" charset="0"/>
              </a:rPr>
              <a:t>Recap the </a:t>
            </a:r>
            <a:r>
              <a:rPr lang="en-GB" sz="2400" dirty="0" err="1" smtClean="0">
                <a:latin typeface="Twinkl" pitchFamily="2" charset="0"/>
              </a:rPr>
              <a:t>powerpoint</a:t>
            </a:r>
            <a:r>
              <a:rPr lang="en-GB" sz="2400" dirty="0" smtClean="0">
                <a:latin typeface="Twinkl" pitchFamily="2" charset="0"/>
              </a:rPr>
              <a:t> so far. How can you stay mentally healthy? Who can help you? Chat to someone you know about what you think!</a:t>
            </a:r>
            <a:endParaRPr lang="en-GB" sz="2400" dirty="0">
              <a:latin typeface="Twinkl" pitchFamily="2" charset="0"/>
            </a:endParaRPr>
          </a:p>
        </p:txBody>
      </p:sp>
      <p:pic>
        <p:nvPicPr>
          <p:cNvPr id="3" name="Picture 2" descr="Hillside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559" y="536879"/>
            <a:ext cx="1166676" cy="1278859"/>
          </a:xfrm>
          <a:prstGeom prst="rect">
            <a:avLst/>
          </a:prstGeom>
          <a:noFill/>
        </p:spPr>
      </p:pic>
    </p:spTree>
    <p:extLst>
      <p:ext uri="{BB962C8B-B14F-4D97-AF65-F5344CB8AC3E}">
        <p14:creationId xmlns:p14="http://schemas.microsoft.com/office/powerpoint/2010/main" val="3978299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748661"/>
            <a:ext cx="8220075" cy="994306"/>
          </a:xfrm>
        </p:spPr>
        <p:txBody>
          <a:bodyPr/>
          <a:lstStyle/>
          <a:p>
            <a:r>
              <a:rPr lang="en-GB" dirty="0" smtClean="0">
                <a:latin typeface="Twinkl" pitchFamily="2" charset="0"/>
              </a:rPr>
              <a:t>Tuesday’s Activity: </a:t>
            </a:r>
            <a:br>
              <a:rPr lang="en-GB" dirty="0" smtClean="0">
                <a:latin typeface="Twinkl" pitchFamily="2" charset="0"/>
              </a:rPr>
            </a:br>
            <a:r>
              <a:rPr lang="en-GB" dirty="0" smtClean="0">
                <a:latin typeface="Twinkl" pitchFamily="2" charset="0"/>
              </a:rPr>
              <a:t>Positive </a:t>
            </a:r>
            <a:r>
              <a:rPr lang="en-GB" dirty="0">
                <a:latin typeface="Twinkl" pitchFamily="2" charset="0"/>
              </a:rPr>
              <a:t>Mental </a:t>
            </a:r>
            <a:r>
              <a:rPr lang="en-GB" dirty="0" smtClean="0">
                <a:latin typeface="Twinkl" pitchFamily="2" charset="0"/>
              </a:rPr>
              <a:t>Health </a:t>
            </a:r>
            <a:r>
              <a:rPr lang="en-GB" dirty="0">
                <a:latin typeface="Twinkl" pitchFamily="2" charset="0"/>
              </a:rPr>
              <a:t>Posters</a:t>
            </a:r>
          </a:p>
        </p:txBody>
      </p:sp>
      <p:sp>
        <p:nvSpPr>
          <p:cNvPr id="3" name="Rectangle 2"/>
          <p:cNvSpPr/>
          <p:nvPr/>
        </p:nvSpPr>
        <p:spPr>
          <a:xfrm>
            <a:off x="642935" y="1748908"/>
            <a:ext cx="7848600" cy="369332"/>
          </a:xfrm>
          <a:prstGeom prst="rect">
            <a:avLst/>
          </a:prstGeom>
        </p:spPr>
        <p:txBody>
          <a:bodyPr wrap="square">
            <a:spAutoFit/>
          </a:bodyPr>
          <a:lstStyle/>
          <a:p>
            <a:pPr algn="ctr"/>
            <a:r>
              <a:rPr lang="en-GB" dirty="0"/>
              <a:t>Let others know what they can do to help their minds be healthy! </a:t>
            </a:r>
          </a:p>
        </p:txBody>
      </p:sp>
      <p:sp>
        <p:nvSpPr>
          <p:cNvPr id="4" name="Rounded Rectangle 3"/>
          <p:cNvSpPr/>
          <p:nvPr/>
        </p:nvSpPr>
        <p:spPr>
          <a:xfrm>
            <a:off x="539750" y="2238374"/>
            <a:ext cx="8064500" cy="4159251"/>
          </a:xfrm>
          <a:prstGeom prst="roundRect">
            <a:avLst>
              <a:gd name="adj" fmla="val 5043"/>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42935" y="2383773"/>
            <a:ext cx="3470653" cy="3470653"/>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smtClean="0">
                <a:solidFill>
                  <a:schemeClr val="bg1"/>
                </a:solidFill>
              </a:rPr>
              <a:t>Create a </a:t>
            </a:r>
            <a:r>
              <a:rPr lang="en-GB" b="1" dirty="0" smtClean="0">
                <a:solidFill>
                  <a:schemeClr val="bg1"/>
                </a:solidFill>
              </a:rPr>
              <a:t>Positive </a:t>
            </a:r>
            <a:r>
              <a:rPr lang="en-GB" b="1" dirty="0">
                <a:solidFill>
                  <a:schemeClr val="bg1"/>
                </a:solidFill>
              </a:rPr>
              <a:t>Mental Health </a:t>
            </a:r>
            <a:r>
              <a:rPr lang="en-GB" b="1" dirty="0" smtClean="0">
                <a:solidFill>
                  <a:schemeClr val="bg1"/>
                </a:solidFill>
              </a:rPr>
              <a:t>Poster!</a:t>
            </a:r>
            <a:r>
              <a:rPr lang="en-GB" dirty="0" smtClean="0">
                <a:solidFill>
                  <a:schemeClr val="bg1"/>
                </a:solidFill>
              </a:rPr>
              <a:t> Draw </a:t>
            </a:r>
            <a:r>
              <a:rPr lang="en-GB" dirty="0">
                <a:solidFill>
                  <a:schemeClr val="bg1"/>
                </a:solidFill>
              </a:rPr>
              <a:t>a picture and write a sentence to show one thing that people can do to look after their mental health</a:t>
            </a:r>
            <a:r>
              <a:rPr lang="en-GB" dirty="0" smtClean="0">
                <a:solidFill>
                  <a:schemeClr val="bg1"/>
                </a:solidFill>
              </a:rPr>
              <a:t>. You might want to get the play dough out and make a brain too!</a:t>
            </a:r>
            <a:endParaRPr lang="en-GB" dirty="0">
              <a:solidFill>
                <a:schemeClr val="bg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3159"/>
          <a:stretch/>
        </p:blipFill>
        <p:spPr>
          <a:xfrm>
            <a:off x="4675588" y="2392842"/>
            <a:ext cx="3712762" cy="4559502"/>
          </a:xfrm>
          <a:prstGeom prst="rect">
            <a:avLst/>
          </a:prstGeom>
          <a:ln w="6350">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62485" y="4518505"/>
            <a:ext cx="2716867" cy="2393825"/>
          </a:xfrm>
          <a:prstGeom prst="rect">
            <a:avLst/>
          </a:prstGeom>
        </p:spPr>
      </p:pic>
      <p:pic>
        <p:nvPicPr>
          <p:cNvPr id="9" name="Brian the Bra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235" y="3829050"/>
            <a:ext cx="1735469" cy="1378911"/>
          </a:xfrm>
          <a:prstGeom prst="rect">
            <a:avLst/>
          </a:prstGeom>
        </p:spPr>
      </p:pic>
      <p:pic>
        <p:nvPicPr>
          <p:cNvPr id="11" name="Individual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childTnLst>
                                </p:cTn>
                              </p:par>
                            </p:childTnLst>
                          </p:cTn>
                        </p:par>
                        <p:par>
                          <p:cTn id="11" fill="hold">
                            <p:stCondLst>
                              <p:cond delay="1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36096" y="1278850"/>
            <a:ext cx="8220075" cy="5584682"/>
          </a:xfrm>
          <a:prstGeom prst="roundRect">
            <a:avLst>
              <a:gd name="adj" fmla="val 2203"/>
            </a:avLst>
          </a:prstGeom>
        </p:spPr>
        <p:txBody>
          <a:bodyPr/>
          <a:lstStyle/>
          <a:p>
            <a:r>
              <a:rPr lang="en-GB" sz="5400" dirty="0" smtClean="0">
                <a:latin typeface="Twinkl" pitchFamily="2" charset="0"/>
              </a:rPr>
              <a:t>Wednesday: Healthy Body, Healthy Mind! </a:t>
            </a:r>
            <a:br>
              <a:rPr lang="en-GB" sz="5400" dirty="0" smtClean="0">
                <a:latin typeface="Twinkl" pitchFamily="2" charset="0"/>
              </a:rPr>
            </a:br>
            <a:r>
              <a:rPr lang="en-GB" sz="2400" dirty="0" smtClean="0">
                <a:latin typeface="Twinkl" pitchFamily="2" charset="0"/>
              </a:rPr>
              <a:t>Exercise is key to feeling well – Wednesday’s Activity is to get up and move! You could complete a Joe Wicks session, try a Cosmic Yoga, go for a walk, bike ride or scooter round the block! Get your friends and family to join in too! Take time to look for something new that you haven’t seen or felt before and when you’ve finished and got your breath back, time talk to talk about and reflect on how your </a:t>
            </a:r>
            <a:r>
              <a:rPr lang="en-GB" sz="2400" dirty="0">
                <a:latin typeface="Twinkl" pitchFamily="2" charset="0"/>
              </a:rPr>
              <a:t>body feels! </a:t>
            </a:r>
            <a:r>
              <a:rPr lang="en-GB" sz="2400" dirty="0" smtClean="0">
                <a:latin typeface="Twinkl" pitchFamily="2" charset="0"/>
              </a:rPr>
              <a:t/>
            </a:r>
            <a:br>
              <a:rPr lang="en-GB" sz="2400" dirty="0" smtClean="0">
                <a:latin typeface="Twinkl" pitchFamily="2" charset="0"/>
              </a:rPr>
            </a:br>
            <a:r>
              <a:rPr lang="en-GB" sz="2400" dirty="0">
                <a:latin typeface="Twinkl" pitchFamily="2" charset="0"/>
              </a:rPr>
              <a:t/>
            </a:r>
            <a:br>
              <a:rPr lang="en-GB" sz="2400" dirty="0">
                <a:latin typeface="Twinkl" pitchFamily="2" charset="0"/>
              </a:rPr>
            </a:br>
            <a:r>
              <a:rPr lang="en-GB" sz="1800" dirty="0">
                <a:hlinkClick r:id="rId2"/>
              </a:rPr>
              <a:t>PE With Joe 2021 | Friday 29th Jan </a:t>
            </a:r>
            <a:r>
              <a:rPr lang="en-GB" sz="1800" dirty="0" smtClean="0">
                <a:hlinkClick r:id="rId2"/>
              </a:rPr>
              <a:t>– YouTube</a:t>
            </a:r>
            <a:r>
              <a:rPr lang="en-GB" sz="1800" dirty="0" smtClean="0"/>
              <a:t/>
            </a:r>
            <a:br>
              <a:rPr lang="en-GB" sz="1800" dirty="0" smtClean="0"/>
            </a:br>
            <a:r>
              <a:rPr lang="en-GB" sz="1800" dirty="0">
                <a:hlinkClick r:id="rId3"/>
              </a:rPr>
              <a:t>Cosmic Kids Yoga DANCE PARTY! </a:t>
            </a:r>
            <a:r>
              <a:rPr lang="en-GB" sz="1800" dirty="0" smtClean="0">
                <a:hlinkClick r:id="rId3"/>
              </a:rPr>
              <a:t>– YouTube</a:t>
            </a:r>
            <a:r>
              <a:rPr lang="en-GB" sz="2400" dirty="0" smtClean="0"/>
              <a:t/>
            </a:r>
            <a:br>
              <a:rPr lang="en-GB" sz="2400" dirty="0" smtClean="0"/>
            </a:br>
            <a:r>
              <a:rPr lang="en-GB" sz="2400" dirty="0" smtClean="0">
                <a:latin typeface="Twinkl" pitchFamily="2" charset="0"/>
              </a:rPr>
              <a:t> </a:t>
            </a:r>
            <a:br>
              <a:rPr lang="en-GB" sz="2400" dirty="0" smtClean="0">
                <a:latin typeface="Twinkl" pitchFamily="2" charset="0"/>
              </a:rPr>
            </a:br>
            <a:endParaRPr lang="en-GB" sz="5400" dirty="0">
              <a:latin typeface="Twinkl" pitchFamily="2" charset="0"/>
            </a:endParaRPr>
          </a:p>
        </p:txBody>
      </p:sp>
      <p:pic>
        <p:nvPicPr>
          <p:cNvPr id="3" name="Picture 2" descr="Hillside_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815" y="549941"/>
            <a:ext cx="892356" cy="970882"/>
          </a:xfrm>
          <a:prstGeom prst="rect">
            <a:avLst/>
          </a:prstGeom>
          <a:noFill/>
        </p:spPr>
      </p:pic>
    </p:spTree>
    <p:extLst>
      <p:ext uri="{BB962C8B-B14F-4D97-AF65-F5344CB8AC3E}">
        <p14:creationId xmlns:p14="http://schemas.microsoft.com/office/powerpoint/2010/main" val="4043001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smtClean="0">
                <a:latin typeface="Twinkl" pitchFamily="2" charset="0"/>
              </a:rPr>
              <a:t>Thursday: Reflecting and getting creative!</a:t>
            </a:r>
            <a:endParaRPr lang="en-GB" sz="5400" dirty="0">
              <a:latin typeface="Twinkl" pitchFamily="2" charset="0"/>
            </a:endParaRPr>
          </a:p>
        </p:txBody>
      </p:sp>
      <p:pic>
        <p:nvPicPr>
          <p:cNvPr id="3" name="Picture 2" descr="Hillside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495" y="549941"/>
            <a:ext cx="1166676" cy="1278859"/>
          </a:xfrm>
          <a:prstGeom prst="rect">
            <a:avLst/>
          </a:prstGeom>
          <a:noFill/>
        </p:spPr>
      </p:pic>
    </p:spTree>
    <p:extLst>
      <p:ext uri="{BB962C8B-B14F-4D97-AF65-F5344CB8AC3E}">
        <p14:creationId xmlns:p14="http://schemas.microsoft.com/office/powerpoint/2010/main" val="4281770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483322" y="834230"/>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endParaRPr lang="en-US" sz="3600" dirty="0">
              <a:latin typeface="Twinkl" pitchFamily="2" charset="0"/>
            </a:endParaRPr>
          </a:p>
        </p:txBody>
      </p:sp>
      <p:sp>
        <p:nvSpPr>
          <p:cNvPr id="12" name="Title 1"/>
          <p:cNvSpPr txBox="1">
            <a:spLocks/>
          </p:cNvSpPr>
          <p:nvPr/>
        </p:nvSpPr>
        <p:spPr>
          <a:xfrm>
            <a:off x="354328" y="75894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Twinkl" pitchFamily="2" charset="0"/>
              </a:rPr>
              <a:t>Children’s Mental Health Week </a:t>
            </a:r>
          </a:p>
          <a:p>
            <a:pPr algn="ctr"/>
            <a:r>
              <a:rPr lang="en-US" sz="3600" dirty="0" smtClean="0">
                <a:latin typeface="Twinkl" pitchFamily="2" charset="0"/>
              </a:rPr>
              <a:t>2021</a:t>
            </a:r>
            <a:endParaRPr lang="en-US" sz="3600" dirty="0">
              <a:latin typeface="Twinkl" pitchFamily="2" charset="0"/>
            </a:endParaRPr>
          </a:p>
        </p:txBody>
      </p:sp>
      <p:sp>
        <p:nvSpPr>
          <p:cNvPr id="16" name="Content Placeholder 15"/>
          <p:cNvSpPr>
            <a:spLocks noGrp="1"/>
          </p:cNvSpPr>
          <p:nvPr>
            <p:ph idx="1"/>
          </p:nvPr>
        </p:nvSpPr>
        <p:spPr>
          <a:xfrm>
            <a:off x="608734" y="1415637"/>
            <a:ext cx="7886700" cy="1409700"/>
          </a:xfrm>
        </p:spPr>
        <p:txBody>
          <a:bodyPr>
            <a:noAutofit/>
          </a:bodyPr>
          <a:lstStyle/>
          <a:p>
            <a:pPr marL="0" indent="0" algn="ctr">
              <a:buNone/>
            </a:pPr>
            <a:r>
              <a:rPr lang="en-GB" sz="2400" dirty="0" smtClean="0"/>
              <a:t>It is Children’s Mental Health Week and the theme this year is EXPRESS YOURSELF! Over the week we will be completing a daily activity in school and we hope that children at home will join in too! Your physical and mental health is very important and the following </a:t>
            </a:r>
            <a:r>
              <a:rPr lang="en-GB" sz="2400" dirty="0" err="1" smtClean="0"/>
              <a:t>powerpoint</a:t>
            </a:r>
            <a:r>
              <a:rPr lang="en-GB" sz="2400" dirty="0" smtClean="0"/>
              <a:t> and activities will give you ideas about how to stay mentally healthy! We hope you enjoy them!</a:t>
            </a:r>
            <a:endParaRPr lang="en-GB" sz="2400" dirty="0"/>
          </a:p>
        </p:txBody>
      </p:sp>
      <p:sp>
        <p:nvSpPr>
          <p:cNvPr id="20" name="Content Placeholder 15"/>
          <p:cNvSpPr txBox="1">
            <a:spLocks/>
          </p:cNvSpPr>
          <p:nvPr/>
        </p:nvSpPr>
        <p:spPr>
          <a:xfrm>
            <a:off x="754060" y="4193109"/>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smtClean="0">
                <a:latin typeface="Twinkl" pitchFamily="50" charset="0"/>
              </a:rPr>
              <a:t>Each day there will be a different activity to have a go at in school or at home. They might be discussion activities, creative activities or activities that encourage you to talk and think about how you can keep yourself mentally healthy!</a:t>
            </a:r>
          </a:p>
          <a:p>
            <a:pPr marL="0" indent="0" algn="ctr">
              <a:buNone/>
            </a:pPr>
            <a:r>
              <a:rPr lang="en-GB" dirty="0" smtClean="0">
                <a:latin typeface="Twinkl" pitchFamily="50" charset="0"/>
              </a:rPr>
              <a:t>Last year we did a week long yoga course in school – how different that would look if we did it this week! Times are different now and we hope you join in as our mental health has never been so important!  </a:t>
            </a:r>
            <a:endParaRPr lang="en-GB" dirty="0">
              <a:latin typeface="Twinkl" pitchFamily="50" charset="0"/>
            </a:endParaRPr>
          </a:p>
        </p:txBody>
      </p:sp>
      <p:pic>
        <p:nvPicPr>
          <p:cNvPr id="10" name="Picture 9" descr="Hillside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2821" y="92741"/>
            <a:ext cx="1166676" cy="1278859"/>
          </a:xfrm>
          <a:prstGeom prst="rect">
            <a:avLst/>
          </a:prstGeom>
          <a:noFill/>
        </p:spPr>
      </p:pic>
    </p:spTree>
    <p:extLst>
      <p:ext uri="{BB962C8B-B14F-4D97-AF65-F5344CB8AC3E}">
        <p14:creationId xmlns:p14="http://schemas.microsoft.com/office/powerpoint/2010/main" val="44728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Helping Others</a:t>
            </a:r>
          </a:p>
        </p:txBody>
      </p:sp>
      <p:sp>
        <p:nvSpPr>
          <p:cNvPr id="3" name="Rectangle 2"/>
          <p:cNvSpPr/>
          <p:nvPr/>
        </p:nvSpPr>
        <p:spPr>
          <a:xfrm>
            <a:off x="755650" y="1493070"/>
            <a:ext cx="7632700" cy="646331"/>
          </a:xfrm>
          <a:prstGeom prst="rect">
            <a:avLst/>
          </a:prstGeom>
        </p:spPr>
        <p:txBody>
          <a:bodyPr wrap="square">
            <a:spAutoFit/>
          </a:bodyPr>
          <a:lstStyle/>
          <a:p>
            <a:r>
              <a:rPr lang="en-GB" dirty="0"/>
              <a:t>There is a lot we can do to help keep our minds healthy and help us cope when have uncomfortable feelings.</a:t>
            </a:r>
          </a:p>
        </p:txBody>
      </p:sp>
      <p:grpSp>
        <p:nvGrpSpPr>
          <p:cNvPr id="19" name="Group 18"/>
          <p:cNvGrpSpPr/>
          <p:nvPr/>
        </p:nvGrpSpPr>
        <p:grpSpPr>
          <a:xfrm>
            <a:off x="933450" y="3233737"/>
            <a:ext cx="3502330" cy="3074988"/>
            <a:chOff x="755650" y="3417008"/>
            <a:chExt cx="3502330" cy="3074988"/>
          </a:xfrm>
        </p:grpSpPr>
        <p:sp>
          <p:nvSpPr>
            <p:cNvPr id="6" name="Oval 5"/>
            <p:cNvSpPr/>
            <p:nvPr/>
          </p:nvSpPr>
          <p:spPr>
            <a:xfrm>
              <a:off x="969321" y="3417008"/>
              <a:ext cx="3074988" cy="3074988"/>
            </a:xfrm>
            <a:prstGeom prst="ellipse">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3816180"/>
              <a:ext cx="3502330" cy="2276645"/>
            </a:xfrm>
            <a:prstGeom prst="rect">
              <a:avLst/>
            </a:prstGeom>
          </p:spPr>
        </p:pic>
      </p:grpSp>
      <p:grpSp>
        <p:nvGrpSpPr>
          <p:cNvPr id="20" name="Group 19"/>
          <p:cNvGrpSpPr/>
          <p:nvPr/>
        </p:nvGrpSpPr>
        <p:grpSpPr>
          <a:xfrm>
            <a:off x="5001571" y="3146425"/>
            <a:ext cx="3074988" cy="3162300"/>
            <a:chOff x="5065071" y="3525691"/>
            <a:chExt cx="3074988" cy="3162300"/>
          </a:xfrm>
        </p:grpSpPr>
        <p:sp>
          <p:nvSpPr>
            <p:cNvPr id="7" name="Oval 6"/>
            <p:cNvSpPr/>
            <p:nvPr/>
          </p:nvSpPr>
          <p:spPr>
            <a:xfrm>
              <a:off x="5065071" y="3569347"/>
              <a:ext cx="3074988" cy="3074988"/>
            </a:xfrm>
            <a:prstGeom prst="ellipse">
              <a:avLst/>
            </a:prstGeom>
            <a:solidFill>
              <a:srgbClr val="85C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45" y="3525691"/>
              <a:ext cx="2523441" cy="3162300"/>
            </a:xfrm>
            <a:prstGeom prst="rect">
              <a:avLst/>
            </a:prstGeom>
          </p:spPr>
        </p:pic>
      </p:grpSp>
      <p:sp>
        <p:nvSpPr>
          <p:cNvPr id="21" name="Rounded Rectangle 20"/>
          <p:cNvSpPr/>
          <p:nvPr/>
        </p:nvSpPr>
        <p:spPr>
          <a:xfrm>
            <a:off x="755650" y="2237618"/>
            <a:ext cx="7632700" cy="854246"/>
          </a:xfrm>
          <a:prstGeom prst="roundRect">
            <a:avLst/>
          </a:prstGeom>
          <a:solidFill>
            <a:srgbClr val="009285"/>
          </a:solidFill>
        </p:spPr>
        <p:txBody>
          <a:bodyPr wrap="square" lIns="108000" tIns="108000" rIns="108000" bIns="108000">
            <a:spAutoFit/>
          </a:bodyPr>
          <a:lstStyle/>
          <a:p>
            <a:r>
              <a:rPr lang="en-GB" dirty="0">
                <a:solidFill>
                  <a:schemeClr val="bg1"/>
                </a:solidFill>
              </a:rPr>
              <a:t>It is important we think, act and behave in a way that helps others feel good on the inside too.</a:t>
            </a:r>
          </a:p>
        </p:txBody>
      </p:sp>
      <p:sp>
        <p:nvSpPr>
          <p:cNvPr id="22" name="Oval 21"/>
          <p:cNvSpPr/>
          <p:nvPr/>
        </p:nvSpPr>
        <p:spPr>
          <a:xfrm>
            <a:off x="1139375" y="3233737"/>
            <a:ext cx="3090480" cy="309048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b="1" dirty="0">
                <a:solidFill>
                  <a:schemeClr val="bg1"/>
                </a:solidFill>
              </a:rPr>
              <a:t>What could you do to help others feel happy and have a healthy mind?</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24717"/>
          <a:stretch/>
        </p:blipFill>
        <p:spPr>
          <a:xfrm>
            <a:off x="5277429" y="2615171"/>
            <a:ext cx="2343973" cy="4322658"/>
          </a:xfrm>
          <a:prstGeom prst="rect">
            <a:avLst/>
          </a:prstGeom>
        </p:spPr>
      </p:pic>
      <p:pic>
        <p:nvPicPr>
          <p:cNvPr id="24"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style.rotation</p:attrName>
                                        </p:attrNameLst>
                                      </p:cBhvr>
                                      <p:tavLst>
                                        <p:tav tm="0">
                                          <p:val>
                                            <p:fltVal val="90"/>
                                          </p:val>
                                        </p:tav>
                                        <p:tav tm="100000">
                                          <p:val>
                                            <p:fltVal val="0"/>
                                          </p:val>
                                        </p:tav>
                                      </p:tavLst>
                                    </p:anim>
                                    <p:animEffect transition="in" filter="fade">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25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Helping Others</a:t>
            </a:r>
          </a:p>
        </p:txBody>
      </p:sp>
      <p:sp>
        <p:nvSpPr>
          <p:cNvPr id="3" name="Rectangle 2"/>
          <p:cNvSpPr/>
          <p:nvPr/>
        </p:nvSpPr>
        <p:spPr>
          <a:xfrm>
            <a:off x="755650" y="1468189"/>
            <a:ext cx="7812088" cy="369332"/>
          </a:xfrm>
          <a:prstGeom prst="rect">
            <a:avLst/>
          </a:prstGeom>
        </p:spPr>
        <p:txBody>
          <a:bodyPr wrap="square">
            <a:spAutoFit/>
          </a:bodyPr>
          <a:lstStyle/>
          <a:p>
            <a:r>
              <a:rPr lang="en-GB" dirty="0"/>
              <a:t>Take a moment of quiet to think about this and then share your </a:t>
            </a:r>
            <a:r>
              <a:rPr lang="en-GB" dirty="0" smtClean="0"/>
              <a:t>thoughts.  </a:t>
            </a:r>
            <a:endParaRPr lang="en-GB" dirty="0"/>
          </a:p>
        </p:txBody>
      </p:sp>
      <p:grpSp>
        <p:nvGrpSpPr>
          <p:cNvPr id="29" name="Group 28"/>
          <p:cNvGrpSpPr/>
          <p:nvPr/>
        </p:nvGrpSpPr>
        <p:grpSpPr>
          <a:xfrm>
            <a:off x="779275" y="2180121"/>
            <a:ext cx="3555093" cy="3074988"/>
            <a:chOff x="779275" y="2180121"/>
            <a:chExt cx="3555093" cy="3074988"/>
          </a:xfrm>
        </p:grpSpPr>
        <p:sp>
          <p:nvSpPr>
            <p:cNvPr id="6" name="Oval 5"/>
            <p:cNvSpPr/>
            <p:nvPr/>
          </p:nvSpPr>
          <p:spPr>
            <a:xfrm>
              <a:off x="1019328" y="2180121"/>
              <a:ext cx="3074988" cy="3074988"/>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75" y="2339879"/>
              <a:ext cx="3555093" cy="2736151"/>
            </a:xfrm>
            <a:prstGeom prst="rect">
              <a:avLst/>
            </a:prstGeom>
          </p:spPr>
        </p:pic>
      </p:grpSp>
      <p:grpSp>
        <p:nvGrpSpPr>
          <p:cNvPr id="28" name="Group 27"/>
          <p:cNvGrpSpPr/>
          <p:nvPr/>
        </p:nvGrpSpPr>
        <p:grpSpPr>
          <a:xfrm>
            <a:off x="5016085" y="2085143"/>
            <a:ext cx="3074988" cy="3077288"/>
            <a:chOff x="5016085" y="2085143"/>
            <a:chExt cx="3074988" cy="3077288"/>
          </a:xfrm>
        </p:grpSpPr>
        <p:sp>
          <p:nvSpPr>
            <p:cNvPr id="7" name="Oval 6"/>
            <p:cNvSpPr/>
            <p:nvPr/>
          </p:nvSpPr>
          <p:spPr>
            <a:xfrm>
              <a:off x="5016085" y="2087443"/>
              <a:ext cx="3074988" cy="3074988"/>
            </a:xfrm>
            <a:prstGeom prst="ellipse">
              <a:avLst/>
            </a:prstGeom>
            <a:solidFill>
              <a:srgbClr val="9C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721" y="2085143"/>
              <a:ext cx="2659965" cy="3063109"/>
            </a:xfrm>
            <a:prstGeom prst="rect">
              <a:avLst/>
            </a:prstGeom>
          </p:spPr>
        </p:pic>
      </p:gr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164" y="1941635"/>
            <a:ext cx="5500073" cy="4460444"/>
          </a:xfrm>
          <a:prstGeom prst="rect">
            <a:avLst/>
          </a:prstGeom>
        </p:spPr>
      </p:pic>
      <p:sp>
        <p:nvSpPr>
          <p:cNvPr id="25" name="Rounded Rectangle 24"/>
          <p:cNvSpPr/>
          <p:nvPr/>
        </p:nvSpPr>
        <p:spPr>
          <a:xfrm>
            <a:off x="755650" y="5454479"/>
            <a:ext cx="7632700" cy="854246"/>
          </a:xfrm>
          <a:prstGeom prst="roundRect">
            <a:avLst/>
          </a:prstGeom>
          <a:solidFill>
            <a:srgbClr val="009285"/>
          </a:solidFill>
        </p:spPr>
        <p:txBody>
          <a:bodyPr wrap="square" lIns="108000" tIns="108000" rIns="108000" bIns="108000">
            <a:spAutoFit/>
          </a:bodyPr>
          <a:lstStyle/>
          <a:p>
            <a:pPr algn="ctr"/>
            <a:r>
              <a:rPr lang="en-GB" b="1" dirty="0">
                <a:solidFill>
                  <a:schemeClr val="bg1"/>
                </a:solidFill>
              </a:rPr>
              <a:t>By doing a little, we can make a big difference to how others </a:t>
            </a:r>
            <a:r>
              <a:rPr lang="en-GB" b="1" dirty="0" smtClean="0">
                <a:solidFill>
                  <a:schemeClr val="bg1"/>
                </a:solidFill>
              </a:rPr>
              <a:t/>
            </a:r>
            <a:br>
              <a:rPr lang="en-GB" b="1" dirty="0" smtClean="0">
                <a:solidFill>
                  <a:schemeClr val="bg1"/>
                </a:solidFill>
              </a:rPr>
            </a:br>
            <a:r>
              <a:rPr lang="en-GB" b="1" dirty="0" smtClean="0">
                <a:solidFill>
                  <a:schemeClr val="bg1"/>
                </a:solidFill>
              </a:rPr>
              <a:t>feel </a:t>
            </a:r>
            <a:r>
              <a:rPr lang="en-GB" b="1" dirty="0">
                <a:solidFill>
                  <a:schemeClr val="bg1"/>
                </a:solidFill>
              </a:rPr>
              <a:t>on the inside. </a:t>
            </a:r>
          </a:p>
        </p:txBody>
      </p:sp>
      <p:pic>
        <p:nvPicPr>
          <p:cNvPr id="31"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1761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8"/>
                                        </p:tgtEl>
                                      </p:cBhvr>
                                    </p:animEffect>
                                    <p:set>
                                      <p:cBhvr>
                                        <p:cTn id="29" dur="1" fill="hold">
                                          <p:stCondLst>
                                            <p:cond delay="499"/>
                                          </p:stCondLst>
                                        </p:cTn>
                                        <p:tgtEl>
                                          <p:spTgt spid="2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pitchFamily="2" charset="0"/>
              </a:rPr>
              <a:t>Thursday’s Activity choices: </a:t>
            </a:r>
            <a:br>
              <a:rPr lang="en-GB" dirty="0" smtClean="0">
                <a:latin typeface="Twinkl" pitchFamily="2" charset="0"/>
              </a:rPr>
            </a:br>
            <a:r>
              <a:rPr lang="en-GB" dirty="0" smtClean="0">
                <a:latin typeface="Twinkl" pitchFamily="2" charset="0"/>
              </a:rPr>
              <a:t>Time to Talk and get creative!</a:t>
            </a:r>
            <a:endParaRPr lang="en-GB" dirty="0">
              <a:latin typeface="Twinkl" pitchFamily="2" charset="0"/>
            </a:endParaRPr>
          </a:p>
        </p:txBody>
      </p:sp>
      <p:sp>
        <p:nvSpPr>
          <p:cNvPr id="3" name="Rectangle 2"/>
          <p:cNvSpPr/>
          <p:nvPr/>
        </p:nvSpPr>
        <p:spPr>
          <a:xfrm>
            <a:off x="755650" y="1468189"/>
            <a:ext cx="7812088" cy="4524315"/>
          </a:xfrm>
          <a:prstGeom prst="rect">
            <a:avLst/>
          </a:prstGeom>
        </p:spPr>
        <p:txBody>
          <a:bodyPr wrap="square">
            <a:spAutoFit/>
          </a:bodyPr>
          <a:lstStyle/>
          <a:p>
            <a:r>
              <a:rPr lang="en-GB" dirty="0"/>
              <a:t>Take a moment </a:t>
            </a:r>
            <a:r>
              <a:rPr lang="en-GB" dirty="0" smtClean="0"/>
              <a:t>to watch the video: </a:t>
            </a:r>
          </a:p>
          <a:p>
            <a:r>
              <a:rPr lang="en-GB" dirty="0" smtClean="0">
                <a:hlinkClick r:id="rId2"/>
              </a:rPr>
              <a:t>Made </a:t>
            </a:r>
            <a:r>
              <a:rPr lang="en-GB" dirty="0">
                <a:hlinkClick r:id="rId2"/>
              </a:rPr>
              <a:t>with Pond5: Express Yourself </a:t>
            </a:r>
            <a:r>
              <a:rPr lang="en-GB" dirty="0" smtClean="0">
                <a:hlinkClick r:id="rId2"/>
              </a:rPr>
              <a:t>– YouTube</a:t>
            </a:r>
            <a:r>
              <a:rPr lang="en-GB" dirty="0" smtClean="0"/>
              <a:t> </a:t>
            </a:r>
          </a:p>
          <a:p>
            <a:r>
              <a:rPr lang="en-GB" dirty="0" smtClean="0"/>
              <a:t>How are they being creative? How do you like to be creative?</a:t>
            </a:r>
          </a:p>
          <a:p>
            <a:endParaRPr lang="en-GB" dirty="0" smtClean="0"/>
          </a:p>
          <a:p>
            <a:pPr marL="285750" indent="-285750">
              <a:buFont typeface="Wingdings" panose="05000000000000000000" pitchFamily="2" charset="2"/>
              <a:buChar char="ü"/>
            </a:pPr>
            <a:r>
              <a:rPr lang="en-GB" dirty="0" smtClean="0"/>
              <a:t>Complete a creative activity in school or at home… </a:t>
            </a:r>
          </a:p>
          <a:p>
            <a:pPr marL="285750" indent="-285750">
              <a:buFont typeface="Wingdings" panose="05000000000000000000" pitchFamily="2" charset="2"/>
              <a:buChar char="ü"/>
            </a:pPr>
            <a:r>
              <a:rPr lang="en-GB" dirty="0" smtClean="0"/>
              <a:t>Create a dance routine: </a:t>
            </a:r>
            <a:endParaRPr lang="en-GB" dirty="0"/>
          </a:p>
          <a:p>
            <a:r>
              <a:rPr lang="en-GB" dirty="0">
                <a:hlinkClick r:id="rId3"/>
              </a:rPr>
              <a:t>CAN'T STOP THE FEELING! (From DreamWorks Animation's "Trolls") (Official Video) - Bing video</a:t>
            </a:r>
            <a:r>
              <a:rPr lang="en-GB" dirty="0" smtClean="0"/>
              <a:t> </a:t>
            </a:r>
          </a:p>
          <a:p>
            <a:pPr marL="285750" indent="-285750">
              <a:buFont typeface="Wingdings" panose="05000000000000000000" pitchFamily="2" charset="2"/>
              <a:buChar char="ü"/>
            </a:pPr>
            <a:r>
              <a:rPr lang="en-GB" dirty="0" smtClean="0"/>
              <a:t>Create hand bunting with inspirational quotes on or ideas about how to stay mentally healthy!  </a:t>
            </a:r>
          </a:p>
          <a:p>
            <a:pPr marL="285750" indent="-285750">
              <a:buFont typeface="Wingdings" panose="05000000000000000000" pitchFamily="2" charset="2"/>
              <a:buChar char="ü"/>
            </a:pPr>
            <a:r>
              <a:rPr lang="en-GB" dirty="0" smtClean="0"/>
              <a:t>Create something delicious to eat! </a:t>
            </a:r>
          </a:p>
          <a:p>
            <a:pPr marL="285750" indent="-285750">
              <a:buFont typeface="Wingdings" panose="05000000000000000000" pitchFamily="2" charset="2"/>
              <a:buChar char="ü"/>
            </a:pPr>
            <a:r>
              <a:rPr lang="en-GB" dirty="0" smtClean="0"/>
              <a:t>Create an exercise routine for others! </a:t>
            </a:r>
          </a:p>
          <a:p>
            <a:pPr marL="285750" indent="-285750">
              <a:buFont typeface="Wingdings" panose="05000000000000000000" pitchFamily="2" charset="2"/>
              <a:buChar char="ü"/>
            </a:pPr>
            <a:r>
              <a:rPr lang="en-GB" dirty="0" smtClean="0"/>
              <a:t>Create a face mask and chill! </a:t>
            </a:r>
            <a:r>
              <a:rPr lang="en-GB" dirty="0">
                <a:hlinkClick r:id="rId4"/>
              </a:rPr>
              <a:t>Five DIY self-care activities - BBC </a:t>
            </a:r>
            <a:r>
              <a:rPr lang="en-GB" dirty="0" err="1" smtClean="0">
                <a:hlinkClick r:id="rId4"/>
              </a:rPr>
              <a:t>Bitesize</a:t>
            </a:r>
            <a:endParaRPr lang="en-GB" dirty="0" smtClean="0"/>
          </a:p>
          <a:p>
            <a:pPr marL="285750" indent="-285750">
              <a:buFont typeface="Wingdings" panose="05000000000000000000" pitchFamily="2" charset="2"/>
              <a:buChar char="ü"/>
            </a:pPr>
            <a:r>
              <a:rPr lang="en-GB" dirty="0" smtClean="0"/>
              <a:t>Create </a:t>
            </a:r>
            <a:r>
              <a:rPr lang="en-GB" dirty="0"/>
              <a:t>a design of your favourite outfit (or if you’re at home, </a:t>
            </a:r>
          </a:p>
          <a:p>
            <a:r>
              <a:rPr lang="en-GB" dirty="0"/>
              <a:t>create an outfit that expresses how you feel!)</a:t>
            </a:r>
          </a:p>
          <a:p>
            <a:pPr marL="285750" indent="-285750">
              <a:buFont typeface="Wingdings" panose="05000000000000000000" pitchFamily="2" charset="2"/>
              <a:buChar char="ü"/>
            </a:pPr>
            <a:endParaRPr lang="en-GB" dirty="0"/>
          </a:p>
        </p:txBody>
      </p:sp>
      <p:sp>
        <p:nvSpPr>
          <p:cNvPr id="25" name="Rounded Rectangle 24"/>
          <p:cNvSpPr/>
          <p:nvPr/>
        </p:nvSpPr>
        <p:spPr>
          <a:xfrm>
            <a:off x="750885" y="5836660"/>
            <a:ext cx="7632700" cy="547779"/>
          </a:xfrm>
          <a:prstGeom prst="roundRect">
            <a:avLst/>
          </a:prstGeom>
          <a:solidFill>
            <a:srgbClr val="009285"/>
          </a:solidFill>
        </p:spPr>
        <p:txBody>
          <a:bodyPr wrap="square" lIns="108000" tIns="108000" rIns="108000" bIns="108000">
            <a:spAutoFit/>
          </a:bodyPr>
          <a:lstStyle/>
          <a:p>
            <a:pPr algn="ctr"/>
            <a:r>
              <a:rPr lang="en-GB" b="1" dirty="0" smtClean="0">
                <a:solidFill>
                  <a:schemeClr val="bg1"/>
                </a:solidFill>
              </a:rPr>
              <a:t>Enjoy yourself and get creative! </a:t>
            </a:r>
            <a:endParaRPr lang="en-GB" b="1" dirty="0">
              <a:solidFill>
                <a:schemeClr val="bg1"/>
              </a:solidFill>
            </a:endParaRPr>
          </a:p>
        </p:txBody>
      </p:sp>
      <p:pic>
        <p:nvPicPr>
          <p:cNvPr id="31"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2335" y="464716"/>
            <a:ext cx="1014938" cy="708040"/>
          </a:xfrm>
          <a:prstGeom prst="rect">
            <a:avLst/>
          </a:prstGeom>
        </p:spPr>
      </p:pic>
      <p:pic>
        <p:nvPicPr>
          <p:cNvPr id="1026" name="Picture 2" descr="Hand Ba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0329" y="3968480"/>
            <a:ext cx="2186944" cy="818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lti-Coloured Handprint Wrea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5102" y="1573051"/>
            <a:ext cx="1446495" cy="1410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unky rainbow outfit k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0585" y="5164754"/>
            <a:ext cx="1297556" cy="122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smtClean="0">
                <a:latin typeface="Twinkl" pitchFamily="2" charset="0"/>
              </a:rPr>
              <a:t>Friday: Think </a:t>
            </a:r>
            <a:br>
              <a:rPr lang="en-GB" sz="5400" dirty="0" smtClean="0">
                <a:latin typeface="Twinkl" pitchFamily="2" charset="0"/>
              </a:rPr>
            </a:br>
            <a:r>
              <a:rPr lang="en-GB" sz="5400" dirty="0" smtClean="0">
                <a:latin typeface="Twinkl" pitchFamily="2" charset="0"/>
              </a:rPr>
              <a:t>again abou</a:t>
            </a:r>
            <a:r>
              <a:rPr lang="en-GB" sz="5400" dirty="0" smtClean="0">
                <a:latin typeface="Twinkl" pitchFamily="2" charset="0"/>
              </a:rPr>
              <a:t>t </a:t>
            </a:r>
            <a:br>
              <a:rPr lang="en-GB" sz="5400" dirty="0" smtClean="0">
                <a:latin typeface="Twinkl" pitchFamily="2" charset="0"/>
              </a:rPr>
            </a:br>
            <a:r>
              <a:rPr lang="en-GB" sz="5400" dirty="0" smtClean="0">
                <a:latin typeface="Twinkl" pitchFamily="2" charset="0"/>
              </a:rPr>
              <a:t>The </a:t>
            </a:r>
            <a:r>
              <a:rPr lang="en-GB" sz="5400" dirty="0" smtClean="0">
                <a:latin typeface="Twinkl" pitchFamily="2" charset="0"/>
              </a:rPr>
              <a:t>Big Questions</a:t>
            </a:r>
            <a:endParaRPr lang="en-GB" sz="5400" dirty="0">
              <a:latin typeface="Twinkl" pitchFamily="2" charset="0"/>
            </a:endParaRPr>
          </a:p>
        </p:txBody>
      </p:sp>
      <p:pic>
        <p:nvPicPr>
          <p:cNvPr id="3" name="Picture 2" descr="Hillside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432" y="576067"/>
            <a:ext cx="1166676" cy="1278859"/>
          </a:xfrm>
          <a:prstGeom prst="rect">
            <a:avLst/>
          </a:prstGeom>
          <a:noFill/>
        </p:spPr>
      </p:pic>
    </p:spTree>
    <p:extLst>
      <p:ext uri="{BB962C8B-B14F-4D97-AF65-F5344CB8AC3E}">
        <p14:creationId xmlns:p14="http://schemas.microsoft.com/office/powerpoint/2010/main" val="91465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The Big Questions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1967"/>
          <a:stretch/>
        </p:blipFill>
        <p:spPr>
          <a:xfrm>
            <a:off x="510488" y="1473201"/>
            <a:ext cx="2184552" cy="54121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8889"/>
          <a:stretch/>
        </p:blipFill>
        <p:spPr>
          <a:xfrm flipH="1">
            <a:off x="6252586" y="1601416"/>
            <a:ext cx="2265816" cy="5256584"/>
          </a:xfrm>
          <a:prstGeom prst="rect">
            <a:avLst/>
          </a:prstGeom>
        </p:spPr>
      </p:pic>
      <p:sp>
        <p:nvSpPr>
          <p:cNvPr id="6" name="Rounded Rectangular Callout 5"/>
          <p:cNvSpPr/>
          <p:nvPr/>
        </p:nvSpPr>
        <p:spPr>
          <a:xfrm>
            <a:off x="2946400" y="3346209"/>
            <a:ext cx="2404827" cy="1172029"/>
          </a:xfrm>
          <a:prstGeom prst="wedgeRoundRectCallout">
            <a:avLst>
              <a:gd name="adj1" fmla="val -66288"/>
              <a:gd name="adj2" fmla="val -4709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is positive mental health?</a:t>
            </a:r>
          </a:p>
        </p:txBody>
      </p:sp>
      <p:sp>
        <p:nvSpPr>
          <p:cNvPr id="7" name="Rounded Rectangular Callout 6"/>
          <p:cNvSpPr/>
          <p:nvPr/>
        </p:nvSpPr>
        <p:spPr>
          <a:xfrm>
            <a:off x="3897154" y="1613536"/>
            <a:ext cx="2519098" cy="1282082"/>
          </a:xfrm>
          <a:prstGeom prst="wedgeRoundRectCallout">
            <a:avLst>
              <a:gd name="adj1" fmla="val 64854"/>
              <a:gd name="adj2" fmla="val 28499"/>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keep our minds healthy?</a:t>
            </a:r>
          </a:p>
        </p:txBody>
      </p:sp>
      <p:sp>
        <p:nvSpPr>
          <p:cNvPr id="8" name="Rounded Rectangle 7"/>
          <p:cNvSpPr/>
          <p:nvPr/>
        </p:nvSpPr>
        <p:spPr>
          <a:xfrm>
            <a:off x="3080914" y="4785288"/>
            <a:ext cx="3335338" cy="547779"/>
          </a:xfrm>
          <a:prstGeom prst="roundRect">
            <a:avLst/>
          </a:prstGeom>
          <a:solidFill>
            <a:srgbClr val="F08213"/>
          </a:solidFill>
        </p:spPr>
        <p:txBody>
          <a:bodyPr wrap="square" lIns="108000" tIns="108000" rIns="108000" bIns="108000">
            <a:spAutoFit/>
          </a:bodyPr>
          <a:lstStyle/>
          <a:p>
            <a:pPr algn="ctr"/>
            <a:r>
              <a:rPr lang="en-GB" b="1" dirty="0" smtClean="0">
                <a:solidFill>
                  <a:schemeClr val="bg1"/>
                </a:solidFill>
              </a:rPr>
              <a:t>Let’s get mindful!</a:t>
            </a:r>
            <a:endParaRPr lang="en-GB" b="1" dirty="0">
              <a:solidFill>
                <a:schemeClr val="bg1"/>
              </a:solidFill>
            </a:endParaRPr>
          </a:p>
        </p:txBody>
      </p:sp>
      <p:sp>
        <p:nvSpPr>
          <p:cNvPr id="9" name="Rounded Rectangle 8"/>
          <p:cNvSpPr/>
          <p:nvPr/>
        </p:nvSpPr>
        <p:spPr>
          <a:xfrm>
            <a:off x="2653616" y="5600117"/>
            <a:ext cx="4189934" cy="547779"/>
          </a:xfrm>
          <a:prstGeom prst="roundRect">
            <a:avLst/>
          </a:prstGeom>
          <a:solidFill>
            <a:srgbClr val="009285"/>
          </a:solidFill>
        </p:spPr>
        <p:txBody>
          <a:bodyPr wrap="square" lIns="108000" tIns="108000" rIns="108000" bIns="108000">
            <a:spAutoFit/>
          </a:bodyPr>
          <a:lstStyle/>
          <a:p>
            <a:pPr algn="ctr"/>
            <a:r>
              <a:rPr lang="en-GB" b="1" dirty="0" smtClean="0">
                <a:solidFill>
                  <a:schemeClr val="bg1"/>
                </a:solidFill>
              </a:rPr>
              <a:t>What is mindfulness? </a:t>
            </a:r>
            <a:endParaRPr lang="en-GB" b="1" dirty="0">
              <a:solidFill>
                <a:schemeClr val="bg1"/>
              </a:solidFill>
            </a:endParaRPr>
          </a:p>
        </p:txBody>
      </p:sp>
    </p:spTree>
    <p:extLst>
      <p:ext uri="{BB962C8B-B14F-4D97-AF65-F5344CB8AC3E}">
        <p14:creationId xmlns:p14="http://schemas.microsoft.com/office/powerpoint/2010/main" val="17486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537460"/>
            <a:ext cx="8137524" cy="380777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503239" y="3000478"/>
            <a:ext cx="4923064"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endParaRPr lang="en-US" sz="3600" dirty="0">
              <a:latin typeface="Twinkl" pitchFamily="2" charset="0"/>
            </a:endParaRP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Twinkl" pitchFamily="2" charset="0"/>
              </a:rPr>
              <a:t>Mindfulness </a:t>
            </a:r>
            <a:endParaRPr lang="en-US" sz="3600" dirty="0">
              <a:latin typeface="Twinkl" pitchFamily="2" charset="0"/>
            </a:endParaRPr>
          </a:p>
        </p:txBody>
      </p:sp>
      <p:sp>
        <p:nvSpPr>
          <p:cNvPr id="16" name="Content Placeholder 15"/>
          <p:cNvSpPr>
            <a:spLocks noGrp="1"/>
          </p:cNvSpPr>
          <p:nvPr>
            <p:ph idx="1"/>
          </p:nvPr>
        </p:nvSpPr>
        <p:spPr>
          <a:xfrm>
            <a:off x="628650" y="1127759"/>
            <a:ext cx="7886700" cy="5011783"/>
          </a:xfrm>
        </p:spPr>
        <p:txBody>
          <a:bodyPr>
            <a:normAutofit/>
          </a:bodyPr>
          <a:lstStyle/>
          <a:p>
            <a:pPr marL="0" indent="0" algn="ctr">
              <a:buNone/>
            </a:pPr>
            <a:r>
              <a:rPr lang="en-GB" sz="2000" dirty="0"/>
              <a:t>Mindfulness is </a:t>
            </a:r>
            <a:r>
              <a:rPr lang="en-GB" sz="2000" dirty="0" smtClean="0"/>
              <a:t>simply </a:t>
            </a:r>
            <a:r>
              <a:rPr lang="en-GB" sz="2000" b="1" dirty="0" smtClean="0"/>
              <a:t>noticing </a:t>
            </a:r>
            <a:r>
              <a:rPr lang="en-GB" sz="2000" b="1" dirty="0"/>
              <a:t>what is happening right </a:t>
            </a:r>
            <a:r>
              <a:rPr lang="en-GB" sz="2000" b="1" dirty="0" smtClean="0"/>
              <a:t>now</a:t>
            </a:r>
            <a:r>
              <a:rPr lang="en-GB" sz="2000" dirty="0" smtClean="0"/>
              <a:t>! Mindfulness </a:t>
            </a:r>
            <a:r>
              <a:rPr lang="en-GB" sz="2000" dirty="0"/>
              <a:t>is taking notice of how your body feels and what you see, smell and taste. Maybe you even feel emotions in your body, perhaps through a tightness somewhere, or a good sensation</a:t>
            </a:r>
            <a:r>
              <a:rPr lang="en-GB" sz="2000" dirty="0" smtClean="0"/>
              <a:t>. On the final day of Children’s Mental Health Week, we are going to practice being mindful! </a:t>
            </a:r>
            <a:endParaRPr lang="en-GB" sz="2000" dirty="0"/>
          </a:p>
        </p:txBody>
      </p:sp>
      <p:sp>
        <p:nvSpPr>
          <p:cNvPr id="20" name="Content Placeholder 15"/>
          <p:cNvSpPr txBox="1">
            <a:spLocks/>
          </p:cNvSpPr>
          <p:nvPr/>
        </p:nvSpPr>
        <p:spPr>
          <a:xfrm>
            <a:off x="628650" y="3466802"/>
            <a:ext cx="4516936"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Twinkl" pitchFamily="50" charset="0"/>
            </a:endParaRP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389" y="3141147"/>
            <a:ext cx="4682423" cy="349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89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537460"/>
            <a:ext cx="8137524" cy="380777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503239" y="3000478"/>
            <a:ext cx="4923064"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endParaRPr lang="en-US" sz="3600" dirty="0">
              <a:latin typeface="Twinkl" pitchFamily="2" charset="0"/>
            </a:endParaRP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Twinkl" pitchFamily="2" charset="0"/>
              </a:rPr>
              <a:t>Friday’s Activities: Mindfulness </a:t>
            </a:r>
            <a:endParaRPr lang="en-US" sz="3600" dirty="0">
              <a:latin typeface="Twinkl" pitchFamily="2" charset="0"/>
            </a:endParaRPr>
          </a:p>
        </p:txBody>
      </p:sp>
      <p:sp>
        <p:nvSpPr>
          <p:cNvPr id="16" name="Content Placeholder 15"/>
          <p:cNvSpPr>
            <a:spLocks noGrp="1"/>
          </p:cNvSpPr>
          <p:nvPr>
            <p:ph idx="1"/>
          </p:nvPr>
        </p:nvSpPr>
        <p:spPr/>
        <p:txBody>
          <a:bodyPr>
            <a:normAutofit fontScale="92500" lnSpcReduction="10000"/>
          </a:bodyPr>
          <a:lstStyle/>
          <a:p>
            <a:pPr marL="0" indent="0">
              <a:buNone/>
            </a:pPr>
            <a:r>
              <a:rPr lang="en-GB" dirty="0" smtClean="0"/>
              <a:t>Have a go at one or all of the following activities! </a:t>
            </a:r>
          </a:p>
          <a:p>
            <a:pPr marL="0" indent="0">
              <a:buNone/>
            </a:pPr>
            <a:endParaRPr lang="en-GB" dirty="0"/>
          </a:p>
          <a:p>
            <a:pPr marL="0" indent="0" algn="ctr">
              <a:buNone/>
            </a:pPr>
            <a:r>
              <a:rPr lang="en-GB" dirty="0" smtClean="0"/>
              <a:t>Mindful breathing with a Teddy (or a toy of your choice!)</a:t>
            </a:r>
          </a:p>
        </p:txBody>
      </p:sp>
      <p:pic>
        <p:nvPicPr>
          <p:cNvPr id="4" name="Picture 3"/>
          <p:cNvPicPr>
            <a:picLocks noChangeAspect="1"/>
          </p:cNvPicPr>
          <p:nvPr/>
        </p:nvPicPr>
        <p:blipFill>
          <a:blip r:embed="rId2"/>
          <a:stretch>
            <a:fillRect/>
          </a:stretch>
        </p:blipFill>
        <p:spPr>
          <a:xfrm>
            <a:off x="1109660" y="2539184"/>
            <a:ext cx="6924675" cy="3590925"/>
          </a:xfrm>
          <a:prstGeom prst="rect">
            <a:avLst/>
          </a:prstGeom>
        </p:spPr>
      </p:pic>
      <p:pic>
        <p:nvPicPr>
          <p:cNvPr id="3074" name="Picture 2" descr="Image result for Teddy Bear. Size: 129 x 105. Source: www.sitnsleep.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2" y="1206457"/>
            <a:ext cx="1541148" cy="125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49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537460"/>
            <a:ext cx="8137524" cy="380777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a:t>Bubbles of Gratitude Mindfulness Colouring These are bubbles of gratitude! As you colour each bubble, think of something that you are grateful for. It could be something big or something very small, something that you experience often or something that has just happened once. Thinking of these things helps make us feel calm and happy. Mindfulness | LKS2 | Mindful Scientists | Experimenting with Gratitude | Lesson 6 Mindfulness Colouring These are bubbles of gratitude! As you colour each bubble, think of something that you are grateful for. It could be something big or something very small, something that you experience often or something that has just happened once. Thinking of these things helps make us f</a:t>
            </a:r>
            <a:endParaRPr lang="en-GB" sz="1350" dirty="0">
              <a:latin typeface="Twinkl" pitchFamily="50" charset="0"/>
            </a:endParaRP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503239" y="3000478"/>
            <a:ext cx="4923064"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endParaRPr lang="en-US" sz="3600" dirty="0">
              <a:latin typeface="Twinkl" pitchFamily="2" charset="0"/>
            </a:endParaRP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Twinkl" pitchFamily="2" charset="0"/>
              </a:rPr>
              <a:t>Friday’s Activities: Mindfulness </a:t>
            </a:r>
            <a:endParaRPr lang="en-US" sz="3600" dirty="0">
              <a:latin typeface="Twinkl" pitchFamily="2" charset="0"/>
            </a:endParaRPr>
          </a:p>
        </p:txBody>
      </p:sp>
      <p:sp>
        <p:nvSpPr>
          <p:cNvPr id="16" name="Content Placeholder 15"/>
          <p:cNvSpPr>
            <a:spLocks noGrp="1"/>
          </p:cNvSpPr>
          <p:nvPr>
            <p:ph idx="1"/>
          </p:nvPr>
        </p:nvSpPr>
        <p:spPr>
          <a:xfrm>
            <a:off x="628650" y="1127759"/>
            <a:ext cx="3660774" cy="5376558"/>
          </a:xfrm>
        </p:spPr>
        <p:txBody>
          <a:bodyPr>
            <a:normAutofit fontScale="92500" lnSpcReduction="10000"/>
          </a:bodyPr>
          <a:lstStyle/>
          <a:p>
            <a:pPr marL="0" indent="0" algn="ctr">
              <a:buNone/>
            </a:pPr>
            <a:r>
              <a:rPr lang="en-GB" b="1" dirty="0" smtClean="0"/>
              <a:t>Bubbles of Gratitude! </a:t>
            </a:r>
          </a:p>
          <a:p>
            <a:pPr marL="0" indent="0">
              <a:buNone/>
            </a:pPr>
            <a:endParaRPr lang="en-GB" dirty="0" smtClean="0"/>
          </a:p>
          <a:p>
            <a:pPr marL="0" indent="0">
              <a:buNone/>
            </a:pPr>
            <a:r>
              <a:rPr lang="en-GB" dirty="0" smtClean="0"/>
              <a:t>These are bubbles of gratitude! </a:t>
            </a:r>
          </a:p>
          <a:p>
            <a:pPr>
              <a:buFont typeface="Wingdings" panose="05000000000000000000" pitchFamily="2" charset="2"/>
              <a:buChar char="Ø"/>
            </a:pPr>
            <a:r>
              <a:rPr lang="en-GB" dirty="0" smtClean="0"/>
              <a:t>Cover a page with bubbles! </a:t>
            </a:r>
          </a:p>
          <a:p>
            <a:pPr>
              <a:buFont typeface="Wingdings" panose="05000000000000000000" pitchFamily="2" charset="2"/>
              <a:buChar char="Ø"/>
            </a:pPr>
            <a:r>
              <a:rPr lang="en-GB" dirty="0" smtClean="0"/>
              <a:t>As you colour each bubble think about something that you are grateful for. It could be something big (like your home!) or something very small (like a special toy), something you experience often (like eating your favourite food!) or something that has just happened (like smiling at someone!). </a:t>
            </a:r>
          </a:p>
          <a:p>
            <a:pPr>
              <a:buFont typeface="Wingdings" panose="05000000000000000000" pitchFamily="2" charset="2"/>
              <a:buChar char="Ø"/>
            </a:pPr>
            <a:r>
              <a:rPr lang="en-GB" dirty="0" smtClean="0"/>
              <a:t>Thinking of these things should make you feel calm and happy!</a:t>
            </a:r>
            <a:endParaRPr lang="en-GB" dirty="0"/>
          </a:p>
          <a:p>
            <a:pPr marL="0" indent="0" algn="ctr">
              <a:buNone/>
            </a:pPr>
            <a:endParaRPr lang="en-GB" dirty="0" smtClean="0"/>
          </a:p>
        </p:txBody>
      </p:sp>
      <p:pic>
        <p:nvPicPr>
          <p:cNvPr id="2" name="Picture 1"/>
          <p:cNvPicPr>
            <a:picLocks noChangeAspect="1"/>
          </p:cNvPicPr>
          <p:nvPr/>
        </p:nvPicPr>
        <p:blipFill>
          <a:blip r:embed="rId2"/>
          <a:stretch>
            <a:fillRect/>
          </a:stretch>
        </p:blipFill>
        <p:spPr>
          <a:xfrm>
            <a:off x="4289424" y="1889782"/>
            <a:ext cx="4476750" cy="4762500"/>
          </a:xfrm>
          <a:prstGeom prst="rect">
            <a:avLst/>
          </a:prstGeom>
        </p:spPr>
      </p:pic>
    </p:spTree>
    <p:extLst>
      <p:ext uri="{BB962C8B-B14F-4D97-AF65-F5344CB8AC3E}">
        <p14:creationId xmlns:p14="http://schemas.microsoft.com/office/powerpoint/2010/main" val="3510928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537460"/>
            <a:ext cx="8137524" cy="380777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503239" y="3000478"/>
            <a:ext cx="4923064"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endParaRPr lang="en-US" sz="3600" dirty="0">
              <a:latin typeface="Twinkl" pitchFamily="2" charset="0"/>
            </a:endParaRP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Twinkl" pitchFamily="2" charset="0"/>
              </a:rPr>
              <a:t>Friday’s Activities: Mindfulness </a:t>
            </a:r>
            <a:endParaRPr lang="en-US" sz="3600" dirty="0">
              <a:latin typeface="Twinkl" pitchFamily="2" charset="0"/>
            </a:endParaRPr>
          </a:p>
        </p:txBody>
      </p:sp>
      <p:sp>
        <p:nvSpPr>
          <p:cNvPr id="16" name="Content Placeholder 15"/>
          <p:cNvSpPr>
            <a:spLocks noGrp="1"/>
          </p:cNvSpPr>
          <p:nvPr>
            <p:ph idx="1"/>
          </p:nvPr>
        </p:nvSpPr>
        <p:spPr>
          <a:xfrm>
            <a:off x="691356" y="1004785"/>
            <a:ext cx="7886700" cy="1409700"/>
          </a:xfrm>
        </p:spPr>
        <p:txBody>
          <a:bodyPr>
            <a:normAutofit/>
          </a:bodyPr>
          <a:lstStyle/>
          <a:p>
            <a:pPr marL="0" indent="0">
              <a:buNone/>
            </a:pPr>
            <a:r>
              <a:rPr lang="en-GB" dirty="0" smtClean="0"/>
              <a:t>Find a mindful colouring – choose two colours and take your time! Can you focus on your breathing too? Calm and steady, relax and breathe!</a:t>
            </a:r>
          </a:p>
          <a:p>
            <a:pPr marL="0" indent="0">
              <a:buNone/>
            </a:pPr>
            <a:endParaRPr lang="en-GB" dirty="0"/>
          </a:p>
          <a:p>
            <a:pPr marL="0" indent="0" algn="ctr">
              <a:buNone/>
            </a:pPr>
            <a:endParaRPr lang="en-GB" dirty="0" smtClean="0"/>
          </a:p>
        </p:txBody>
      </p:sp>
      <p:pic>
        <p:nvPicPr>
          <p:cNvPr id="3" name="Picture 2"/>
          <p:cNvPicPr>
            <a:picLocks noChangeAspect="1"/>
          </p:cNvPicPr>
          <p:nvPr/>
        </p:nvPicPr>
        <p:blipFill>
          <a:blip r:embed="rId2"/>
          <a:stretch>
            <a:fillRect/>
          </a:stretch>
        </p:blipFill>
        <p:spPr>
          <a:xfrm>
            <a:off x="146070" y="1832610"/>
            <a:ext cx="8851855" cy="4925155"/>
          </a:xfrm>
          <a:prstGeom prst="rect">
            <a:avLst/>
          </a:prstGeom>
        </p:spPr>
      </p:pic>
    </p:spTree>
    <p:extLst>
      <p:ext uri="{BB962C8B-B14F-4D97-AF65-F5344CB8AC3E}">
        <p14:creationId xmlns:p14="http://schemas.microsoft.com/office/powerpoint/2010/main" val="106360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483322" y="834230"/>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endParaRPr lang="en-US" sz="3600" dirty="0">
              <a:latin typeface="Twinkl" pitchFamily="2" charset="0"/>
            </a:endParaRPr>
          </a:p>
        </p:txBody>
      </p:sp>
      <p:sp>
        <p:nvSpPr>
          <p:cNvPr id="12" name="Title 1"/>
          <p:cNvSpPr txBox="1">
            <a:spLocks/>
          </p:cNvSpPr>
          <p:nvPr/>
        </p:nvSpPr>
        <p:spPr>
          <a:xfrm>
            <a:off x="354328" y="75894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Twinkl" pitchFamily="2" charset="0"/>
              </a:rPr>
              <a:t>Children’s Mental Health Week </a:t>
            </a:r>
          </a:p>
          <a:p>
            <a:pPr algn="ctr"/>
            <a:r>
              <a:rPr lang="en-US" sz="3600" dirty="0" smtClean="0">
                <a:latin typeface="Twinkl" pitchFamily="2" charset="0"/>
              </a:rPr>
              <a:t>2021</a:t>
            </a:r>
            <a:endParaRPr lang="en-US" sz="3600" dirty="0">
              <a:latin typeface="Twinkl" pitchFamily="2" charset="0"/>
            </a:endParaRPr>
          </a:p>
        </p:txBody>
      </p:sp>
      <p:sp>
        <p:nvSpPr>
          <p:cNvPr id="16" name="Content Placeholder 15"/>
          <p:cNvSpPr>
            <a:spLocks noGrp="1"/>
          </p:cNvSpPr>
          <p:nvPr>
            <p:ph idx="1"/>
          </p:nvPr>
        </p:nvSpPr>
        <p:spPr>
          <a:xfrm>
            <a:off x="608733" y="1415637"/>
            <a:ext cx="8032029" cy="1409700"/>
          </a:xfrm>
        </p:spPr>
        <p:txBody>
          <a:bodyPr>
            <a:noAutofit/>
          </a:bodyPr>
          <a:lstStyle/>
          <a:p>
            <a:pPr marL="0" indent="0" algn="ctr">
              <a:buNone/>
            </a:pPr>
            <a:r>
              <a:rPr lang="en-GB" sz="2400" dirty="0" smtClean="0"/>
              <a:t>Thank you for joining in with Children’s Mental Health week. We hope you have enjoyed some of the activities – take the time now to think about how you can keep yourself and others mentally healthy every day!</a:t>
            </a:r>
            <a:endParaRPr lang="en-GB" sz="2400" dirty="0"/>
          </a:p>
        </p:txBody>
      </p:sp>
      <p:sp>
        <p:nvSpPr>
          <p:cNvPr id="20" name="Content Placeholder 15"/>
          <p:cNvSpPr txBox="1">
            <a:spLocks/>
          </p:cNvSpPr>
          <p:nvPr/>
        </p:nvSpPr>
        <p:spPr>
          <a:xfrm>
            <a:off x="434310" y="3102533"/>
            <a:ext cx="4858913" cy="3010884"/>
          </a:xfrm>
          <a:prstGeom prst="rect">
            <a:avLst/>
          </a:prstGeom>
          <a:noFill/>
          <a:ln w="25400">
            <a:noFill/>
          </a:ln>
        </p:spPr>
        <p:txBody>
          <a:bodyPr vert="horz" lIns="180000" tIns="252000" rIns="252000" bIns="180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dirty="0" smtClean="0">
                <a:latin typeface="Twinkl" pitchFamily="50" charset="0"/>
              </a:rPr>
              <a:t>And now that it is almost the weekend, make sure you get outside, eat delicious food, drink enough water and get lots of sleep! </a:t>
            </a:r>
          </a:p>
          <a:p>
            <a:pPr marL="0" indent="0" algn="ctr">
              <a:buNone/>
            </a:pPr>
            <a:endParaRPr lang="en-GB" sz="2800" dirty="0">
              <a:latin typeface="Twinkl" pitchFamily="50" charset="0"/>
            </a:endParaRPr>
          </a:p>
          <a:p>
            <a:pPr marL="0" indent="0" algn="ctr">
              <a:buNone/>
            </a:pPr>
            <a:r>
              <a:rPr lang="en-GB" sz="2800" dirty="0" smtClean="0">
                <a:latin typeface="Twinkl" pitchFamily="50" charset="0"/>
              </a:rPr>
              <a:t>Stay safe! </a:t>
            </a:r>
            <a:r>
              <a:rPr lang="en-GB" sz="2800" dirty="0" smtClean="0">
                <a:latin typeface="Twinkl" pitchFamily="50" charset="0"/>
                <a:sym typeface="Wingdings" panose="05000000000000000000" pitchFamily="2" charset="2"/>
              </a:rPr>
              <a:t> </a:t>
            </a:r>
            <a:endParaRPr lang="en-GB" sz="2800" dirty="0">
              <a:latin typeface="Twinkl" pitchFamily="50" charset="0"/>
            </a:endParaRPr>
          </a:p>
        </p:txBody>
      </p:sp>
      <p:pic>
        <p:nvPicPr>
          <p:cNvPr id="10" name="Picture 9" descr="Hillside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2821" y="92741"/>
            <a:ext cx="1166676" cy="1278859"/>
          </a:xfrm>
          <a:prstGeom prst="rect">
            <a:avLst/>
          </a:prstGeom>
          <a:noFill/>
        </p:spPr>
      </p:pic>
      <p:grpSp>
        <p:nvGrpSpPr>
          <p:cNvPr id="9" name="Group 8"/>
          <p:cNvGrpSpPr/>
          <p:nvPr/>
        </p:nvGrpSpPr>
        <p:grpSpPr>
          <a:xfrm>
            <a:off x="5502966" y="3341285"/>
            <a:ext cx="2883388" cy="2550191"/>
            <a:chOff x="-3165745" y="2345469"/>
            <a:chExt cx="2442295" cy="2305504"/>
          </a:xfrm>
        </p:grpSpPr>
        <p:sp>
          <p:nvSpPr>
            <p:cNvPr id="13" name="Oval 12"/>
            <p:cNvSpPr/>
            <p:nvPr/>
          </p:nvSpPr>
          <p:spPr>
            <a:xfrm>
              <a:off x="-3097349" y="2345469"/>
              <a:ext cx="2305504" cy="2305504"/>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4990"/>
            <a:stretch/>
          </p:blipFill>
          <p:spPr>
            <a:xfrm>
              <a:off x="-3165745" y="2684351"/>
              <a:ext cx="2442295" cy="1625448"/>
            </a:xfrm>
            <a:prstGeom prst="rect">
              <a:avLst/>
            </a:prstGeom>
          </p:spPr>
        </p:pic>
      </p:grpSp>
    </p:spTree>
    <p:extLst>
      <p:ext uri="{BB962C8B-B14F-4D97-AF65-F5344CB8AC3E}">
        <p14:creationId xmlns:p14="http://schemas.microsoft.com/office/powerpoint/2010/main" val="292877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smtClean="0">
                <a:latin typeface="Twinkl" pitchFamily="2" charset="0"/>
              </a:rPr>
              <a:t>The Big </a:t>
            </a:r>
            <a:r>
              <a:rPr lang="en-GB" sz="5400" dirty="0" smtClean="0">
                <a:latin typeface="Twinkl" pitchFamily="2" charset="0"/>
              </a:rPr>
              <a:t>Questions</a:t>
            </a:r>
            <a:br>
              <a:rPr lang="en-GB" sz="5400" dirty="0" smtClean="0">
                <a:latin typeface="Twinkl" pitchFamily="2" charset="0"/>
              </a:rPr>
            </a:br>
            <a:r>
              <a:rPr lang="en-GB" sz="1600" dirty="0" smtClean="0">
                <a:latin typeface="Twinkl" pitchFamily="2" charset="0"/>
              </a:rPr>
              <a:t>Take your time to go through the different slides and each day, have a go at the activity suggested if you can! If you take any amazing pictures or create anything spectacular, please send it in to school via the Year 1 Home Learning email address – Mrs Rushton will be thrilled to see them! </a:t>
            </a:r>
            <a:endParaRPr lang="en-GB" sz="5400" dirty="0">
              <a:latin typeface="Twinkl" pitchFamily="2" charset="0"/>
            </a:endParaRPr>
          </a:p>
        </p:txBody>
      </p:sp>
      <p:pic>
        <p:nvPicPr>
          <p:cNvPr id="3" name="Picture 2" descr="Hillside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5621" y="536878"/>
            <a:ext cx="1166676" cy="1278859"/>
          </a:xfrm>
          <a:prstGeom prst="rect">
            <a:avLst/>
          </a:prstGeom>
          <a:noFill/>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The Big Questions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1967"/>
          <a:stretch/>
        </p:blipFill>
        <p:spPr>
          <a:xfrm>
            <a:off x="761848" y="1473201"/>
            <a:ext cx="2184552" cy="54121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8889"/>
          <a:stretch/>
        </p:blipFill>
        <p:spPr>
          <a:xfrm flipH="1">
            <a:off x="6122534" y="1601416"/>
            <a:ext cx="2265816" cy="5256584"/>
          </a:xfrm>
          <a:prstGeom prst="rect">
            <a:avLst/>
          </a:prstGeom>
        </p:spPr>
      </p:pic>
      <p:sp>
        <p:nvSpPr>
          <p:cNvPr id="6" name="Rounded Rectangular Callout 5"/>
          <p:cNvSpPr/>
          <p:nvPr/>
        </p:nvSpPr>
        <p:spPr>
          <a:xfrm>
            <a:off x="3269856" y="3429000"/>
            <a:ext cx="2310256" cy="1440160"/>
          </a:xfrm>
          <a:prstGeom prst="wedgeRoundRectCallout">
            <a:avLst>
              <a:gd name="adj1" fmla="val -66288"/>
              <a:gd name="adj2" fmla="val -4709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is positive mental health?</a:t>
            </a:r>
          </a:p>
        </p:txBody>
      </p:sp>
      <p:sp>
        <p:nvSpPr>
          <p:cNvPr id="7" name="Rounded Rectangular Callout 6"/>
          <p:cNvSpPr/>
          <p:nvPr/>
        </p:nvSpPr>
        <p:spPr>
          <a:xfrm>
            <a:off x="3635896" y="1606261"/>
            <a:ext cx="2519098" cy="1505925"/>
          </a:xfrm>
          <a:prstGeom prst="wedgeRoundRectCallout">
            <a:avLst>
              <a:gd name="adj1" fmla="val 64854"/>
              <a:gd name="adj2" fmla="val 28499"/>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keep our minds healthy?</a:t>
            </a:r>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smtClean="0">
                <a:latin typeface="Twinkl" pitchFamily="2" charset="0"/>
              </a:rPr>
              <a:t>Remind yourself of what you already know – reconnect with how to be healthy!</a:t>
            </a:r>
            <a:endParaRPr lang="en-GB" sz="5400" dirty="0">
              <a:latin typeface="Twinkl" pitchFamily="2" charset="0"/>
            </a:endParaRPr>
          </a:p>
        </p:txBody>
      </p:sp>
      <p:pic>
        <p:nvPicPr>
          <p:cNvPr id="3" name="Picture 2" descr="Hillside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244" y="549941"/>
            <a:ext cx="1166676" cy="1278859"/>
          </a:xfrm>
          <a:prstGeom prst="rect">
            <a:avLst/>
          </a:prstGeom>
          <a:noFill/>
        </p:spPr>
      </p:pic>
    </p:spTree>
    <p:extLst>
      <p:ext uri="{BB962C8B-B14F-4D97-AF65-F5344CB8AC3E}">
        <p14:creationId xmlns:p14="http://schemas.microsoft.com/office/powerpoint/2010/main" val="3884373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979712" y="3149086"/>
            <a:ext cx="6409382" cy="1160713"/>
          </a:xfrm>
          <a:prstGeom prst="roundRect">
            <a:avLst/>
          </a:prstGeom>
          <a:solidFill>
            <a:srgbClr val="18A0DB"/>
          </a:solidFill>
        </p:spPr>
        <p:txBody>
          <a:bodyPr wrap="square" lIns="1872000" tIns="108000" rIns="108000" bIns="108000">
            <a:spAutoFit/>
          </a:bodyPr>
          <a:lstStyle/>
          <a:p>
            <a:r>
              <a:rPr lang="en-GB" dirty="0">
                <a:solidFill>
                  <a:schemeClr val="bg1"/>
                </a:solidFill>
              </a:rPr>
              <a:t>What can we do to help our body to </a:t>
            </a:r>
            <a:r>
              <a:rPr lang="en-GB" dirty="0" smtClean="0">
                <a:solidFill>
                  <a:schemeClr val="bg1"/>
                </a:solidFill>
              </a:rPr>
              <a:t/>
            </a:r>
            <a:br>
              <a:rPr lang="en-GB" dirty="0" smtClean="0">
                <a:solidFill>
                  <a:schemeClr val="bg1"/>
                </a:solidFill>
              </a:rPr>
            </a:br>
            <a:r>
              <a:rPr lang="en-GB" dirty="0" smtClean="0">
                <a:solidFill>
                  <a:schemeClr val="bg1"/>
                </a:solidFill>
              </a:rPr>
              <a:t>be </a:t>
            </a:r>
            <a:r>
              <a:rPr lang="en-GB" dirty="0">
                <a:solidFill>
                  <a:schemeClr val="bg1"/>
                </a:solidFill>
              </a:rPr>
              <a:t>healthy, be in good condition and </a:t>
            </a:r>
            <a:endParaRPr lang="en-GB" dirty="0" smtClean="0">
              <a:solidFill>
                <a:schemeClr val="bg1"/>
              </a:solidFill>
            </a:endParaRPr>
          </a:p>
          <a:p>
            <a:r>
              <a:rPr lang="en-GB" dirty="0" smtClean="0">
                <a:solidFill>
                  <a:schemeClr val="bg1"/>
                </a:solidFill>
              </a:rPr>
              <a:t>feel </a:t>
            </a:r>
            <a:r>
              <a:rPr lang="en-GB" dirty="0">
                <a:solidFill>
                  <a:schemeClr val="bg1"/>
                </a:solidFill>
              </a:rPr>
              <a:t>well?</a:t>
            </a:r>
          </a:p>
        </p:txBody>
      </p:sp>
      <p:sp>
        <p:nvSpPr>
          <p:cNvPr id="13" name="Rounded Rectangle 12"/>
          <p:cNvSpPr/>
          <p:nvPr/>
        </p:nvSpPr>
        <p:spPr>
          <a:xfrm>
            <a:off x="2123728" y="1778865"/>
            <a:ext cx="6264622" cy="1160713"/>
          </a:xfrm>
          <a:prstGeom prst="roundRect">
            <a:avLst/>
          </a:prstGeom>
          <a:solidFill>
            <a:srgbClr val="009285"/>
          </a:solidFill>
        </p:spPr>
        <p:txBody>
          <a:bodyPr wrap="square" lIns="1872000" tIns="108000" rIns="108000" bIns="108000">
            <a:spAutoFit/>
          </a:bodyPr>
          <a:lstStyle/>
          <a:p>
            <a:r>
              <a:rPr lang="en-GB" dirty="0">
                <a:solidFill>
                  <a:schemeClr val="bg1"/>
                </a:solidFill>
              </a:rPr>
              <a:t>Being healthy means that our body and our mind are in good condition and that we feel well.</a:t>
            </a:r>
          </a:p>
        </p:txBody>
      </p:sp>
      <p:sp>
        <p:nvSpPr>
          <p:cNvPr id="2" name="Title 1"/>
          <p:cNvSpPr>
            <a:spLocks noGrp="1"/>
          </p:cNvSpPr>
          <p:nvPr>
            <p:ph type="title"/>
          </p:nvPr>
        </p:nvSpPr>
        <p:spPr/>
        <p:txBody>
          <a:bodyPr/>
          <a:lstStyle/>
          <a:p>
            <a:r>
              <a:rPr lang="en-GB" dirty="0">
                <a:latin typeface="Twinkl" pitchFamily="2" charset="0"/>
              </a:rPr>
              <a:t>Healthy Bodies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55" y="968415"/>
            <a:ext cx="2886021" cy="6192688"/>
          </a:xfrm>
          <a:prstGeom prst="rect">
            <a:avLst/>
          </a:prstGeom>
        </p:spPr>
      </p:pic>
      <p:grpSp>
        <p:nvGrpSpPr>
          <p:cNvPr id="20" name="Group 19"/>
          <p:cNvGrpSpPr/>
          <p:nvPr/>
        </p:nvGrpSpPr>
        <p:grpSpPr>
          <a:xfrm>
            <a:off x="5103019" y="3178454"/>
            <a:ext cx="2369855" cy="2237122"/>
            <a:chOff x="-3165745" y="2345469"/>
            <a:chExt cx="2442295" cy="2305504"/>
          </a:xfrm>
        </p:grpSpPr>
        <p:sp>
          <p:nvSpPr>
            <p:cNvPr id="19" name="Oval 18"/>
            <p:cNvSpPr/>
            <p:nvPr/>
          </p:nvSpPr>
          <p:spPr>
            <a:xfrm>
              <a:off x="-3097349" y="2345469"/>
              <a:ext cx="2305504" cy="2305504"/>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4990"/>
            <a:stretch/>
          </p:blipFill>
          <p:spPr>
            <a:xfrm>
              <a:off x="-3165745" y="2684351"/>
              <a:ext cx="2442295" cy="1625448"/>
            </a:xfrm>
            <a:prstGeom prst="rect">
              <a:avLst/>
            </a:prstGeom>
          </p:spPr>
        </p:pic>
      </p:grpSp>
      <p:grpSp>
        <p:nvGrpSpPr>
          <p:cNvPr id="23" name="Group 22"/>
          <p:cNvGrpSpPr/>
          <p:nvPr/>
        </p:nvGrpSpPr>
        <p:grpSpPr>
          <a:xfrm>
            <a:off x="3682481" y="1464281"/>
            <a:ext cx="2134720" cy="2172854"/>
            <a:chOff x="-3633969" y="1909385"/>
            <a:chExt cx="2501673" cy="2546363"/>
          </a:xfrm>
        </p:grpSpPr>
        <p:sp>
          <p:nvSpPr>
            <p:cNvPr id="21" name="Oval 20"/>
            <p:cNvSpPr/>
            <p:nvPr/>
          </p:nvSpPr>
          <p:spPr>
            <a:xfrm>
              <a:off x="-3633969" y="2039683"/>
              <a:ext cx="2305504" cy="2305504"/>
            </a:xfrm>
            <a:prstGeom prst="ellipse">
              <a:avLst/>
            </a:prstGeom>
            <a:solidFill>
              <a:srgbClr val="9C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9456" y="1909385"/>
              <a:ext cx="2387160" cy="2546363"/>
            </a:xfrm>
            <a:prstGeom prst="rect">
              <a:avLst/>
            </a:prstGeom>
          </p:spPr>
        </p:pic>
      </p:grpSp>
      <p:grpSp>
        <p:nvGrpSpPr>
          <p:cNvPr id="27" name="Group 26"/>
          <p:cNvGrpSpPr/>
          <p:nvPr/>
        </p:nvGrpSpPr>
        <p:grpSpPr>
          <a:xfrm>
            <a:off x="2412198" y="3326176"/>
            <a:ext cx="2079734" cy="2045858"/>
            <a:chOff x="10061252" y="1052146"/>
            <a:chExt cx="2741251" cy="2696599"/>
          </a:xfrm>
        </p:grpSpPr>
        <p:sp>
          <p:nvSpPr>
            <p:cNvPr id="26" name="Oval 25"/>
            <p:cNvSpPr/>
            <p:nvPr/>
          </p:nvSpPr>
          <p:spPr>
            <a:xfrm>
              <a:off x="10105904" y="1052146"/>
              <a:ext cx="2696599" cy="2696599"/>
            </a:xfrm>
            <a:prstGeom prst="ellipse">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252" y="1215666"/>
              <a:ext cx="2740712" cy="2189894"/>
            </a:xfrm>
            <a:prstGeom prst="rect">
              <a:avLst/>
            </a:prstGeom>
          </p:spPr>
        </p:pic>
      </p:grpSp>
      <p:grpSp>
        <p:nvGrpSpPr>
          <p:cNvPr id="28" name="Group 27"/>
          <p:cNvGrpSpPr/>
          <p:nvPr/>
        </p:nvGrpSpPr>
        <p:grpSpPr>
          <a:xfrm>
            <a:off x="5883568" y="961935"/>
            <a:ext cx="2250050" cy="2250050"/>
            <a:chOff x="-3885937" y="5502024"/>
            <a:chExt cx="2305504" cy="2305504"/>
          </a:xfrm>
        </p:grpSpPr>
        <p:sp>
          <p:nvSpPr>
            <p:cNvPr id="18" name="Oval 17"/>
            <p:cNvSpPr/>
            <p:nvPr/>
          </p:nvSpPr>
          <p:spPr>
            <a:xfrm>
              <a:off x="-3885937" y="5502024"/>
              <a:ext cx="2305504" cy="2305504"/>
            </a:xfrm>
            <a:prstGeom prst="ellipse">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549" y="6121969"/>
              <a:ext cx="2090728" cy="1065613"/>
            </a:xfrm>
            <a:prstGeom prst="rect">
              <a:avLst/>
            </a:prstGeom>
          </p:spPr>
        </p:pic>
      </p:grpSp>
      <p:sp>
        <p:nvSpPr>
          <p:cNvPr id="16" name="Rounded Rectangle 15"/>
          <p:cNvSpPr/>
          <p:nvPr/>
        </p:nvSpPr>
        <p:spPr>
          <a:xfrm>
            <a:off x="2481515" y="5455578"/>
            <a:ext cx="6120606" cy="854246"/>
          </a:xfrm>
          <a:prstGeom prst="roundRect">
            <a:avLst/>
          </a:prstGeom>
          <a:solidFill>
            <a:srgbClr val="E74D14"/>
          </a:solidFill>
        </p:spPr>
        <p:txBody>
          <a:bodyPr wrap="square" lIns="108000" tIns="108000" rIns="108000" bIns="108000">
            <a:spAutoFit/>
          </a:bodyPr>
          <a:lstStyle/>
          <a:p>
            <a:pPr algn="ctr"/>
            <a:r>
              <a:rPr lang="en-GB" dirty="0">
                <a:solidFill>
                  <a:schemeClr val="bg1"/>
                </a:solidFill>
              </a:rPr>
              <a:t>With </a:t>
            </a:r>
            <a:r>
              <a:rPr lang="en-GB" dirty="0" smtClean="0">
                <a:solidFill>
                  <a:schemeClr val="bg1"/>
                </a:solidFill>
              </a:rPr>
              <a:t>a friend or someone in your family, </a:t>
            </a:r>
            <a:r>
              <a:rPr lang="en-GB" dirty="0" smtClean="0">
                <a:solidFill>
                  <a:schemeClr val="bg1"/>
                </a:solidFill>
              </a:rPr>
              <a:t>think </a:t>
            </a:r>
            <a:r>
              <a:rPr lang="en-GB" dirty="0">
                <a:solidFill>
                  <a:schemeClr val="bg1"/>
                </a:solidFill>
              </a:rPr>
              <a:t>of three different things </a:t>
            </a:r>
            <a:r>
              <a:rPr lang="en-GB" dirty="0" smtClean="0">
                <a:solidFill>
                  <a:schemeClr val="bg1"/>
                </a:solidFill>
              </a:rPr>
              <a:t>that keep your body healthy!</a:t>
            </a:r>
            <a:endParaRPr lang="en-GB" dirty="0">
              <a:solidFill>
                <a:schemeClr val="bg1"/>
              </a:solidFill>
            </a:endParaRPr>
          </a:p>
        </p:txBody>
      </p:sp>
      <p:pic>
        <p:nvPicPr>
          <p:cNvPr id="33" name="Pair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xit" presetSubtype="0" fill="hold" grpId="1" nodeType="afterEffect">
                                  <p:stCondLst>
                                    <p:cond delay="0"/>
                                  </p:stCondLst>
                                  <p:childTnLst>
                                    <p:animEffect transition="out" filter="fade">
                                      <p:cBhvr>
                                        <p:cTn id="27" dur="1000"/>
                                        <p:tgtEl>
                                          <p:spTgt spid="13"/>
                                        </p:tgtEl>
                                      </p:cBhvr>
                                    </p:animEffect>
                                    <p:anim calcmode="lin" valueType="num">
                                      <p:cBhvr>
                                        <p:cTn id="28" dur="1000"/>
                                        <p:tgtEl>
                                          <p:spTgt spid="13"/>
                                        </p:tgtEl>
                                        <p:attrNameLst>
                                          <p:attrName>ppt_x</p:attrName>
                                        </p:attrNameLst>
                                      </p:cBhvr>
                                      <p:tavLst>
                                        <p:tav tm="0">
                                          <p:val>
                                            <p:strVal val="ppt_x"/>
                                          </p:val>
                                        </p:tav>
                                        <p:tav tm="100000">
                                          <p:val>
                                            <p:strVal val="ppt_x"/>
                                          </p:val>
                                        </p:tav>
                                      </p:tavLst>
                                    </p:anim>
                                    <p:anim calcmode="lin" valueType="num">
                                      <p:cBhvr>
                                        <p:cTn id="29" dur="1000"/>
                                        <p:tgtEl>
                                          <p:spTgt spid="13"/>
                                        </p:tgtEl>
                                        <p:attrNameLst>
                                          <p:attrName>ppt_y</p:attrName>
                                        </p:attrNameLst>
                                      </p:cBhvr>
                                      <p:tavLst>
                                        <p:tav tm="0">
                                          <p:val>
                                            <p:strVal val="ppt_y"/>
                                          </p:val>
                                        </p:tav>
                                        <p:tav tm="100000">
                                          <p:val>
                                            <p:strVal val="ppt_y+.1"/>
                                          </p:val>
                                        </p:tav>
                                      </p:tavLst>
                                    </p:anim>
                                    <p:set>
                                      <p:cBhvr>
                                        <p:cTn id="30" dur="1" fill="hold">
                                          <p:stCondLst>
                                            <p:cond delay="999"/>
                                          </p:stCondLst>
                                        </p:cTn>
                                        <p:tgtEl>
                                          <p:spTgt spid="13"/>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14"/>
                                        </p:tgtEl>
                                      </p:cBhvr>
                                    </p:animEffect>
                                    <p:anim calcmode="lin" valueType="num">
                                      <p:cBhvr>
                                        <p:cTn id="33" dur="1000"/>
                                        <p:tgtEl>
                                          <p:spTgt spid="14"/>
                                        </p:tgtEl>
                                        <p:attrNameLst>
                                          <p:attrName>ppt_x</p:attrName>
                                        </p:attrNameLst>
                                      </p:cBhvr>
                                      <p:tavLst>
                                        <p:tav tm="0">
                                          <p:val>
                                            <p:strVal val="ppt_x"/>
                                          </p:val>
                                        </p:tav>
                                        <p:tav tm="100000">
                                          <p:val>
                                            <p:strVal val="ppt_x"/>
                                          </p:val>
                                        </p:tav>
                                      </p:tavLst>
                                    </p:anim>
                                    <p:anim calcmode="lin" valueType="num">
                                      <p:cBhvr>
                                        <p:cTn id="34" dur="1000"/>
                                        <p:tgtEl>
                                          <p:spTgt spid="14"/>
                                        </p:tgtEl>
                                        <p:attrNameLst>
                                          <p:attrName>ppt_y</p:attrName>
                                        </p:attrNameLst>
                                      </p:cBhvr>
                                      <p:tavLst>
                                        <p:tav tm="0">
                                          <p:val>
                                            <p:strVal val="ppt_y"/>
                                          </p:val>
                                        </p:tav>
                                        <p:tav tm="100000">
                                          <p:val>
                                            <p:strVal val="ppt_y+.1"/>
                                          </p:val>
                                        </p:tav>
                                      </p:tavLst>
                                    </p:anim>
                                    <p:set>
                                      <p:cBhvr>
                                        <p:cTn id="35" dur="1" fill="hold">
                                          <p:stCondLst>
                                            <p:cond delay="9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50"/>
                                        <p:tgtEl>
                                          <p:spTgt spid="27"/>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750"/>
                                        <p:tgtEl>
                                          <p:spTgt spid="20"/>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childTnLst>
                          </p:cTn>
                        </p:par>
                        <p:par>
                          <p:cTn id="49" fill="hold">
                            <p:stCondLst>
                              <p:cond delay="2250"/>
                            </p:stCondLst>
                            <p:childTnLst>
                              <p:par>
                                <p:cTn id="50" presetID="10" presetClass="entr" presetSubtype="0"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3" grpId="1"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r="1" b="11813"/>
          <a:stretch/>
        </p:blipFill>
        <p:spPr>
          <a:xfrm>
            <a:off x="545868" y="1284115"/>
            <a:ext cx="8058579" cy="5025205"/>
          </a:xfrm>
          <a:prstGeom prst="roundRect">
            <a:avLst>
              <a:gd name="adj" fmla="val 3209"/>
            </a:avLst>
          </a:prstGeom>
        </p:spPr>
      </p:pic>
      <p:sp>
        <p:nvSpPr>
          <p:cNvPr id="14" name="Rounded Rectangle 13"/>
          <p:cNvSpPr/>
          <p:nvPr/>
        </p:nvSpPr>
        <p:spPr>
          <a:xfrm>
            <a:off x="755650" y="4627867"/>
            <a:ext cx="6797150" cy="854246"/>
          </a:xfrm>
          <a:prstGeom prst="roundRect">
            <a:avLst/>
          </a:prstGeom>
          <a:solidFill>
            <a:srgbClr val="18A0DB"/>
          </a:solidFill>
        </p:spPr>
        <p:txBody>
          <a:bodyPr wrap="square" lIns="108000" tIns="108000" rIns="1368000" bIns="108000">
            <a:spAutoFit/>
          </a:bodyPr>
          <a:lstStyle/>
          <a:p>
            <a:r>
              <a:rPr lang="en-GB" dirty="0">
                <a:solidFill>
                  <a:schemeClr val="bg1"/>
                </a:solidFill>
              </a:rPr>
              <a:t>Doing all we can to keep our body healthy can help us to feel happy too.</a:t>
            </a:r>
          </a:p>
        </p:txBody>
      </p:sp>
      <p:sp>
        <p:nvSpPr>
          <p:cNvPr id="13" name="Rounded Rectangle 12"/>
          <p:cNvSpPr/>
          <p:nvPr/>
        </p:nvSpPr>
        <p:spPr>
          <a:xfrm>
            <a:off x="755650" y="3213017"/>
            <a:ext cx="6624662" cy="854246"/>
          </a:xfrm>
          <a:prstGeom prst="roundRect">
            <a:avLst/>
          </a:prstGeom>
          <a:solidFill>
            <a:srgbClr val="009285"/>
          </a:solidFill>
        </p:spPr>
        <p:txBody>
          <a:bodyPr wrap="square" lIns="108000" tIns="108000" rIns="936000" bIns="108000">
            <a:spAutoFit/>
          </a:bodyPr>
          <a:lstStyle/>
          <a:p>
            <a:r>
              <a:rPr lang="en-GB" dirty="0">
                <a:solidFill>
                  <a:schemeClr val="bg1"/>
                </a:solidFill>
              </a:rPr>
              <a:t>It is important to make healthy choices so </a:t>
            </a:r>
            <a:r>
              <a:rPr lang="en-GB" dirty="0" smtClean="0">
                <a:solidFill>
                  <a:schemeClr val="bg1"/>
                </a:solidFill>
              </a:rPr>
              <a:t>our body </a:t>
            </a:r>
            <a:r>
              <a:rPr lang="en-GB" dirty="0">
                <a:solidFill>
                  <a:schemeClr val="bg1"/>
                </a:solidFill>
              </a:rPr>
              <a:t>works as well </a:t>
            </a:r>
            <a:r>
              <a:rPr lang="en-GB" dirty="0" smtClean="0">
                <a:solidFill>
                  <a:schemeClr val="bg1"/>
                </a:solidFill>
              </a:rPr>
              <a:t>as it </a:t>
            </a:r>
            <a:r>
              <a:rPr lang="en-GB" dirty="0">
                <a:solidFill>
                  <a:schemeClr val="bg1"/>
                </a:solidFill>
              </a:rPr>
              <a:t>can. </a:t>
            </a:r>
          </a:p>
        </p:txBody>
      </p:sp>
      <p:sp>
        <p:nvSpPr>
          <p:cNvPr id="2" name="Title 1"/>
          <p:cNvSpPr>
            <a:spLocks noGrp="1"/>
          </p:cNvSpPr>
          <p:nvPr>
            <p:ph type="title"/>
          </p:nvPr>
        </p:nvSpPr>
        <p:spPr/>
        <p:txBody>
          <a:bodyPr/>
          <a:lstStyle/>
          <a:p>
            <a:r>
              <a:rPr lang="en-GB" dirty="0">
                <a:latin typeface="Twinkl" pitchFamily="2" charset="0"/>
              </a:rPr>
              <a:t>Healthy Bodies</a:t>
            </a:r>
          </a:p>
        </p:txBody>
      </p:sp>
      <p:sp>
        <p:nvSpPr>
          <p:cNvPr id="16" name="Rounded Rectangle 15"/>
          <p:cNvSpPr/>
          <p:nvPr/>
        </p:nvSpPr>
        <p:spPr>
          <a:xfrm>
            <a:off x="755649" y="1688186"/>
            <a:ext cx="5993493" cy="854246"/>
          </a:xfrm>
          <a:prstGeom prst="roundRect">
            <a:avLst/>
          </a:prstGeom>
          <a:solidFill>
            <a:srgbClr val="E74D14"/>
          </a:solidFill>
        </p:spPr>
        <p:txBody>
          <a:bodyPr wrap="square" lIns="108000" tIns="108000" rIns="360000" bIns="108000">
            <a:spAutoFit/>
          </a:bodyPr>
          <a:lstStyle/>
          <a:p>
            <a:r>
              <a:rPr lang="en-GB" dirty="0">
                <a:solidFill>
                  <a:schemeClr val="bg1"/>
                </a:solidFill>
              </a:rPr>
              <a:t>Why do you think it is important to make choices and take actions to keep </a:t>
            </a:r>
            <a:r>
              <a:rPr lang="en-GB" dirty="0" smtClean="0">
                <a:solidFill>
                  <a:schemeClr val="bg1"/>
                </a:solidFill>
              </a:rPr>
              <a:t>our bodies </a:t>
            </a:r>
            <a:r>
              <a:rPr lang="en-GB" dirty="0">
                <a:solidFill>
                  <a:schemeClr val="bg1"/>
                </a:solidFill>
              </a:rPr>
              <a:t>healthy?</a:t>
            </a:r>
          </a:p>
        </p:txBody>
      </p:sp>
      <p:pic>
        <p:nvPicPr>
          <p:cNvPr id="8" name="Whole C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8002" y="899490"/>
            <a:ext cx="2709595" cy="7105160"/>
          </a:xfrm>
          <a:prstGeom prst="rect">
            <a:avLst/>
          </a:prstGeom>
        </p:spPr>
      </p:pic>
    </p:spTree>
    <p:extLst>
      <p:ext uri="{BB962C8B-B14F-4D97-AF65-F5344CB8AC3E}">
        <p14:creationId xmlns:p14="http://schemas.microsoft.com/office/powerpoint/2010/main" val="35736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16"/>
                                        </p:tgtEl>
                                      </p:cBhvr>
                                    </p:animEffect>
                                    <p:anim calcmode="lin" valueType="num">
                                      <p:cBhvr>
                                        <p:cTn id="29" dur="1000"/>
                                        <p:tgtEl>
                                          <p:spTgt spid="16"/>
                                        </p:tgtEl>
                                        <p:attrNameLst>
                                          <p:attrName>ppt_x</p:attrName>
                                        </p:attrNameLst>
                                      </p:cBhvr>
                                      <p:tavLst>
                                        <p:tav tm="0">
                                          <p:val>
                                            <p:strVal val="ppt_x"/>
                                          </p:val>
                                        </p:tav>
                                        <p:tav tm="100000">
                                          <p:val>
                                            <p:strVal val="ppt_x"/>
                                          </p:val>
                                        </p:tav>
                                      </p:tavLst>
                                    </p:anim>
                                    <p:anim calcmode="lin" valueType="num">
                                      <p:cBhvr>
                                        <p:cTn id="30" dur="1000"/>
                                        <p:tgtEl>
                                          <p:spTgt spid="16"/>
                                        </p:tgtEl>
                                        <p:attrNameLst>
                                          <p:attrName>ppt_y</p:attrName>
                                        </p:attrNameLst>
                                      </p:cBhvr>
                                      <p:tavLst>
                                        <p:tav tm="0">
                                          <p:val>
                                            <p:strVal val="ppt_y"/>
                                          </p:val>
                                        </p:tav>
                                        <p:tav tm="100000">
                                          <p:val>
                                            <p:strVal val="ppt_y+.1"/>
                                          </p:val>
                                        </p:tav>
                                      </p:tavLst>
                                    </p:anim>
                                    <p:set>
                                      <p:cBhvr>
                                        <p:cTn id="31" dur="1" fill="hold">
                                          <p:stCondLst>
                                            <p:cond delay="999"/>
                                          </p:stCondLst>
                                        </p:cTn>
                                        <p:tgtEl>
                                          <p:spTgt spid="16"/>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13"/>
                                        </p:tgtEl>
                                      </p:cBhvr>
                                    </p:animEffect>
                                    <p:anim calcmode="lin" valueType="num">
                                      <p:cBhvr>
                                        <p:cTn id="34" dur="1000"/>
                                        <p:tgtEl>
                                          <p:spTgt spid="13"/>
                                        </p:tgtEl>
                                        <p:attrNameLst>
                                          <p:attrName>ppt_x</p:attrName>
                                        </p:attrNameLst>
                                      </p:cBhvr>
                                      <p:tavLst>
                                        <p:tav tm="0">
                                          <p:val>
                                            <p:strVal val="ppt_x"/>
                                          </p:val>
                                        </p:tav>
                                        <p:tav tm="100000">
                                          <p:val>
                                            <p:strVal val="ppt_x"/>
                                          </p:val>
                                        </p:tav>
                                      </p:tavLst>
                                    </p:anim>
                                    <p:anim calcmode="lin" valueType="num">
                                      <p:cBhvr>
                                        <p:cTn id="35" dur="1000"/>
                                        <p:tgtEl>
                                          <p:spTgt spid="13"/>
                                        </p:tgtEl>
                                        <p:attrNameLst>
                                          <p:attrName>ppt_y</p:attrName>
                                        </p:attrNameLst>
                                      </p:cBhvr>
                                      <p:tavLst>
                                        <p:tav tm="0">
                                          <p:val>
                                            <p:strVal val="ppt_y"/>
                                          </p:val>
                                        </p:tav>
                                        <p:tav tm="100000">
                                          <p:val>
                                            <p:strVal val="ppt_y+.1"/>
                                          </p:val>
                                        </p:tav>
                                      </p:tavLst>
                                    </p:anim>
                                    <p:set>
                                      <p:cBhvr>
                                        <p:cTn id="36" dur="1" fill="hold">
                                          <p:stCondLst>
                                            <p:cond delay="999"/>
                                          </p:stCondLst>
                                        </p:cTn>
                                        <p:tgtEl>
                                          <p:spTgt spid="13"/>
                                        </p:tgtEl>
                                        <p:attrNameLst>
                                          <p:attrName>style.visibility</p:attrName>
                                        </p:attrNameLst>
                                      </p:cBhvr>
                                      <p:to>
                                        <p:strVal val="hidden"/>
                                      </p:to>
                                    </p:set>
                                  </p:childTnLst>
                                </p:cTn>
                              </p:par>
                              <p:par>
                                <p:cTn id="37" presetID="42" presetClass="exit" presetSubtype="0" fill="hold" grpId="1" nodeType="withEffect">
                                  <p:stCondLst>
                                    <p:cond delay="0"/>
                                  </p:stCondLst>
                                  <p:childTnLst>
                                    <p:animEffect transition="out" filter="fade">
                                      <p:cBhvr>
                                        <p:cTn id="38" dur="1000"/>
                                        <p:tgtEl>
                                          <p:spTgt spid="14"/>
                                        </p:tgtEl>
                                      </p:cBhvr>
                                    </p:animEffect>
                                    <p:anim calcmode="lin" valueType="num">
                                      <p:cBhvr>
                                        <p:cTn id="39" dur="1000"/>
                                        <p:tgtEl>
                                          <p:spTgt spid="14"/>
                                        </p:tgtEl>
                                        <p:attrNameLst>
                                          <p:attrName>ppt_x</p:attrName>
                                        </p:attrNameLst>
                                      </p:cBhvr>
                                      <p:tavLst>
                                        <p:tav tm="0">
                                          <p:val>
                                            <p:strVal val="ppt_x"/>
                                          </p:val>
                                        </p:tav>
                                        <p:tav tm="100000">
                                          <p:val>
                                            <p:strVal val="ppt_x"/>
                                          </p:val>
                                        </p:tav>
                                      </p:tavLst>
                                    </p:anim>
                                    <p:anim calcmode="lin" valueType="num">
                                      <p:cBhvr>
                                        <p:cTn id="40" dur="1000"/>
                                        <p:tgtEl>
                                          <p:spTgt spid="14"/>
                                        </p:tgtEl>
                                        <p:attrNameLst>
                                          <p:attrName>ppt_y</p:attrName>
                                        </p:attrNameLst>
                                      </p:cBhvr>
                                      <p:tavLst>
                                        <p:tav tm="0">
                                          <p:val>
                                            <p:strVal val="ppt_y"/>
                                          </p:val>
                                        </p:tav>
                                        <p:tav tm="100000">
                                          <p:val>
                                            <p:strVal val="ppt_y+.1"/>
                                          </p:val>
                                        </p:tav>
                                      </p:tavLst>
                                    </p:anim>
                                    <p:set>
                                      <p:cBhvr>
                                        <p:cTn id="41" dur="1" fill="hold">
                                          <p:stCondLst>
                                            <p:cond delay="999"/>
                                          </p:stCondLst>
                                        </p:cTn>
                                        <p:tgtEl>
                                          <p:spTgt spid="1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4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3"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smtClean="0">
                <a:latin typeface="Twinkl" pitchFamily="2" charset="0"/>
              </a:rPr>
              <a:t>Exploring our mental health</a:t>
            </a:r>
            <a:endParaRPr lang="en-GB" sz="5400" dirty="0">
              <a:latin typeface="Twinkl" pitchFamily="2" charset="0"/>
            </a:endParaRPr>
          </a:p>
        </p:txBody>
      </p:sp>
      <p:pic>
        <p:nvPicPr>
          <p:cNvPr id="3" name="Picture 2" descr="Hillside_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495" y="589129"/>
            <a:ext cx="1166676" cy="1278859"/>
          </a:xfrm>
          <a:prstGeom prst="rect">
            <a:avLst/>
          </a:prstGeom>
          <a:noFill/>
        </p:spPr>
      </p:pic>
    </p:spTree>
    <p:extLst>
      <p:ext uri="{BB962C8B-B14F-4D97-AF65-F5344CB8AC3E}">
        <p14:creationId xmlns:p14="http://schemas.microsoft.com/office/powerpoint/2010/main" val="716910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76" t="11523" r="1261" b="19080"/>
          <a:stretch/>
        </p:blipFill>
        <p:spPr>
          <a:xfrm>
            <a:off x="548641" y="2270707"/>
            <a:ext cx="8055428" cy="4068267"/>
          </a:xfrm>
          <a:prstGeom prst="roundRect">
            <a:avLst>
              <a:gd name="adj" fmla="val 6662"/>
            </a:avLst>
          </a:prstGeom>
        </p:spPr>
      </p:pic>
      <p:sp>
        <p:nvSpPr>
          <p:cNvPr id="2" name="Title 1"/>
          <p:cNvSpPr>
            <a:spLocks noGrp="1"/>
          </p:cNvSpPr>
          <p:nvPr>
            <p:ph type="title"/>
          </p:nvPr>
        </p:nvSpPr>
        <p:spPr/>
        <p:txBody>
          <a:bodyPr/>
          <a:lstStyle/>
          <a:p>
            <a:r>
              <a:rPr lang="en-GB" dirty="0">
                <a:latin typeface="Twinkl" pitchFamily="2" charset="0"/>
              </a:rPr>
              <a:t>Healthy Minds</a:t>
            </a:r>
          </a:p>
        </p:txBody>
      </p:sp>
      <p:sp>
        <p:nvSpPr>
          <p:cNvPr id="3" name="Rectangle 2"/>
          <p:cNvSpPr/>
          <p:nvPr/>
        </p:nvSpPr>
        <p:spPr>
          <a:xfrm>
            <a:off x="755650" y="1451309"/>
            <a:ext cx="7632700" cy="646331"/>
          </a:xfrm>
          <a:prstGeom prst="rect">
            <a:avLst/>
          </a:prstGeom>
        </p:spPr>
        <p:txBody>
          <a:bodyPr wrap="square">
            <a:spAutoFit/>
          </a:bodyPr>
          <a:lstStyle/>
          <a:p>
            <a:r>
              <a:rPr lang="en-GB" dirty="0"/>
              <a:t>Mental health is all about how we are feeling and the thoughts we are having. It can affect how we behave and the choices we make.</a:t>
            </a:r>
          </a:p>
        </p:txBody>
      </p:sp>
      <p:grpSp>
        <p:nvGrpSpPr>
          <p:cNvPr id="18" name="Group 17"/>
          <p:cNvGrpSpPr/>
          <p:nvPr/>
        </p:nvGrpSpPr>
        <p:grpSpPr>
          <a:xfrm>
            <a:off x="557349" y="2147136"/>
            <a:ext cx="8046720" cy="4193625"/>
            <a:chOff x="548640" y="1980752"/>
            <a:chExt cx="8046720" cy="4193625"/>
          </a:xfrm>
        </p:grpSpPr>
        <p:grpSp>
          <p:nvGrpSpPr>
            <p:cNvPr id="16" name="Group 15"/>
            <p:cNvGrpSpPr/>
            <p:nvPr/>
          </p:nvGrpSpPr>
          <p:grpSpPr>
            <a:xfrm>
              <a:off x="548640" y="5795167"/>
              <a:ext cx="4188822" cy="377423"/>
              <a:chOff x="548640" y="5795167"/>
              <a:chExt cx="4188822" cy="377423"/>
            </a:xfrm>
          </p:grpSpPr>
          <p:sp>
            <p:nvSpPr>
              <p:cNvPr id="8" name="Rounded Rectangle 7"/>
              <p:cNvSpPr/>
              <p:nvPr/>
            </p:nvSpPr>
            <p:spPr>
              <a:xfrm flipH="1">
                <a:off x="548640" y="5795167"/>
                <a:ext cx="4188822" cy="377423"/>
              </a:xfrm>
              <a:prstGeom prst="roundRect">
                <a:avLst>
                  <a:gd name="adj" fmla="val 13198"/>
                </a:avLst>
              </a:prstGeom>
              <a:solidFill>
                <a:srgbClr val="BE9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a:off x="548640" y="5795167"/>
                <a:ext cx="3935254" cy="0"/>
              </a:xfrm>
              <a:prstGeom prst="line">
                <a:avLst/>
              </a:prstGeom>
              <a:ln w="19050">
                <a:solidFill>
                  <a:srgbClr val="0F141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48640" y="5795167"/>
                <a:ext cx="4018597" cy="4762"/>
              </a:xfrm>
              <a:prstGeom prst="line">
                <a:avLst/>
              </a:prstGeom>
              <a:ln w="19050">
                <a:solidFill>
                  <a:srgbClr val="0F1418"/>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929" t="-48" r="12089" b="9643"/>
            <a:stretch/>
          </p:blipFill>
          <p:spPr>
            <a:xfrm>
              <a:off x="4171406" y="1980752"/>
              <a:ext cx="4423954" cy="4193625"/>
            </a:xfrm>
            <a:prstGeom prst="roundRect">
              <a:avLst>
                <a:gd name="adj" fmla="val 6374"/>
              </a:avLst>
            </a:prstGeom>
          </p:spPr>
        </p:pic>
      </p:grpSp>
      <p:sp>
        <p:nvSpPr>
          <p:cNvPr id="6" name="Oval 5"/>
          <p:cNvSpPr/>
          <p:nvPr/>
        </p:nvSpPr>
        <p:spPr>
          <a:xfrm>
            <a:off x="2998952" y="2401814"/>
            <a:ext cx="2804583" cy="2804583"/>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rPr>
              <a:t>Just like with our body, it is important we do things to help our minds to be healthy, be in good condition and feel well.</a:t>
            </a:r>
          </a:p>
        </p:txBody>
      </p:sp>
      <p:pic>
        <p:nvPicPr>
          <p:cNvPr id="7" name="Brian the Bra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63" y="4047566"/>
            <a:ext cx="2783528" cy="2211643"/>
          </a:xfrm>
          <a:prstGeom prst="rect">
            <a:avLst/>
          </a:prstGeom>
        </p:spPr>
      </p:pic>
      <p:pic>
        <p:nvPicPr>
          <p:cNvPr id="14"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6574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32" presetClass="emph" presetSubtype="0" fill="hold" nodeType="afterEffect">
                                  <p:stCondLst>
                                    <p:cond delay="0"/>
                                  </p:stCondLst>
                                  <p:childTnLst>
                                    <p:animRot by="120000">
                                      <p:cBhvr>
                                        <p:cTn id="32" dur="100" fill="hold">
                                          <p:stCondLst>
                                            <p:cond delay="0"/>
                                          </p:stCondLst>
                                        </p:cTn>
                                        <p:tgtEl>
                                          <p:spTgt spid="7"/>
                                        </p:tgtEl>
                                        <p:attrNameLst>
                                          <p:attrName>r</p:attrName>
                                        </p:attrNameLst>
                                      </p:cBhvr>
                                    </p:animRot>
                                    <p:animRot by="-240000">
                                      <p:cBhvr>
                                        <p:cTn id="33" dur="200" fill="hold">
                                          <p:stCondLst>
                                            <p:cond delay="200"/>
                                          </p:stCondLst>
                                        </p:cTn>
                                        <p:tgtEl>
                                          <p:spTgt spid="7"/>
                                        </p:tgtEl>
                                        <p:attrNameLst>
                                          <p:attrName>r</p:attrName>
                                        </p:attrNameLst>
                                      </p:cBhvr>
                                    </p:animRot>
                                    <p:animRot by="240000">
                                      <p:cBhvr>
                                        <p:cTn id="34" dur="200" fill="hold">
                                          <p:stCondLst>
                                            <p:cond delay="400"/>
                                          </p:stCondLst>
                                        </p:cTn>
                                        <p:tgtEl>
                                          <p:spTgt spid="7"/>
                                        </p:tgtEl>
                                        <p:attrNameLst>
                                          <p:attrName>r</p:attrName>
                                        </p:attrNameLst>
                                      </p:cBhvr>
                                    </p:animRot>
                                    <p:animRot by="-240000">
                                      <p:cBhvr>
                                        <p:cTn id="35" dur="200" fill="hold">
                                          <p:stCondLst>
                                            <p:cond delay="600"/>
                                          </p:stCondLst>
                                        </p:cTn>
                                        <p:tgtEl>
                                          <p:spTgt spid="7"/>
                                        </p:tgtEl>
                                        <p:attrNameLst>
                                          <p:attrName>r</p:attrName>
                                        </p:attrNameLst>
                                      </p:cBhvr>
                                    </p:animRot>
                                    <p:animRot by="120000">
                                      <p:cBhvr>
                                        <p:cTn id="3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3" grpId="0"/>
      <p:bldP spid="6"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BB369500-6563-4633-A901-37D26BFB8F16}" vid="{5732CB1A-E63C-40B1-8651-804584F58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B1F37BB8D6C42918A7324F0A2AB8C" ma:contentTypeVersion="13" ma:contentTypeDescription="Create a new document." ma:contentTypeScope="" ma:versionID="9248d7e65884196304bac3dabeac7d39">
  <xsd:schema xmlns:xsd="http://www.w3.org/2001/XMLSchema" xmlns:xs="http://www.w3.org/2001/XMLSchema" xmlns:p="http://schemas.microsoft.com/office/2006/metadata/properties" xmlns:ns3="b1ba6389-82bf-4821-93fe-bcf19bf66892" xmlns:ns4="dcb53a4e-3e96-4091-93ec-1c4896477628" targetNamespace="http://schemas.microsoft.com/office/2006/metadata/properties" ma:root="true" ma:fieldsID="01339589ab81d13e986304cdfd90b2ee" ns3:_="" ns4:_="">
    <xsd:import namespace="b1ba6389-82bf-4821-93fe-bcf19bf66892"/>
    <xsd:import namespace="dcb53a4e-3e96-4091-93ec-1c489647762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ba6389-82bf-4821-93fe-bcf19bf668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b53a4e-3e96-4091-93ec-1c48964776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D0AEEB-6837-41A2-8A97-FCE5079CE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ba6389-82bf-4821-93fe-bcf19bf66892"/>
    <ds:schemaRef ds:uri="dcb53a4e-3e96-4091-93ec-1c4896477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3313A-2229-4246-89EB-B69F54C6CF30}">
  <ds:schemaRefs>
    <ds:schemaRef ds:uri="http://schemas.microsoft.com/sharepoint/v3/contenttype/forms"/>
  </ds:schemaRefs>
</ds:datastoreItem>
</file>

<file path=customXml/itemProps3.xml><?xml version="1.0" encoding="utf-8"?>
<ds:datastoreItem xmlns:ds="http://schemas.openxmlformats.org/officeDocument/2006/customXml" ds:itemID="{77D9F3B5-F12A-428E-96D8-3F10FAA393BD}">
  <ds:schemaRefs>
    <ds:schemaRef ds:uri="http://schemas.microsoft.com/office/infopath/2007/PartnerControls"/>
    <ds:schemaRef ds:uri="http://purl.org/dc/terms/"/>
    <ds:schemaRef ds:uri="http://schemas.microsoft.com/office/2006/documentManagement/types"/>
    <ds:schemaRef ds:uri="b1ba6389-82bf-4821-93fe-bcf19bf66892"/>
    <ds:schemaRef ds:uri="http://schemas.openxmlformats.org/package/2006/metadata/core-properties"/>
    <ds:schemaRef ds:uri="http://purl.org/dc/elements/1.1/"/>
    <ds:schemaRef ds:uri="http://schemas.microsoft.com/office/2006/metadata/properties"/>
    <ds:schemaRef ds:uri="dcb53a4e-3e96-4091-93ec-1c489647762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508</TotalTime>
  <Words>1758</Words>
  <Application>Microsoft Office PowerPoint</Application>
  <PresentationFormat>On-screen Show (4:3)</PresentationFormat>
  <Paragraphs>119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Twinkl</vt:lpstr>
      <vt:lpstr>Arial</vt:lpstr>
      <vt:lpstr>Sassoon Infant Rg</vt:lpstr>
      <vt:lpstr>Wingdings</vt:lpstr>
      <vt:lpstr>Tuffy-TTF</vt:lpstr>
      <vt:lpstr>Twinkl SemiBold</vt:lpstr>
      <vt:lpstr>Office Theme</vt:lpstr>
      <vt:lpstr>PowerPoint Presentation</vt:lpstr>
      <vt:lpstr>PowerPoint Presentation</vt:lpstr>
      <vt:lpstr>The Big Questions Take your time to go through the different slides and each day, have a go at the activity suggested if you can! If you take any amazing pictures or create anything spectacular, please send it in to school via the Year 1 Home Learning email address – Mrs Rushton will be thrilled to see them! </vt:lpstr>
      <vt:lpstr>The Big Questions </vt:lpstr>
      <vt:lpstr>Remind yourself of what you already know – reconnect with how to be healthy!</vt:lpstr>
      <vt:lpstr>Healthy Bodies</vt:lpstr>
      <vt:lpstr>Healthy Bodies</vt:lpstr>
      <vt:lpstr>Exploring our mental health</vt:lpstr>
      <vt:lpstr>Healthy Minds</vt:lpstr>
      <vt:lpstr>Healthy Minds</vt:lpstr>
      <vt:lpstr>Healthy Minds</vt:lpstr>
      <vt:lpstr>Healthy Minds</vt:lpstr>
      <vt:lpstr>Monday’s Activity:  Taking Positive Action</vt:lpstr>
      <vt:lpstr>Monday’s Activity:  Taking Positive Action</vt:lpstr>
      <vt:lpstr>Tuesday: Taking Positive Action</vt:lpstr>
      <vt:lpstr>Consolidating Recap the powerpoint so far. How can you stay mentally healthy? Who can help you? Chat to someone you know about what you think!</vt:lpstr>
      <vt:lpstr>Tuesday’s Activity:  Positive Mental Health Posters</vt:lpstr>
      <vt:lpstr>Wednesday: Healthy Body, Healthy Mind!  Exercise is key to feeling well – Wednesday’s Activity is to get up and move! You could complete a Joe Wicks session, try a Cosmic Yoga, go for a walk, bike ride or scooter round the block! Get your friends and family to join in too! Take time to look for something new that you haven’t seen or felt before and when you’ve finished and got your breath back, time talk to talk about and reflect on how your body feels!   PE With Joe 2021 | Friday 29th Jan – YouTube Cosmic Kids Yoga DANCE PARTY! – YouTube   </vt:lpstr>
      <vt:lpstr>Thursday: Reflecting and getting creative!</vt:lpstr>
      <vt:lpstr>Helping Others</vt:lpstr>
      <vt:lpstr>Helping Others</vt:lpstr>
      <vt:lpstr>Thursday’s Activity choices:  Time to Talk and get creative!</vt:lpstr>
      <vt:lpstr>Friday: Think  again about  The Big Questions</vt:lpstr>
      <vt:lpstr>The Big Questions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Jennifer Rushton</cp:lastModifiedBy>
  <cp:revision>55</cp:revision>
  <dcterms:created xsi:type="dcterms:W3CDTF">2019-10-08T11:56:20Z</dcterms:created>
  <dcterms:modified xsi:type="dcterms:W3CDTF">2021-01-31T13:16:03Z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0x0101009FDB1F37BB8D6C42918A7324F0A2AB8C</vt:lpwstr>
  </property>
</Properties>
</file>