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04" r:id="rId2"/>
    <p:sldId id="258" r:id="rId3"/>
    <p:sldId id="310" r:id="rId4"/>
    <p:sldId id="324" r:id="rId5"/>
    <p:sldId id="294" r:id="rId6"/>
    <p:sldId id="305" r:id="rId7"/>
    <p:sldId id="311" r:id="rId8"/>
    <p:sldId id="327" r:id="rId9"/>
    <p:sldId id="328" r:id="rId10"/>
    <p:sldId id="329" r:id="rId11"/>
    <p:sldId id="331" r:id="rId12"/>
    <p:sldId id="330" r:id="rId13"/>
    <p:sldId id="332" r:id="rId14"/>
    <p:sldId id="306" r:id="rId15"/>
    <p:sldId id="312" r:id="rId16"/>
    <p:sldId id="313" r:id="rId17"/>
    <p:sldId id="314" r:id="rId18"/>
    <p:sldId id="325" r:id="rId19"/>
    <p:sldId id="326" r:id="rId20"/>
    <p:sldId id="315" r:id="rId21"/>
    <p:sldId id="316" r:id="rId22"/>
    <p:sldId id="317" r:id="rId23"/>
    <p:sldId id="307" r:id="rId24"/>
    <p:sldId id="319" r:id="rId25"/>
    <p:sldId id="309" r:id="rId26"/>
    <p:sldId id="320" r:id="rId27"/>
    <p:sldId id="321" r:id="rId28"/>
    <p:sldId id="323" r:id="rId29"/>
    <p:sldId id="322" r:id="rId30"/>
    <p:sldId id="267" r:id="rId31"/>
  </p:sldIdLst>
  <p:sldSz cx="9144000" cy="6858000" type="screen4x3"/>
  <p:notesSz cx="6858000" cy="9144000"/>
  <p:embeddedFontLst>
    <p:embeddedFont>
      <p:font typeface="Twinkl" pitchFamily="2" charset="0"/>
      <p:regular r:id="rId34"/>
      <p:bold r:id="rId35"/>
    </p:embeddedFont>
    <p:embeddedFont>
      <p:font typeface="Tuffy-TTF" panose="020B0603060100000000" pitchFamily="34" charset="0"/>
      <p:regular r:id="rId36"/>
      <p:bold r:id="rId37"/>
      <p:italic r:id="rId38"/>
      <p:boldItalic r:id="rId39"/>
    </p:embeddedFont>
    <p:embeddedFont>
      <p:font typeface="Twinkl SemiBold" pitchFamily="2" charset="0"/>
      <p:bold r:id="rId40"/>
    </p:embeddedFont>
    <p:embeddedFont>
      <p:font typeface="Tuffy" panose="020B0603060100000000" pitchFamily="34" charset="0"/>
      <p:regular r:id="rId41"/>
      <p:bold r:id="rId42"/>
      <p:italic r:id="rId43"/>
      <p:boldItalic r:id="rId4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A94967"/>
    <a:srgbClr val="F9F6FA"/>
    <a:srgbClr val="F9B000"/>
    <a:srgbClr val="D82233"/>
    <a:srgbClr val="AEE9EC"/>
    <a:srgbClr val="D83A5E"/>
    <a:srgbClr val="2DB6BC"/>
    <a:srgbClr val="F5CFD8"/>
    <a:srgbClr val="FAB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7" autoAdjust="0"/>
    <p:restoredTop sz="94660"/>
  </p:normalViewPr>
  <p:slideViewPr>
    <p:cSldViewPr showGuides="1">
      <p:cViewPr varScale="1">
        <p:scale>
          <a:sx n="113" d="100"/>
          <a:sy n="113" d="100"/>
        </p:scale>
        <p:origin x="73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17/12/2018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17/12/2018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6.png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2.png"/><Relationship Id="rId28" Type="http://schemas.openxmlformats.org/officeDocument/2006/relationships/image" Target="../media/image18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3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 idx="4294967295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5372" name="Group 17"/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3" name="Group 20"/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1537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162241" y="864650"/>
            <a:ext cx="4791387" cy="4791387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3" y="1988840"/>
            <a:ext cx="2277236" cy="4149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6F466-CA2B-41E4-AFDA-93A0748F8E1C}"/>
              </a:ext>
            </a:extLst>
          </p:cNvPr>
          <p:cNvSpPr/>
          <p:nvPr/>
        </p:nvSpPr>
        <p:spPr>
          <a:xfrm rot="21395716">
            <a:off x="1289682" y="992090"/>
            <a:ext cx="4536504" cy="45365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2D255F-FAF6-4DCA-9A8F-9EF414F32E40}"/>
              </a:ext>
            </a:extLst>
          </p:cNvPr>
          <p:cNvSpPr txBox="1"/>
          <p:nvPr/>
        </p:nvSpPr>
        <p:spPr>
          <a:xfrm>
            <a:off x="1425328" y="2752510"/>
            <a:ext cx="42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called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56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162241" y="864650"/>
            <a:ext cx="4791387" cy="4791387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3" y="1988840"/>
            <a:ext cx="2277236" cy="4149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6F466-CA2B-41E4-AFDA-93A0748F8E1C}"/>
              </a:ext>
            </a:extLst>
          </p:cNvPr>
          <p:cNvSpPr/>
          <p:nvPr/>
        </p:nvSpPr>
        <p:spPr>
          <a:xfrm rot="21395716">
            <a:off x="1289682" y="992090"/>
            <a:ext cx="4536504" cy="45365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2D255F-FAF6-4DCA-9A8F-9EF414F32E40}"/>
              </a:ext>
            </a:extLst>
          </p:cNvPr>
          <p:cNvSpPr txBox="1"/>
          <p:nvPr/>
        </p:nvSpPr>
        <p:spPr>
          <a:xfrm>
            <a:off x="1425328" y="2752510"/>
            <a:ext cx="42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asked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514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162241" y="864650"/>
            <a:ext cx="4791387" cy="4791387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3" y="1988840"/>
            <a:ext cx="2277236" cy="4149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6F466-CA2B-41E4-AFDA-93A0748F8E1C}"/>
              </a:ext>
            </a:extLst>
          </p:cNvPr>
          <p:cNvSpPr/>
          <p:nvPr/>
        </p:nvSpPr>
        <p:spPr>
          <a:xfrm rot="21395716">
            <a:off x="1289682" y="992090"/>
            <a:ext cx="4536504" cy="45365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2D255F-FAF6-4DCA-9A8F-9EF414F32E40}"/>
              </a:ext>
            </a:extLst>
          </p:cNvPr>
          <p:cNvSpPr txBox="1"/>
          <p:nvPr/>
        </p:nvSpPr>
        <p:spPr>
          <a:xfrm>
            <a:off x="1425328" y="2752510"/>
            <a:ext cx="42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called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040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162241" y="864650"/>
            <a:ext cx="4791387" cy="4791387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3" y="1988840"/>
            <a:ext cx="2277236" cy="4149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6F466-CA2B-41E4-AFDA-93A0748F8E1C}"/>
              </a:ext>
            </a:extLst>
          </p:cNvPr>
          <p:cNvSpPr/>
          <p:nvPr/>
        </p:nvSpPr>
        <p:spPr>
          <a:xfrm rot="21395716">
            <a:off x="1289682" y="992090"/>
            <a:ext cx="4536504" cy="45365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2D255F-FAF6-4DCA-9A8F-9EF414F32E40}"/>
              </a:ext>
            </a:extLst>
          </p:cNvPr>
          <p:cNvSpPr txBox="1"/>
          <p:nvPr/>
        </p:nvSpPr>
        <p:spPr>
          <a:xfrm>
            <a:off x="1425328" y="2752510"/>
            <a:ext cx="42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asked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61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0191E428-AE9C-4F3A-BA40-326C8B354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2316163"/>
            <a:ext cx="23876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C72E3DD1-4959-4FCE-8615-F3EE309151BF}"/>
              </a:ext>
            </a:extLst>
          </p:cNvPr>
          <p:cNvSpPr/>
          <p:nvPr/>
        </p:nvSpPr>
        <p:spPr>
          <a:xfrm>
            <a:off x="814388" y="1052513"/>
            <a:ext cx="7515225" cy="854075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chemeClr val="tx1"/>
                </a:solidFill>
              </a:rPr>
              <a:t>Today, we are learning to read words that contain </a:t>
            </a:r>
            <a:r>
              <a:rPr lang="en-GB" altLang="en-US" sz="2400" b="1" dirty="0" err="1">
                <a:solidFill>
                  <a:schemeClr val="tx1"/>
                </a:solidFill>
              </a:rPr>
              <a:t>u_e</a:t>
            </a:r>
            <a:r>
              <a:rPr lang="en-GB" altLang="en-US" sz="2400" dirty="0">
                <a:solidFill>
                  <a:schemeClr val="tx1"/>
                </a:solidFill>
              </a:rPr>
              <a:t> saying /</a:t>
            </a:r>
            <a:r>
              <a:rPr lang="en-GB" altLang="en-US" sz="2400" dirty="0" err="1">
                <a:solidFill>
                  <a:schemeClr val="tx1"/>
                </a:solidFill>
              </a:rPr>
              <a:t>yoo</a:t>
            </a:r>
            <a:r>
              <a:rPr lang="en-GB" altLang="en-US" sz="2400" dirty="0">
                <a:solidFill>
                  <a:schemeClr val="tx1"/>
                </a:solidFill>
              </a:rPr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198770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xmlns="" id="{F5BA546A-3C01-42C9-9EA8-1B84FE349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883067"/>
            <a:ext cx="7705725" cy="2032754"/>
          </a:xfrm>
          <a:prstGeom prst="roundRect">
            <a:avLst>
              <a:gd name="adj" fmla="val 8569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u</a:t>
            </a:r>
            <a:r>
              <a:rPr lang="en-GB" altLang="en-US" sz="2400" dirty="0">
                <a:solidFill>
                  <a:schemeClr val="tx1"/>
                </a:solidFill>
              </a:rPr>
              <a:t> and </a:t>
            </a:r>
            <a:r>
              <a:rPr lang="en-GB" altLang="en-US" sz="2400" b="1" dirty="0">
                <a:solidFill>
                  <a:schemeClr val="tx1"/>
                </a:solidFill>
              </a:rPr>
              <a:t>e</a:t>
            </a:r>
            <a:r>
              <a:rPr lang="en-GB" altLang="en-US" sz="2400" dirty="0">
                <a:solidFill>
                  <a:schemeClr val="tx1"/>
                </a:solidFill>
              </a:rPr>
              <a:t> are cheeky partners. When </a:t>
            </a:r>
            <a:r>
              <a:rPr lang="en-GB" altLang="en-US" sz="2400" b="1" dirty="0">
                <a:solidFill>
                  <a:schemeClr val="tx1"/>
                </a:solidFill>
              </a:rPr>
              <a:t>u</a:t>
            </a:r>
            <a:r>
              <a:rPr lang="en-GB" altLang="en-US" sz="2400" dirty="0">
                <a:solidFill>
                  <a:schemeClr val="tx1"/>
                </a:solidFill>
              </a:rPr>
              <a:t> and </a:t>
            </a:r>
            <a:r>
              <a:rPr lang="en-GB" altLang="en-US" sz="2400" b="1" dirty="0">
                <a:solidFill>
                  <a:schemeClr val="tx1"/>
                </a:solidFill>
              </a:rPr>
              <a:t>e</a:t>
            </a:r>
            <a:r>
              <a:rPr lang="en-GB" altLang="en-US" sz="2400" dirty="0">
                <a:solidFill>
                  <a:schemeClr val="tx1"/>
                </a:solidFill>
              </a:rPr>
              <a:t> work together, they say /</a:t>
            </a:r>
            <a:r>
              <a:rPr lang="en-GB" altLang="en-US" sz="2400" dirty="0" err="1">
                <a:solidFill>
                  <a:schemeClr val="tx1"/>
                </a:solidFill>
              </a:rPr>
              <a:t>yoo</a:t>
            </a:r>
            <a:r>
              <a:rPr lang="en-GB" altLang="en-US" sz="2400" dirty="0">
                <a:solidFill>
                  <a:schemeClr val="tx1"/>
                </a:solidFill>
              </a:rPr>
              <a:t>/.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tx1"/>
                </a:solidFill>
              </a:rPr>
              <a:t>u</a:t>
            </a:r>
            <a:r>
              <a:rPr lang="en-GB" altLang="en-US" sz="2400" dirty="0">
                <a:solidFill>
                  <a:schemeClr val="tx1"/>
                </a:solidFill>
              </a:rPr>
              <a:t> and </a:t>
            </a:r>
            <a:r>
              <a:rPr lang="en-GB" altLang="en-US" sz="2400" b="1" dirty="0">
                <a:solidFill>
                  <a:schemeClr val="tx1"/>
                </a:solidFill>
              </a:rPr>
              <a:t>e</a:t>
            </a:r>
            <a:r>
              <a:rPr lang="en-GB" altLang="en-US" sz="2400" dirty="0">
                <a:solidFill>
                  <a:schemeClr val="tx1"/>
                </a:solidFill>
              </a:rPr>
              <a:t> are too cheeky to sit together so they have to have a letter sit between them.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43D1D-D09F-44D5-B5E8-0955B00D0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9975" y="2132856"/>
            <a:ext cx="22320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700" b="1" dirty="0">
                <a:solidFill>
                  <a:srgbClr val="FAB001"/>
                </a:solidFill>
              </a:rPr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F743B4-8293-478F-A28C-4930E8C6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32856"/>
            <a:ext cx="19812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700" b="1">
                <a:solidFill>
                  <a:srgbClr val="FAB001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C5EBC6-8F86-4E47-845D-7CA7BA38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2132856"/>
            <a:ext cx="33845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700" b="1">
                <a:solidFill>
                  <a:schemeClr val="tx1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0207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52951 -4.8148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7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55503 -4.81481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3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951 -4.81481E-6 L -0.43507 -4.81481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03 -4.81481E-6 L 0.42118 -4.8148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C8F24F-39FE-4434-A75C-F008FFBDC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0599" y="3008497"/>
            <a:ext cx="1733172" cy="3106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B66B95-E062-4F44-BB0B-3EF1206D1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4" y="1022202"/>
            <a:ext cx="1684836" cy="5092456"/>
          </a:xfrm>
          <a:prstGeom prst="rect">
            <a:avLst/>
          </a:prstGeom>
        </p:spPr>
      </p:pic>
      <p:sp>
        <p:nvSpPr>
          <p:cNvPr id="9" name="Speech Bubble">
            <a:extLst>
              <a:ext uri="{FF2B5EF4-FFF2-40B4-BE49-F238E27FC236}">
                <a16:creationId xmlns:a16="http://schemas.microsoft.com/office/drawing/2014/main" xmlns="" id="{184A1963-3447-4C0C-A2AA-985511CC1CE1}"/>
              </a:ext>
            </a:extLst>
          </p:cNvPr>
          <p:cNvSpPr/>
          <p:nvPr/>
        </p:nvSpPr>
        <p:spPr>
          <a:xfrm>
            <a:off x="3347864" y="907518"/>
            <a:ext cx="2880320" cy="576064"/>
          </a:xfrm>
          <a:prstGeom prst="wedgeRoundRectCallout">
            <a:avLst>
              <a:gd name="adj1" fmla="val 83829"/>
              <a:gd name="adj2" fmla="val 17293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read these words.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DD1011-8BF9-4069-9778-2CEFD9C0EFB1}"/>
              </a:ext>
            </a:extLst>
          </p:cNvPr>
          <p:cNvSpPr/>
          <p:nvPr/>
        </p:nvSpPr>
        <p:spPr>
          <a:xfrm>
            <a:off x="1884023" y="2055557"/>
            <a:ext cx="2541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u</a:t>
            </a:r>
            <a:r>
              <a:rPr lang="en-GB" sz="5400" b="1" dirty="0">
                <a:latin typeface="Twinkl" pitchFamily="50" charset="0"/>
              </a:rPr>
              <a:t>s</a:t>
            </a:r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96C748-FE52-4A68-BB83-E3266FB84075}"/>
              </a:ext>
            </a:extLst>
          </p:cNvPr>
          <p:cNvSpPr/>
          <p:nvPr/>
        </p:nvSpPr>
        <p:spPr>
          <a:xfrm>
            <a:off x="1884023" y="2731909"/>
            <a:ext cx="2541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Twinkl" pitchFamily="50" charset="0"/>
              </a:rPr>
              <a:t>t</a:t>
            </a:r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u</a:t>
            </a:r>
            <a:r>
              <a:rPr lang="en-GB" sz="5400" b="1" dirty="0">
                <a:latin typeface="Twinkl" pitchFamily="50" charset="0"/>
              </a:rPr>
              <a:t>n</a:t>
            </a:r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1383CA-A046-4B54-8F08-4C459DC2EF26}"/>
              </a:ext>
            </a:extLst>
          </p:cNvPr>
          <p:cNvSpPr/>
          <p:nvPr/>
        </p:nvSpPr>
        <p:spPr>
          <a:xfrm>
            <a:off x="1914652" y="3325915"/>
            <a:ext cx="2541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Twinkl" pitchFamily="50" charset="0"/>
              </a:rPr>
              <a:t>c</a:t>
            </a:r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u</a:t>
            </a:r>
            <a:r>
              <a:rPr lang="en-GB" sz="5400" b="1" dirty="0">
                <a:latin typeface="Twinkl" pitchFamily="50" charset="0"/>
              </a:rPr>
              <a:t>t</a:t>
            </a:r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DE52B1C-5B7B-40C1-9244-AD61E1862C0A}"/>
              </a:ext>
            </a:extLst>
          </p:cNvPr>
          <p:cNvSpPr/>
          <p:nvPr/>
        </p:nvSpPr>
        <p:spPr>
          <a:xfrm>
            <a:off x="1899642" y="3956664"/>
            <a:ext cx="2541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Twinkl" pitchFamily="50" charset="0"/>
              </a:rPr>
              <a:t>ref</a:t>
            </a:r>
            <a:r>
              <a:rPr lang="en-GB" sz="5400" b="1" dirty="0">
                <a:solidFill>
                  <a:srgbClr val="F9B000"/>
                </a:solidFill>
                <a:latin typeface="Twinkl" pitchFamily="50" charset="0"/>
              </a:rPr>
              <a:t>u</a:t>
            </a:r>
            <a:r>
              <a:rPr lang="en-GB" sz="5400" b="1" dirty="0">
                <a:latin typeface="Twinkl" pitchFamily="50" charset="0"/>
              </a:rPr>
              <a:t>s</a:t>
            </a:r>
            <a:r>
              <a:rPr lang="en-GB" sz="5400" b="1" dirty="0">
                <a:solidFill>
                  <a:srgbClr val="FAB001"/>
                </a:solidFill>
                <a:latin typeface="Twinkl" pitchFamily="50" charset="0"/>
              </a:rPr>
              <a:t>e</a:t>
            </a:r>
          </a:p>
        </p:txBody>
      </p:sp>
      <p:grpSp>
        <p:nvGrpSpPr>
          <p:cNvPr id="15" name="Kit's teachings">
            <a:extLst>
              <a:ext uri="{FF2B5EF4-FFF2-40B4-BE49-F238E27FC236}">
                <a16:creationId xmlns:a16="http://schemas.microsoft.com/office/drawing/2014/main" xmlns="" id="{5C408C1E-0B91-4F9E-B4B5-8AA36B7D35F3}"/>
              </a:ext>
            </a:extLst>
          </p:cNvPr>
          <p:cNvGrpSpPr>
            <a:grpSpLocks/>
          </p:cNvGrpSpPr>
          <p:nvPr/>
        </p:nvGrpSpPr>
        <p:grpSpPr bwMode="auto">
          <a:xfrm>
            <a:off x="635744" y="5164631"/>
            <a:ext cx="4465638" cy="1008063"/>
            <a:chOff x="1476133" y="5229200"/>
            <a:chExt cx="4464810" cy="10081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A835BA0-0F2A-4505-9EB1-6B5E0BCD0424}"/>
                </a:ext>
              </a:extLst>
            </p:cNvPr>
            <p:cNvSpPr/>
            <p:nvPr/>
          </p:nvSpPr>
          <p:spPr>
            <a:xfrm>
              <a:off x="2268149" y="5516552"/>
              <a:ext cx="3672794" cy="433408"/>
            </a:xfrm>
            <a:prstGeom prst="roundRect">
              <a:avLst>
                <a:gd name="adj" fmla="val 50000"/>
              </a:avLst>
            </a:prstGeom>
            <a:solidFill>
              <a:srgbClr val="FAB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 algn="r">
                <a:defRPr/>
              </a:pPr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17A77ED-E6E8-4D31-ACB5-BF98F8D63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1476133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0"/>
              </a:solidFill>
            </a:ln>
          </p:spPr>
        </p:pic>
      </p:grpSp>
      <p:sp>
        <p:nvSpPr>
          <p:cNvPr id="18" name="Kit's teaching bubble">
            <a:extLst>
              <a:ext uri="{FF2B5EF4-FFF2-40B4-BE49-F238E27FC236}">
                <a16:creationId xmlns:a16="http://schemas.microsoft.com/office/drawing/2014/main" xmlns="" id="{A7D8B9C3-C66A-4C35-B059-6DAC36E29F90}"/>
              </a:ext>
            </a:extLst>
          </p:cNvPr>
          <p:cNvSpPr/>
          <p:nvPr/>
        </p:nvSpPr>
        <p:spPr>
          <a:xfrm>
            <a:off x="1259632" y="3003005"/>
            <a:ext cx="4060006" cy="2020339"/>
          </a:xfrm>
          <a:prstGeom prst="wedgeRoundRectCallout">
            <a:avLst>
              <a:gd name="adj1" fmla="val -47606"/>
              <a:gd name="adj2" fmla="val 86151"/>
              <a:gd name="adj3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dirty="0">
                <a:solidFill>
                  <a:srgbClr val="333333"/>
                </a:solidFill>
                <a:latin typeface="Twinkl" pitchFamily="2" charset="0"/>
              </a:rPr>
              <a:t>You can teach children to say the split digraph first ‘</a:t>
            </a:r>
            <a:r>
              <a:rPr lang="en-GB" dirty="0" err="1">
                <a:solidFill>
                  <a:srgbClr val="333333"/>
                </a:solidFill>
                <a:latin typeface="Twinkl" pitchFamily="2" charset="0"/>
              </a:rPr>
              <a:t>u_e</a:t>
            </a:r>
            <a:r>
              <a:rPr lang="en-GB" dirty="0">
                <a:solidFill>
                  <a:srgbClr val="333333"/>
                </a:solidFill>
                <a:latin typeface="Twinkl" pitchFamily="2" charset="0"/>
              </a:rPr>
              <a:t>’ before the letter in between i.e. /</a:t>
            </a:r>
            <a:r>
              <a:rPr lang="en-GB" dirty="0" err="1">
                <a:solidFill>
                  <a:srgbClr val="333333"/>
                </a:solidFill>
                <a:latin typeface="Twinkl" pitchFamily="2" charset="0"/>
              </a:rPr>
              <a:t>yoo</a:t>
            </a:r>
            <a:r>
              <a:rPr lang="en-GB" dirty="0">
                <a:solidFill>
                  <a:srgbClr val="333333"/>
                </a:solidFill>
                <a:latin typeface="Twinkl" pitchFamily="2" charset="0"/>
              </a:rPr>
              <a:t>/ /s/. It may help some children to explain that the ‘e’</a:t>
            </a:r>
            <a:r>
              <a:rPr lang="en-GB" b="1" dirty="0">
                <a:solidFill>
                  <a:srgbClr val="333333"/>
                </a:solidFill>
                <a:latin typeface="Twinkl" pitchFamily="2" charset="0"/>
              </a:rPr>
              <a:t> </a:t>
            </a:r>
            <a:r>
              <a:rPr lang="en-GB" dirty="0">
                <a:solidFill>
                  <a:srgbClr val="333333"/>
                </a:solidFill>
                <a:latin typeface="Twinkl" pitchFamily="2" charset="0"/>
              </a:rPr>
              <a:t>is telling the ‘u’ to say its name and that they shouldn’t make the /e/ sound.</a:t>
            </a:r>
            <a:endParaRPr lang="en-US" dirty="0">
              <a:latin typeface="Twinkl" pitchFamily="2" charset="0"/>
            </a:endParaRPr>
          </a:p>
        </p:txBody>
      </p:sp>
      <p:sp>
        <p:nvSpPr>
          <p:cNvPr id="19" name="Close bubble">
            <a:extLst>
              <a:ext uri="{FF2B5EF4-FFF2-40B4-BE49-F238E27FC236}">
                <a16:creationId xmlns:a16="http://schemas.microsoft.com/office/drawing/2014/main" xmlns="" id="{22D78A12-2D3E-411C-8D3E-080A80E8507F}"/>
              </a:ext>
            </a:extLst>
          </p:cNvPr>
          <p:cNvSpPr/>
          <p:nvPr/>
        </p:nvSpPr>
        <p:spPr>
          <a:xfrm>
            <a:off x="5144553" y="3003005"/>
            <a:ext cx="284162" cy="284163"/>
          </a:xfrm>
          <a:prstGeom prst="ellipse">
            <a:avLst/>
          </a:prstGeom>
          <a:solidFill>
            <a:srgbClr val="FA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0234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8" grpId="0" animBg="1"/>
      <p:bldP spid="18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FE0E36-7636-404F-A535-5A5F69268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-154" r="2018" b="815"/>
          <a:stretch/>
        </p:blipFill>
        <p:spPr>
          <a:xfrm>
            <a:off x="512993" y="476673"/>
            <a:ext cx="8118013" cy="5878418"/>
          </a:xfrm>
          <a:prstGeom prst="roundRect">
            <a:avLst>
              <a:gd name="adj" fmla="val 2728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B68BBE4-7CD9-40A2-BB43-4BEF4C9E86C5}"/>
              </a:ext>
            </a:extLst>
          </p:cNvPr>
          <p:cNvSpPr/>
          <p:nvPr/>
        </p:nvSpPr>
        <p:spPr>
          <a:xfrm>
            <a:off x="683568" y="4509120"/>
            <a:ext cx="7776863" cy="167653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Kit and Sam were in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school science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le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ss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on. “Tod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, we wi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ll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use a test tube to do an experiment,” said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their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ea</a:t>
            </a:r>
            <a:r>
              <a:rPr lang="en-GB" sz="1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u="sng" dirty="0" err="1">
                <a:solidFill>
                  <a:prstClr val="black"/>
                </a:solidFill>
                <a:latin typeface="Twinkl" pitchFamily="50" charset="0"/>
              </a:rPr>
              <a:t>ch</a:t>
            </a:r>
            <a:r>
              <a:rPr lang="en-GB" sz="1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u="sng" dirty="0" err="1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,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Mrs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Tan. “Then, you wi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ll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all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complete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science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project for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your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home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work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Take a test tube home as you wi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ll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n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d to use one for </a:t>
            </a:r>
            <a:br>
              <a:rPr lang="en-GB" sz="2000" dirty="0">
                <a:solidFill>
                  <a:prstClr val="black"/>
                </a:solidFill>
                <a:latin typeface="Twinkl" pitchFamily="50" charset="0"/>
              </a:rPr>
            </a:b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your project.”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xmlns="" id="{054F9F1A-6E74-4997-83C1-39B0732DF1D9}"/>
              </a:ext>
            </a:extLst>
          </p:cNvPr>
          <p:cNvSpPr/>
          <p:nvPr/>
        </p:nvSpPr>
        <p:spPr>
          <a:xfrm rot="7906188">
            <a:off x="7743384" y="4577304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xmlns="" id="{8E0F752E-4930-4FDC-98C3-6553C3FACD7F}"/>
              </a:ext>
            </a:extLst>
          </p:cNvPr>
          <p:cNvSpPr/>
          <p:nvPr/>
        </p:nvSpPr>
        <p:spPr>
          <a:xfrm rot="7906188">
            <a:off x="1445288" y="4878790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ACACF2D7-3EB6-4D9F-A755-9B8E8E0F78D8}"/>
              </a:ext>
            </a:extLst>
          </p:cNvPr>
          <p:cNvSpPr/>
          <p:nvPr/>
        </p:nvSpPr>
        <p:spPr>
          <a:xfrm rot="7906188">
            <a:off x="7177260" y="5190260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865D15C1-FBF2-49D2-A43B-F61612B008EA}"/>
              </a:ext>
            </a:extLst>
          </p:cNvPr>
          <p:cNvSpPr/>
          <p:nvPr/>
        </p:nvSpPr>
        <p:spPr>
          <a:xfrm rot="7906188">
            <a:off x="5612961" y="5499117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6581D4EF-8D16-47BC-AC55-7EE3ADFD1BF6}"/>
              </a:ext>
            </a:extLst>
          </p:cNvPr>
          <p:cNvSpPr/>
          <p:nvPr/>
        </p:nvSpPr>
        <p:spPr>
          <a:xfrm rot="7906188">
            <a:off x="2904229" y="5499115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3AE17EDF-04E0-4B38-A144-E33244D9D237}"/>
              </a:ext>
            </a:extLst>
          </p:cNvPr>
          <p:cNvSpPr/>
          <p:nvPr/>
        </p:nvSpPr>
        <p:spPr>
          <a:xfrm rot="7906188">
            <a:off x="2255581" y="5499117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50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75C140-AD31-4B5A-91E7-C949941E0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2257" b="1031"/>
          <a:stretch/>
        </p:blipFill>
        <p:spPr>
          <a:xfrm>
            <a:off x="512992" y="493295"/>
            <a:ext cx="8118014" cy="5861251"/>
          </a:xfrm>
          <a:prstGeom prst="roundRect">
            <a:avLst>
              <a:gd name="adj" fmla="val 2125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5A243B-07F5-4219-9DF3-DB656C2575F5}"/>
              </a:ext>
            </a:extLst>
          </p:cNvPr>
          <p:cNvSpPr/>
          <p:nvPr/>
        </p:nvSpPr>
        <p:spPr>
          <a:xfrm>
            <a:off x="683568" y="4797152"/>
            <a:ext cx="7776863" cy="138850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“C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l!” said Kit. “I f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l just like Alb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Einstein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.”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Who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is he?”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asked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Sam. “He was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very famous scientist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,” said Kit. “The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world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would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be a di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ff</a:t>
            </a:r>
            <a:r>
              <a:rPr lang="en-GB" sz="1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u="sng" dirty="0" err="1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 err="1">
                <a:solidFill>
                  <a:prstClr val="black"/>
                </a:solidFill>
                <a:latin typeface="Twinkl" pitchFamily="50" charset="0"/>
              </a:rPr>
              <a:t>ent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place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wi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out </a:t>
            </a:r>
            <a:br>
              <a:rPr lang="en-GB" sz="2000" dirty="0">
                <a:solidFill>
                  <a:prstClr val="black"/>
                </a:solidFill>
                <a:latin typeface="Twinkl" pitchFamily="50" charset="0"/>
              </a:rPr>
            </a:b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his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discoveries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.”</a:t>
            </a:r>
            <a:endParaRPr lang="en-GB" sz="2000" dirty="0">
              <a:solidFill>
                <a:prstClr val="black">
                  <a:lumMod val="65000"/>
                  <a:lumOff val="35000"/>
                </a:prstClr>
              </a:solidFill>
              <a:latin typeface="Twinkl" pitchFamily="50" charset="0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xmlns="" id="{427E309C-50D1-4010-99D5-6CEC9FA8AFFA}"/>
              </a:ext>
            </a:extLst>
          </p:cNvPr>
          <p:cNvSpPr/>
          <p:nvPr/>
        </p:nvSpPr>
        <p:spPr>
          <a:xfrm rot="7906188">
            <a:off x="3969003" y="4885946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90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2CBCCF-655F-4595-9C9C-188F0E8E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>
          <a:xfrm>
            <a:off x="512993" y="497963"/>
            <a:ext cx="8118014" cy="5862074"/>
          </a:xfrm>
          <a:prstGeom prst="roundRect">
            <a:avLst>
              <a:gd name="adj" fmla="val 2163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DCAC2A9-56EC-4C08-935B-06B976916856}"/>
              </a:ext>
            </a:extLst>
          </p:cNvPr>
          <p:cNvSpPr/>
          <p:nvPr/>
        </p:nvSpPr>
        <p:spPr>
          <a:xfrm>
            <a:off x="683568" y="4797152"/>
            <a:ext cx="7776863" cy="138850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Sam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 wanted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to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find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out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more about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Alb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Einstein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“I have an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idea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,” said Kit and he t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 out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magic watch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“Let’s go and 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him…he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could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even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help with our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 science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projects!” The r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oo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m began to fade…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C37E4080-FBBB-4A06-B531-039ADEC187BE}"/>
              </a:ext>
            </a:extLst>
          </p:cNvPr>
          <p:cNvSpPr/>
          <p:nvPr/>
        </p:nvSpPr>
        <p:spPr>
          <a:xfrm rot="7906188">
            <a:off x="1989829" y="5772385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0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4FA1430-9FA9-4540-857F-C8B826781601}"/>
              </a:ext>
            </a:extLst>
          </p:cNvPr>
          <p:cNvSpPr/>
          <p:nvPr/>
        </p:nvSpPr>
        <p:spPr>
          <a:xfrm>
            <a:off x="1075122" y="836712"/>
            <a:ext cx="6993755" cy="1008112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Sam are speeding back through time to visit Albert Einstein. Can you match all the words to the images before the clock hands stop spinning backwards? </a:t>
            </a:r>
          </a:p>
        </p:txBody>
      </p:sp>
      <p:grpSp>
        <p:nvGrpSpPr>
          <p:cNvPr id="7" name="Kit's teachings">
            <a:extLst>
              <a:ext uri="{FF2B5EF4-FFF2-40B4-BE49-F238E27FC236}">
                <a16:creationId xmlns:a16="http://schemas.microsoft.com/office/drawing/2014/main" xmlns="" id="{01701BC0-4FFF-4154-A03C-C6E6527B2EB2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157788"/>
            <a:ext cx="4464050" cy="1008062"/>
            <a:chOff x="683568" y="5157192"/>
            <a:chExt cx="4464496" cy="1008112"/>
          </a:xfrm>
        </p:grpSpPr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xmlns="" id="{E7CD91D1-1E34-48F6-938F-5948E3970FE3}"/>
                </a:ext>
              </a:extLst>
            </p:cNvPr>
            <p:cNvSpPr/>
            <p:nvPr/>
          </p:nvSpPr>
          <p:spPr>
            <a:xfrm>
              <a:off x="1475809" y="5517572"/>
              <a:ext cx="3672255" cy="431821"/>
            </a:xfrm>
            <a:prstGeom prst="roundRect">
              <a:avLst>
                <a:gd name="adj" fmla="val 50000"/>
              </a:avLst>
            </a:prstGeom>
            <a:solidFill>
              <a:srgbClr val="FAB00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DBFA599-1691-4C86-ACF6-959D39DE0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AB001"/>
              </a:solidFill>
            </a:ln>
          </p:spPr>
        </p:pic>
      </p:grpSp>
      <p:sp>
        <p:nvSpPr>
          <p:cNvPr id="20" name="Kit's teaching bubble">
            <a:extLst>
              <a:ext uri="{FF2B5EF4-FFF2-40B4-BE49-F238E27FC236}">
                <a16:creationId xmlns:a16="http://schemas.microsoft.com/office/drawing/2014/main" xmlns="" id="{A45E0F63-4887-447C-9719-62F2EB341503}"/>
              </a:ext>
            </a:extLst>
          </p:cNvPr>
          <p:cNvSpPr/>
          <p:nvPr/>
        </p:nvSpPr>
        <p:spPr>
          <a:xfrm>
            <a:off x="1203325" y="4426887"/>
            <a:ext cx="4705350" cy="751537"/>
          </a:xfrm>
          <a:prstGeom prst="wedgeRoundRectCallout">
            <a:avLst>
              <a:gd name="adj1" fmla="val -41941"/>
              <a:gd name="adj2" fmla="val 68743"/>
              <a:gd name="adj3" fmla="val 16667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333333"/>
                </a:solidFill>
              </a:rPr>
              <a:t>Overall, the ‘</a:t>
            </a:r>
            <a:r>
              <a:rPr lang="en-GB" dirty="0" err="1">
                <a:solidFill>
                  <a:srgbClr val="333333"/>
                </a:solidFill>
              </a:rPr>
              <a:t>u_e</a:t>
            </a:r>
            <a:r>
              <a:rPr lang="en-GB" dirty="0">
                <a:solidFill>
                  <a:srgbClr val="333333"/>
                </a:solidFill>
              </a:rPr>
              <a:t>’ spelling of this sound is most common. </a:t>
            </a:r>
          </a:p>
        </p:txBody>
      </p:sp>
      <p:sp>
        <p:nvSpPr>
          <p:cNvPr id="21" name="Close bubble">
            <a:extLst>
              <a:ext uri="{FF2B5EF4-FFF2-40B4-BE49-F238E27FC236}">
                <a16:creationId xmlns:a16="http://schemas.microsoft.com/office/drawing/2014/main" xmlns="" id="{52B373E4-F423-49A3-B09A-7045DB098A4B}"/>
              </a:ext>
            </a:extLst>
          </p:cNvPr>
          <p:cNvSpPr/>
          <p:nvPr/>
        </p:nvSpPr>
        <p:spPr>
          <a:xfrm>
            <a:off x="5651500" y="4258490"/>
            <a:ext cx="284163" cy="284163"/>
          </a:xfrm>
          <a:prstGeom prst="ellipse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5040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UNE (picture) 2">
            <a:extLst>
              <a:ext uri="{FF2B5EF4-FFF2-40B4-BE49-F238E27FC236}">
                <a16:creationId xmlns:a16="http://schemas.microsoft.com/office/drawing/2014/main" xmlns="" id="{3D4E88FE-1B4D-4475-97F2-5589CE8B0C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5" y="4570594"/>
            <a:ext cx="1797114" cy="1628218"/>
          </a:xfrm>
          <a:prstGeom prst="rect">
            <a:avLst/>
          </a:prstGeom>
        </p:spPr>
      </p:pic>
      <p:pic>
        <p:nvPicPr>
          <p:cNvPr id="28" name="TUBE (picture) 2">
            <a:extLst>
              <a:ext uri="{FF2B5EF4-FFF2-40B4-BE49-F238E27FC236}">
                <a16:creationId xmlns:a16="http://schemas.microsoft.com/office/drawing/2014/main" xmlns="" id="{A1EE32A1-458B-4622-9518-AFD42F8DF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3" y="654423"/>
            <a:ext cx="2325247" cy="1668870"/>
          </a:xfrm>
          <a:prstGeom prst="rect">
            <a:avLst/>
          </a:prstGeom>
        </p:spPr>
      </p:pic>
      <p:pic>
        <p:nvPicPr>
          <p:cNvPr id="41" name="CUBE (picture) 2">
            <a:extLst>
              <a:ext uri="{FF2B5EF4-FFF2-40B4-BE49-F238E27FC236}">
                <a16:creationId xmlns:a16="http://schemas.microsoft.com/office/drawing/2014/main" xmlns="" id="{D89F338A-D820-40D1-A52A-2D7DF09F3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593" y="2689173"/>
            <a:ext cx="1311442" cy="1510400"/>
          </a:xfrm>
          <a:prstGeom prst="rect">
            <a:avLst/>
          </a:prstGeom>
        </p:spPr>
      </p:pic>
      <p:pic>
        <p:nvPicPr>
          <p:cNvPr id="40" name="REFUSE (picture) 2">
            <a:extLst>
              <a:ext uri="{FF2B5EF4-FFF2-40B4-BE49-F238E27FC236}">
                <a16:creationId xmlns:a16="http://schemas.microsoft.com/office/drawing/2014/main" xmlns="" id="{475C9600-B8DE-4DA3-8B1C-50387A927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14" y="2689173"/>
            <a:ext cx="1694618" cy="3380674"/>
          </a:xfrm>
          <a:prstGeom prst="rect">
            <a:avLst/>
          </a:prstGeom>
        </p:spPr>
      </p:pic>
      <p:pic>
        <p:nvPicPr>
          <p:cNvPr id="23" name="USE (picture)">
            <a:extLst>
              <a:ext uri="{FF2B5EF4-FFF2-40B4-BE49-F238E27FC236}">
                <a16:creationId xmlns:a16="http://schemas.microsoft.com/office/drawing/2014/main" xmlns="" id="{E20128CD-B7F6-4FFF-9740-A2A93A63A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31" y="571586"/>
            <a:ext cx="2419636" cy="1918061"/>
          </a:xfrm>
          <a:prstGeom prst="rect">
            <a:avLst/>
          </a:prstGeom>
        </p:spPr>
      </p:pic>
      <p:pic>
        <p:nvPicPr>
          <p:cNvPr id="39" name="USE (picture) 2">
            <a:extLst>
              <a:ext uri="{FF2B5EF4-FFF2-40B4-BE49-F238E27FC236}">
                <a16:creationId xmlns:a16="http://schemas.microsoft.com/office/drawing/2014/main" xmlns="" id="{3D155348-EB88-4D8F-84BE-E5FC003CE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31" y="571586"/>
            <a:ext cx="2419636" cy="1918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C0128E-E289-45B1-A1DF-D485C60175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2" t="-1547" r="32463" b="1547"/>
          <a:stretch/>
        </p:blipFill>
        <p:spPr>
          <a:xfrm>
            <a:off x="2543566" y="-589131"/>
            <a:ext cx="3985849" cy="7761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B638D3-C265-4172-87D5-FCA0895072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16926" y="2577329"/>
            <a:ext cx="1708821" cy="3265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5C3E1E-B2F1-4A55-959A-4E0BB84C14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36342" y="2763169"/>
            <a:ext cx="452599" cy="2893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B19FDD-2B40-4270-A17C-0C1F6FD8A4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04" y="4051250"/>
            <a:ext cx="348322" cy="350677"/>
          </a:xfrm>
          <a:prstGeom prst="rect">
            <a:avLst/>
          </a:prstGeom>
        </p:spPr>
      </p:pic>
      <p:sp>
        <p:nvSpPr>
          <p:cNvPr id="13" name="use">
            <a:extLst>
              <a:ext uri="{FF2B5EF4-FFF2-40B4-BE49-F238E27FC236}">
                <a16:creationId xmlns:a16="http://schemas.microsoft.com/office/drawing/2014/main" xmlns="" id="{A4D2BC81-C5C5-46DB-A61F-5D8ED5572218}"/>
              </a:ext>
            </a:extLst>
          </p:cNvPr>
          <p:cNvSpPr txBox="1"/>
          <p:nvPr/>
        </p:nvSpPr>
        <p:spPr>
          <a:xfrm>
            <a:off x="3451859" y="3617580"/>
            <a:ext cx="216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9B000"/>
                </a:solidFill>
              </a:rPr>
              <a:t>use</a:t>
            </a:r>
          </a:p>
        </p:txBody>
      </p:sp>
      <p:sp>
        <p:nvSpPr>
          <p:cNvPr id="14" name="refuse">
            <a:extLst>
              <a:ext uri="{FF2B5EF4-FFF2-40B4-BE49-F238E27FC236}">
                <a16:creationId xmlns:a16="http://schemas.microsoft.com/office/drawing/2014/main" xmlns="" id="{B8BB28F8-D899-4E47-BA9A-EDF7A47E6C8C}"/>
              </a:ext>
            </a:extLst>
          </p:cNvPr>
          <p:cNvSpPr txBox="1"/>
          <p:nvPr/>
        </p:nvSpPr>
        <p:spPr>
          <a:xfrm>
            <a:off x="3292343" y="3614396"/>
            <a:ext cx="2488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9B000"/>
                </a:solidFill>
              </a:rPr>
              <a:t>refuse</a:t>
            </a:r>
          </a:p>
        </p:txBody>
      </p:sp>
      <p:sp>
        <p:nvSpPr>
          <p:cNvPr id="15" name="tune">
            <a:extLst>
              <a:ext uri="{FF2B5EF4-FFF2-40B4-BE49-F238E27FC236}">
                <a16:creationId xmlns:a16="http://schemas.microsoft.com/office/drawing/2014/main" xmlns="" id="{CD1380C1-FC7A-42F9-9DC9-FBF39CB9531A}"/>
              </a:ext>
            </a:extLst>
          </p:cNvPr>
          <p:cNvSpPr txBox="1"/>
          <p:nvPr/>
        </p:nvSpPr>
        <p:spPr>
          <a:xfrm>
            <a:off x="3451859" y="3620764"/>
            <a:ext cx="216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9B000"/>
                </a:solidFill>
              </a:rPr>
              <a:t>tune</a:t>
            </a:r>
          </a:p>
        </p:txBody>
      </p:sp>
      <p:sp>
        <p:nvSpPr>
          <p:cNvPr id="16" name="tube">
            <a:extLst>
              <a:ext uri="{FF2B5EF4-FFF2-40B4-BE49-F238E27FC236}">
                <a16:creationId xmlns:a16="http://schemas.microsoft.com/office/drawing/2014/main" xmlns="" id="{3D121214-3A9D-40C0-BBDE-BB79D79823F3}"/>
              </a:ext>
            </a:extLst>
          </p:cNvPr>
          <p:cNvSpPr txBox="1"/>
          <p:nvPr/>
        </p:nvSpPr>
        <p:spPr>
          <a:xfrm>
            <a:off x="3451859" y="3611212"/>
            <a:ext cx="216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9B000"/>
                </a:solidFill>
              </a:rPr>
              <a:t>tube</a:t>
            </a:r>
          </a:p>
        </p:txBody>
      </p:sp>
      <p:sp>
        <p:nvSpPr>
          <p:cNvPr id="17" name="cube">
            <a:extLst>
              <a:ext uri="{FF2B5EF4-FFF2-40B4-BE49-F238E27FC236}">
                <a16:creationId xmlns:a16="http://schemas.microsoft.com/office/drawing/2014/main" xmlns="" id="{AB2B00E1-62BC-47A2-B483-49BECAA0F88A}"/>
              </a:ext>
            </a:extLst>
          </p:cNvPr>
          <p:cNvSpPr txBox="1"/>
          <p:nvPr/>
        </p:nvSpPr>
        <p:spPr>
          <a:xfrm>
            <a:off x="3487369" y="3620764"/>
            <a:ext cx="2169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9B000"/>
                </a:solidFill>
              </a:rPr>
              <a:t>cube</a:t>
            </a:r>
          </a:p>
        </p:txBody>
      </p:sp>
      <p:pic>
        <p:nvPicPr>
          <p:cNvPr id="21" name="CUBE (picture)">
            <a:extLst>
              <a:ext uri="{FF2B5EF4-FFF2-40B4-BE49-F238E27FC236}">
                <a16:creationId xmlns:a16="http://schemas.microsoft.com/office/drawing/2014/main" xmlns="" id="{8BE2E644-E98F-4715-87C3-B71EAA645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736" y="2679488"/>
            <a:ext cx="1311442" cy="1510400"/>
          </a:xfrm>
          <a:prstGeom prst="rect">
            <a:avLst/>
          </a:prstGeom>
        </p:spPr>
      </p:pic>
      <p:pic>
        <p:nvPicPr>
          <p:cNvPr id="25" name="TUBE (picture)">
            <a:extLst>
              <a:ext uri="{FF2B5EF4-FFF2-40B4-BE49-F238E27FC236}">
                <a16:creationId xmlns:a16="http://schemas.microsoft.com/office/drawing/2014/main" xmlns="" id="{3C7D7525-8D88-4953-AA4F-0FB3AC9B6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4" y="656431"/>
            <a:ext cx="2325247" cy="1668870"/>
          </a:xfrm>
          <a:prstGeom prst="rect">
            <a:avLst/>
          </a:prstGeom>
        </p:spPr>
      </p:pic>
      <p:pic>
        <p:nvPicPr>
          <p:cNvPr id="27" name="TUNE (picture)">
            <a:extLst>
              <a:ext uri="{FF2B5EF4-FFF2-40B4-BE49-F238E27FC236}">
                <a16:creationId xmlns:a16="http://schemas.microsoft.com/office/drawing/2014/main" xmlns="" id="{215E6EAB-2C17-4650-8554-C60692641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5" y="4570594"/>
            <a:ext cx="1797114" cy="1628218"/>
          </a:xfrm>
          <a:prstGeom prst="rect">
            <a:avLst/>
          </a:prstGeom>
        </p:spPr>
      </p:pic>
      <p:pic>
        <p:nvPicPr>
          <p:cNvPr id="30" name="REFUSE (picture)">
            <a:extLst>
              <a:ext uri="{FF2B5EF4-FFF2-40B4-BE49-F238E27FC236}">
                <a16:creationId xmlns:a16="http://schemas.microsoft.com/office/drawing/2014/main" xmlns="" id="{293D8247-9FFC-4A62-AED6-4AA070715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72" y="2689173"/>
            <a:ext cx="1694618" cy="33806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35DAE5-741A-45B4-B3CD-1A0A06BC1FC0}"/>
              </a:ext>
            </a:extLst>
          </p:cNvPr>
          <p:cNvSpPr/>
          <p:nvPr/>
        </p:nvSpPr>
        <p:spPr>
          <a:xfrm>
            <a:off x="503548" y="457199"/>
            <a:ext cx="8136903" cy="5839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38" name="Play Action">
            <a:extLst>
              <a:ext uri="{FF2B5EF4-FFF2-40B4-BE49-F238E27FC236}">
                <a16:creationId xmlns:a16="http://schemas.microsoft.com/office/drawing/2014/main" xmlns="" id="{1B199D74-54EB-41D8-B25F-60D51EB384DC}"/>
              </a:ext>
            </a:extLst>
          </p:cNvPr>
          <p:cNvGrpSpPr/>
          <p:nvPr/>
        </p:nvGrpSpPr>
        <p:grpSpPr>
          <a:xfrm>
            <a:off x="6914614" y="5417421"/>
            <a:ext cx="1545818" cy="819891"/>
            <a:chOff x="6914614" y="5417421"/>
            <a:chExt cx="1545818" cy="819891"/>
          </a:xfrm>
        </p:grpSpPr>
        <p:grpSp>
          <p:nvGrpSpPr>
            <p:cNvPr id="32" name="Write action">
              <a:extLst>
                <a:ext uri="{FF2B5EF4-FFF2-40B4-BE49-F238E27FC236}">
                  <a16:creationId xmlns:a16="http://schemas.microsoft.com/office/drawing/2014/main" xmlns="" id="{B56E43BE-E50C-4E9B-AC81-7E68099A9FC3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  <a:solidFill>
              <a:srgbClr val="F9B000"/>
            </a:solidFill>
          </p:grpSpPr>
          <p:sp>
            <p:nvSpPr>
              <p:cNvPr id="34" name="Rectangle: Rounded Corners 12">
                <a:extLst>
                  <a:ext uri="{FF2B5EF4-FFF2-40B4-BE49-F238E27FC236}">
                    <a16:creationId xmlns:a16="http://schemas.microsoft.com/office/drawing/2014/main" xmlns="" id="{0044E62E-B1A9-478D-8ABC-C086067E6FFB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27787353-88A5-4504-AF13-C43ACB607E48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9B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BF422521-00A2-4377-B65F-4BB04B8DA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691" y="5417421"/>
              <a:ext cx="523653" cy="723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2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1"/>
      <p:bldP spid="14" grpId="2"/>
      <p:bldP spid="15" grpId="1"/>
      <p:bldP spid="15" grpId="2"/>
      <p:bldP spid="16" grpId="0"/>
      <p:bldP spid="16" grpId="1"/>
      <p:bldP spid="17" grpId="0"/>
      <p:bldP spid="17" grpId="2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53BE712-5AB2-4BB1-8E93-CE6E70416042}"/>
              </a:ext>
            </a:extLst>
          </p:cNvPr>
          <p:cNvSpPr txBox="1">
            <a:spLocks/>
          </p:cNvSpPr>
          <p:nvPr/>
        </p:nvSpPr>
        <p:spPr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 err="1"/>
              <a:t>Fairytale</a:t>
            </a:r>
            <a:r>
              <a:rPr lang="en-GB" altLang="en-US" dirty="0"/>
              <a:t> Words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83231B-8C56-4166-9AA6-71B6FDE9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0"/>
          <a:stretch/>
        </p:blipFill>
        <p:spPr>
          <a:xfrm>
            <a:off x="458199" y="0"/>
            <a:ext cx="8219076" cy="5996355"/>
          </a:xfrm>
          <a:prstGeom prst="rect">
            <a:avLst/>
          </a:prstGeom>
        </p:spPr>
      </p:pic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xmlns="" id="{F6DBE764-8D57-4228-A0F7-0E5393BFF1DD}"/>
              </a:ext>
            </a:extLst>
          </p:cNvPr>
          <p:cNvSpPr/>
          <p:nvPr/>
        </p:nvSpPr>
        <p:spPr>
          <a:xfrm>
            <a:off x="679449" y="1268760"/>
            <a:ext cx="7775575" cy="722586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>
              <a:defRPr/>
            </a:pPr>
            <a:endParaRPr lang="en-GB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As Kit and Sam hurtle back through space and time, objects fly past them with some words on! Can you read the words before they disappear?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1292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E87040-C330-4E14-AA76-FB2288BBA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790" r="3004" b="642"/>
          <a:stretch/>
        </p:blipFill>
        <p:spPr>
          <a:xfrm>
            <a:off x="539552" y="512064"/>
            <a:ext cx="8064896" cy="5833872"/>
          </a:xfrm>
          <a:prstGeom prst="roundRect">
            <a:avLst>
              <a:gd name="adj" fmla="val 3239"/>
            </a:avLst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9B000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6D749F-29B7-4B54-8289-2D92298582A6}"/>
              </a:ext>
            </a:extLst>
          </p:cNvPr>
          <p:cNvGrpSpPr/>
          <p:nvPr/>
        </p:nvGrpSpPr>
        <p:grpSpPr>
          <a:xfrm>
            <a:off x="-9582738" y="1909267"/>
            <a:ext cx="8970402" cy="2070962"/>
            <a:chOff x="-3945649" y="2760999"/>
            <a:chExt cx="8970402" cy="20709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5E0BE85-7757-4C12-8B59-F8A45E21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885">
              <a:off x="-3945649" y="2760999"/>
              <a:ext cx="8970402" cy="20709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F144A16-D4DE-4835-B6EF-6FDCA3A219AC}"/>
                </a:ext>
              </a:extLst>
            </p:cNvPr>
            <p:cNvSpPr txBox="1"/>
            <p:nvPr/>
          </p:nvSpPr>
          <p:spPr>
            <a:xfrm rot="917057">
              <a:off x="2127650" y="3476153"/>
              <a:ext cx="2376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use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BACB62-3BF6-42E5-B8BD-3A0F79370F86}"/>
              </a:ext>
            </a:extLst>
          </p:cNvPr>
          <p:cNvGrpSpPr/>
          <p:nvPr/>
        </p:nvGrpSpPr>
        <p:grpSpPr>
          <a:xfrm>
            <a:off x="-9330710" y="-1062745"/>
            <a:ext cx="8970402" cy="2070962"/>
            <a:chOff x="-3945649" y="2760999"/>
            <a:chExt cx="8970402" cy="20709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611352F-ED38-48E4-A908-96A3236C2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885">
              <a:off x="-3945649" y="2760999"/>
              <a:ext cx="8970402" cy="20709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D0D713B-A409-4D2A-97DC-994BF1D6F931}"/>
                </a:ext>
              </a:extLst>
            </p:cNvPr>
            <p:cNvSpPr txBox="1"/>
            <p:nvPr/>
          </p:nvSpPr>
          <p:spPr>
            <a:xfrm rot="917057">
              <a:off x="2127650" y="3476153"/>
              <a:ext cx="2376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tube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06A600B-D534-4417-8838-49D262489827}"/>
              </a:ext>
            </a:extLst>
          </p:cNvPr>
          <p:cNvGrpSpPr/>
          <p:nvPr/>
        </p:nvGrpSpPr>
        <p:grpSpPr>
          <a:xfrm>
            <a:off x="-9330710" y="479425"/>
            <a:ext cx="8970402" cy="2070962"/>
            <a:chOff x="-3945649" y="2760999"/>
            <a:chExt cx="8970402" cy="20709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DBF9D85-044B-4868-8AC3-0EF49EB6C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885">
              <a:off x="-3945649" y="2760999"/>
              <a:ext cx="8970402" cy="20709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9BFCBF1-552E-4357-80D4-552A8006A590}"/>
                </a:ext>
              </a:extLst>
            </p:cNvPr>
            <p:cNvSpPr txBox="1"/>
            <p:nvPr/>
          </p:nvSpPr>
          <p:spPr>
            <a:xfrm rot="917057">
              <a:off x="2127650" y="3476153"/>
              <a:ext cx="2376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fume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CFE2FEB-C6B3-495E-AB11-C4F75D7D7232}"/>
              </a:ext>
            </a:extLst>
          </p:cNvPr>
          <p:cNvGrpSpPr/>
          <p:nvPr/>
        </p:nvGrpSpPr>
        <p:grpSpPr>
          <a:xfrm>
            <a:off x="-9623908" y="1909267"/>
            <a:ext cx="8970402" cy="2070962"/>
            <a:chOff x="-3945649" y="2760999"/>
            <a:chExt cx="8970402" cy="20709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3B7A36D-CF2F-44B1-AA50-9D44C9578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885">
              <a:off x="-3945649" y="2760999"/>
              <a:ext cx="8970402" cy="207096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7E38623-13F6-4D2C-BA28-7A7A3EECE35D}"/>
                </a:ext>
              </a:extLst>
            </p:cNvPr>
            <p:cNvSpPr txBox="1"/>
            <p:nvPr/>
          </p:nvSpPr>
          <p:spPr>
            <a:xfrm rot="917057">
              <a:off x="2127650" y="3476153"/>
              <a:ext cx="2376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cube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2.28594 0.5467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88" y="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2.28594 0.54676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88" y="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2.47517 0.54977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50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2.24253 0.74607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8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2.28264 0.57014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32" y="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2.27813 0.57014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06" y="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2.25 0.76111 " pathEditMode="relative" rAng="0" ptsTypes="AA">
                                      <p:cBhvr>
                                        <p:cTn id="2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0" y="3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2.46302 0.53357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4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19A49A-42C4-4F95-9D2C-313D20FB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2074"/>
          <a:stretch/>
        </p:blipFill>
        <p:spPr>
          <a:xfrm>
            <a:off x="512993" y="497963"/>
            <a:ext cx="8118014" cy="5862074"/>
          </a:xfrm>
          <a:prstGeom prst="roundRect">
            <a:avLst>
              <a:gd name="adj" fmla="val 1935"/>
            </a:avLst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10CA988-54F7-4AD7-838D-4084EBC52BD5}"/>
              </a:ext>
            </a:extLst>
          </p:cNvPr>
          <p:cNvSpPr/>
          <p:nvPr/>
        </p:nvSpPr>
        <p:spPr>
          <a:xfrm>
            <a:off x="683568" y="700906"/>
            <a:ext cx="7776863" cy="138850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Kit and Sam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found themselves 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outside a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huge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white house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“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Where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are we?”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asked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Sam.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“This is Alb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Einstein’s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home in America.  We must be in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about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year 1935. That is when 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moved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to this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house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F9B000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D374736A-6E9A-4910-882B-80D622930A88}"/>
              </a:ext>
            </a:extLst>
          </p:cNvPr>
          <p:cNvSpPr/>
          <p:nvPr/>
        </p:nvSpPr>
        <p:spPr>
          <a:xfrm rot="7906188">
            <a:off x="4752775" y="769091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62841896-0B71-4E90-81FA-16C3C7565929}"/>
              </a:ext>
            </a:extLst>
          </p:cNvPr>
          <p:cNvSpPr/>
          <p:nvPr/>
        </p:nvSpPr>
        <p:spPr>
          <a:xfrm rot="7906188">
            <a:off x="3812496" y="1364314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C1C9C0-C91D-4190-BA5F-3BCB7E319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2074"/>
          <a:stretch/>
        </p:blipFill>
        <p:spPr>
          <a:xfrm>
            <a:off x="512993" y="497963"/>
            <a:ext cx="8106074" cy="5862074"/>
          </a:xfrm>
          <a:prstGeom prst="roundRect">
            <a:avLst>
              <a:gd name="adj" fmla="val 1935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6437861-3CFE-4F1D-9F4C-96FCD38270D0}"/>
              </a:ext>
            </a:extLst>
          </p:cNvPr>
          <p:cNvSpPr/>
          <p:nvPr/>
        </p:nvSpPr>
        <p:spPr>
          <a:xfrm>
            <a:off x="683568" y="5085184"/>
            <a:ext cx="7776863" cy="110047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Sam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looked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around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as Kit put aw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ay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magic watch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“Do you 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ink we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should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have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called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and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asked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whether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we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could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visit first?”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asked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Sam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nervously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2FDC2F-79C3-44FF-A836-0981C9BD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1222" r="2482" b="-1"/>
          <a:stretch/>
        </p:blipFill>
        <p:spPr>
          <a:xfrm>
            <a:off x="504609" y="1725229"/>
            <a:ext cx="8106074" cy="4634808"/>
          </a:xfrm>
          <a:prstGeom prst="roundRect">
            <a:avLst>
              <a:gd name="adj" fmla="val 4246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925709E-3794-4675-BD13-CAAE0031E2A5}"/>
              </a:ext>
            </a:extLst>
          </p:cNvPr>
          <p:cNvSpPr txBox="1">
            <a:spLocks/>
          </p:cNvSpPr>
          <p:nvPr/>
        </p:nvSpPr>
        <p:spPr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/>
              <a:t>Sentence Time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158D26B-B222-41AB-BCC3-660115B50A06}"/>
              </a:ext>
            </a:extLst>
          </p:cNvPr>
          <p:cNvSpPr/>
          <p:nvPr/>
        </p:nvSpPr>
        <p:spPr>
          <a:xfrm>
            <a:off x="684213" y="1338263"/>
            <a:ext cx="7775575" cy="86660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Suddenly, a grumpy-looking man appears from the house and looks up and down the road. What does he say?</a:t>
            </a:r>
          </a:p>
        </p:txBody>
      </p:sp>
    </p:spTree>
    <p:extLst>
      <p:ext uri="{BB962C8B-B14F-4D97-AF65-F5344CB8AC3E}">
        <p14:creationId xmlns:p14="http://schemas.microsoft.com/office/powerpoint/2010/main" val="881629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1FD5F2-DA5F-44F9-89C5-E9D973B27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688" y="726434"/>
            <a:ext cx="4590724" cy="23622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FB6A9D-727D-413F-8332-5E2B48499743}"/>
              </a:ext>
            </a:extLst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5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14C8160-C06A-4DEC-BA55-F37C487DA4C3}"/>
                </a:ext>
              </a:extLst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075149D-107E-4F3E-8ECC-67E007676428}"/>
                </a:ext>
              </a:extLst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D83B72-BBD2-4757-8419-A7F21929C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8"/>
          <a:stretch/>
        </p:blipFill>
        <p:spPr>
          <a:xfrm>
            <a:off x="5232886" y="1196752"/>
            <a:ext cx="1990517" cy="5220981"/>
          </a:xfrm>
          <a:prstGeom prst="rect">
            <a:avLst/>
          </a:prstGeom>
        </p:spPr>
      </p:pic>
      <p:sp>
        <p:nvSpPr>
          <p:cNvPr id="15" name="Sound Buttons">
            <a:extLst>
              <a:ext uri="{FF2B5EF4-FFF2-40B4-BE49-F238E27FC236}">
                <a16:creationId xmlns:a16="http://schemas.microsoft.com/office/drawing/2014/main" xmlns="" id="{232127ED-FCC1-431C-9674-9A8266B224EF}"/>
              </a:ext>
            </a:extLst>
          </p:cNvPr>
          <p:cNvSpPr/>
          <p:nvPr/>
        </p:nvSpPr>
        <p:spPr>
          <a:xfrm>
            <a:off x="755650" y="5651500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sp>
        <p:nvSpPr>
          <p:cNvPr id="14" name="Rectangle: Rounded Corners 63">
            <a:extLst>
              <a:ext uri="{FF2B5EF4-FFF2-40B4-BE49-F238E27FC236}">
                <a16:creationId xmlns:a16="http://schemas.microsoft.com/office/drawing/2014/main" xmlns="" id="{398AC97A-13AA-4963-AD23-53C396AE1DC2}"/>
              </a:ext>
            </a:extLst>
          </p:cNvPr>
          <p:cNvSpPr/>
          <p:nvPr/>
        </p:nvSpPr>
        <p:spPr bwMode="auto">
          <a:xfrm>
            <a:off x="1151779" y="3870855"/>
            <a:ext cx="6903218" cy="1509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“I </a:t>
            </a:r>
            <a:r>
              <a:rPr lang="en-GB" sz="3200" dirty="0">
                <a:solidFill>
                  <a:srgbClr val="DE1E5A"/>
                </a:solidFill>
              </a:rPr>
              <a:t>asked</a:t>
            </a:r>
            <a:r>
              <a:rPr lang="en-GB" sz="3200" dirty="0">
                <a:solidFill>
                  <a:schemeClr val="tx1"/>
                </a:solidFill>
              </a:rPr>
              <a:t> for a test tube but the mailman has not </a:t>
            </a:r>
            <a:r>
              <a:rPr lang="en-GB" sz="3200" dirty="0">
                <a:solidFill>
                  <a:srgbClr val="DE1E5A"/>
                </a:solidFill>
              </a:rPr>
              <a:t>called</a:t>
            </a:r>
            <a:r>
              <a:rPr lang="en-GB" sz="3200" dirty="0">
                <a:solidFill>
                  <a:schemeClr val="tx1"/>
                </a:solidFill>
              </a:rPr>
              <a:t> yet!”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42732C0-4B78-4924-AA70-FBEF361A9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7" y="950808"/>
            <a:ext cx="1167037" cy="1886082"/>
          </a:xfrm>
          <a:prstGeom prst="rect">
            <a:avLst/>
          </a:prstGeom>
        </p:spPr>
      </p:pic>
      <p:grpSp>
        <p:nvGrpSpPr>
          <p:cNvPr id="11" name="Show button">
            <a:extLst>
              <a:ext uri="{FF2B5EF4-FFF2-40B4-BE49-F238E27FC236}">
                <a16:creationId xmlns:a16="http://schemas.microsoft.com/office/drawing/2014/main" xmlns="" id="{637E8E93-C18D-4C7E-9A61-27D971752CCD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34025"/>
            <a:ext cx="1498600" cy="666750"/>
            <a:chOff x="6914614" y="5534675"/>
            <a:chExt cx="1499293" cy="666848"/>
          </a:xfrm>
        </p:grpSpPr>
        <p:sp>
          <p:nvSpPr>
            <p:cNvPr id="12" name="Rectangle: Rounded Corners 19">
              <a:extLst>
                <a:ext uri="{FF2B5EF4-FFF2-40B4-BE49-F238E27FC236}">
                  <a16:creationId xmlns:a16="http://schemas.microsoft.com/office/drawing/2014/main" xmlns="" id="{D6378CCE-38C8-4312-886B-73C297B04943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F4330B6-4543-4F96-B0A3-065F342F1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</p:pic>
      </p:grp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6E025B33-5966-4577-ACFA-A69F3C214953}"/>
              </a:ext>
            </a:extLst>
          </p:cNvPr>
          <p:cNvSpPr/>
          <p:nvPr/>
        </p:nvSpPr>
        <p:spPr>
          <a:xfrm rot="7906188">
            <a:off x="5370165" y="4095943"/>
            <a:ext cx="496703" cy="515186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4431F92-FE55-4562-AB61-F66990AA1D54}"/>
              </a:ext>
            </a:extLst>
          </p:cNvPr>
          <p:cNvCxnSpPr/>
          <p:nvPr/>
        </p:nvCxnSpPr>
        <p:spPr>
          <a:xfrm>
            <a:off x="3581817" y="4536014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35BF913-2C84-4656-83C5-581F98A538B6}"/>
              </a:ext>
            </a:extLst>
          </p:cNvPr>
          <p:cNvCxnSpPr/>
          <p:nvPr/>
        </p:nvCxnSpPr>
        <p:spPr>
          <a:xfrm>
            <a:off x="2352491" y="5031105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4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F533C0-4735-4B62-BBCF-2668CBD373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" r="1947" b="-1"/>
          <a:stretch/>
        </p:blipFill>
        <p:spPr>
          <a:xfrm>
            <a:off x="512994" y="497964"/>
            <a:ext cx="8106074" cy="5862074"/>
          </a:xfrm>
          <a:prstGeom prst="roundRect">
            <a:avLst>
              <a:gd name="adj" fmla="val 2224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79B9D59-20C9-478B-928F-EFDE37BA0B45}"/>
              </a:ext>
            </a:extLst>
          </p:cNvPr>
          <p:cNvSpPr/>
          <p:nvPr/>
        </p:nvSpPr>
        <p:spPr>
          <a:xfrm>
            <a:off x="683568" y="5085184"/>
            <a:ext cx="7776863" cy="110047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The man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saw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Kit and Sam standi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ng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outside his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house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. “Are you the 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ai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lman wi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the test tube I n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ee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d to use?” he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asked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Kit.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“No,” repl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ie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d Kit. “But I m</a:t>
            </a:r>
            <a:r>
              <a:rPr lang="en-GB" sz="2000" u="sng" dirty="0">
                <a:solidFill>
                  <a:prstClr val="black"/>
                </a:solidFill>
                <a:latin typeface="Twinkl" pitchFamily="50" charset="0"/>
              </a:rPr>
              <a:t>igh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t be 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winkl" pitchFamily="50" charset="0"/>
              </a:rPr>
              <a:t>able</a:t>
            </a:r>
            <a:r>
              <a:rPr lang="en-GB" sz="2000" dirty="0">
                <a:solidFill>
                  <a:prstClr val="black"/>
                </a:solidFill>
                <a:latin typeface="Twinkl" pitchFamily="50" charset="0"/>
              </a:rPr>
              <a:t> to help you…”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945ADDE9-765D-414F-9A7A-8948BF94CC2E}"/>
              </a:ext>
            </a:extLst>
          </p:cNvPr>
          <p:cNvSpPr/>
          <p:nvPr/>
        </p:nvSpPr>
        <p:spPr>
          <a:xfrm rot="7906188">
            <a:off x="5367121" y="5153370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518D55B5-6EEA-4A0D-A7AA-85A5F78BAAD1}"/>
              </a:ext>
            </a:extLst>
          </p:cNvPr>
          <p:cNvSpPr/>
          <p:nvPr/>
        </p:nvSpPr>
        <p:spPr>
          <a:xfrm rot="7906188">
            <a:off x="3961613" y="5453580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2BDE99D8-43B5-4021-85A0-D32E8CD06F03}"/>
              </a:ext>
            </a:extLst>
          </p:cNvPr>
          <p:cNvSpPr/>
          <p:nvPr/>
        </p:nvSpPr>
        <p:spPr>
          <a:xfrm rot="7906188">
            <a:off x="5485613" y="5456893"/>
            <a:ext cx="341312" cy="35401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1389C4E-9783-4C06-89D5-DACA07710364}"/>
              </a:ext>
            </a:extLst>
          </p:cNvPr>
          <p:cNvSpPr txBox="1">
            <a:spLocks/>
          </p:cNvSpPr>
          <p:nvPr/>
        </p:nvSpPr>
        <p:spPr>
          <a:xfrm>
            <a:off x="1763713" y="557664"/>
            <a:ext cx="6913562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/>
              <a:t>Today, we have learnt…</a:t>
            </a:r>
            <a:endParaRPr lang="en-GB" altLang="en-US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1B4FAF4-11EE-4C34-AA81-F5C59B5CDC8F}"/>
              </a:ext>
            </a:extLst>
          </p:cNvPr>
          <p:cNvSpPr txBox="1">
            <a:spLocks/>
          </p:cNvSpPr>
          <p:nvPr/>
        </p:nvSpPr>
        <p:spPr bwMode="auto">
          <a:xfrm>
            <a:off x="2333625" y="2765877"/>
            <a:ext cx="6913563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9600" dirty="0" err="1">
                <a:latin typeface="+mn-lt"/>
              </a:rPr>
              <a:t>u_e</a:t>
            </a:r>
            <a:endParaRPr lang="en-GB" altLang="en-US" sz="9600" b="0" dirty="0"/>
          </a:p>
          <a:p>
            <a:pPr algn="ctr" eaLnBrk="1" hangingPunct="1">
              <a:defRPr/>
            </a:pPr>
            <a:r>
              <a:rPr lang="en-GB" altLang="en-US" sz="4800" b="0" dirty="0"/>
              <a:t>saying /</a:t>
            </a:r>
            <a:r>
              <a:rPr lang="en-GB" altLang="en-US" sz="4800" b="0" dirty="0" err="1"/>
              <a:t>yoo</a:t>
            </a:r>
            <a:r>
              <a:rPr lang="en-GB" altLang="en-US" sz="4800" b="0" dirty="0"/>
              <a:t>/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D435FB1-99E3-46BA-9B30-3129960E10D4}"/>
              </a:ext>
            </a:extLst>
          </p:cNvPr>
          <p:cNvSpPr/>
          <p:nvPr/>
        </p:nvSpPr>
        <p:spPr>
          <a:xfrm>
            <a:off x="3167063" y="5681663"/>
            <a:ext cx="4106862" cy="436562"/>
          </a:xfrm>
          <a:prstGeom prst="roundRect">
            <a:avLst>
              <a:gd name="adj" fmla="val 1003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adventure continues next lesson!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3231FD3A-6696-47D3-98F9-7A706A70B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31480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xmlns="" id="{49B73AED-8DEF-45A7-B597-165BA011F70D}"/>
              </a:ext>
            </a:extLst>
          </p:cNvPr>
          <p:cNvSpPr/>
          <p:nvPr/>
        </p:nvSpPr>
        <p:spPr>
          <a:xfrm>
            <a:off x="1693789" y="836613"/>
            <a:ext cx="5110459" cy="648171"/>
          </a:xfrm>
          <a:prstGeom prst="wedgeRoundRectCallout">
            <a:avLst>
              <a:gd name="adj1" fmla="val -43407"/>
              <a:gd name="adj2" fmla="val 9622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Let’s revisit last week’s focus words…</a:t>
            </a:r>
          </a:p>
        </p:txBody>
      </p:sp>
      <p:sp>
        <p:nvSpPr>
          <p:cNvPr id="9" name="Speech Bubble">
            <a:extLst>
              <a:ext uri="{FF2B5EF4-FFF2-40B4-BE49-F238E27FC236}">
                <a16:creationId xmlns:a16="http://schemas.microsoft.com/office/drawing/2014/main" xmlns="" id="{9F6FDD6C-8CF6-4531-AA0B-23C2000C20AC}"/>
              </a:ext>
            </a:extLst>
          </p:cNvPr>
          <p:cNvSpPr/>
          <p:nvPr/>
        </p:nvSpPr>
        <p:spPr>
          <a:xfrm>
            <a:off x="2483768" y="2772197"/>
            <a:ext cx="5110459" cy="648171"/>
          </a:xfrm>
          <a:prstGeom prst="wedgeRoundRectCallout">
            <a:avLst>
              <a:gd name="adj1" fmla="val -53530"/>
              <a:gd name="adj2" fmla="val -11360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I’ll say them and you write them down!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AB2F3D8F-2116-4AE6-A274-82A902EF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12969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450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BF99DE55-42C0-4AD2-BA40-B317184ED43D}"/>
              </a:ext>
            </a:extLst>
          </p:cNvPr>
          <p:cNvSpPr/>
          <p:nvPr/>
        </p:nvSpPr>
        <p:spPr>
          <a:xfrm>
            <a:off x="942975" y="2809875"/>
            <a:ext cx="1512888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315F5022-31BA-4E26-ADF7-654487CF665F}"/>
              </a:ext>
            </a:extLst>
          </p:cNvPr>
          <p:cNvSpPr/>
          <p:nvPr/>
        </p:nvSpPr>
        <p:spPr>
          <a:xfrm>
            <a:off x="2803525" y="2809875"/>
            <a:ext cx="1511300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C81BC427-E027-492D-94EC-4353BA523C8A}"/>
              </a:ext>
            </a:extLst>
          </p:cNvPr>
          <p:cNvSpPr/>
          <p:nvPr/>
        </p:nvSpPr>
        <p:spPr>
          <a:xfrm>
            <a:off x="4637088" y="2809875"/>
            <a:ext cx="1512887" cy="15128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4DE7C61C-9424-4A13-9CDD-017C50D6A86C}"/>
              </a:ext>
            </a:extLst>
          </p:cNvPr>
          <p:cNvSpPr/>
          <p:nvPr/>
        </p:nvSpPr>
        <p:spPr>
          <a:xfrm>
            <a:off x="2708275" y="4814888"/>
            <a:ext cx="1512888" cy="1511300"/>
          </a:xfrm>
          <a:prstGeom prst="ellipse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CDFF8133-F4C2-4136-8B1B-792BDF15EE5F}"/>
              </a:ext>
            </a:extLst>
          </p:cNvPr>
          <p:cNvSpPr/>
          <p:nvPr/>
        </p:nvSpPr>
        <p:spPr>
          <a:xfrm>
            <a:off x="4541838" y="48148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951D05AA-607C-43E9-96F0-E5C470A2A8F6}"/>
              </a:ext>
            </a:extLst>
          </p:cNvPr>
          <p:cNvSpPr/>
          <p:nvPr/>
        </p:nvSpPr>
        <p:spPr>
          <a:xfrm>
            <a:off x="6532563" y="4814888"/>
            <a:ext cx="1511300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6C0602E2-23ED-417C-B083-F0540E91EC8A}"/>
              </a:ext>
            </a:extLst>
          </p:cNvPr>
          <p:cNvSpPr/>
          <p:nvPr/>
        </p:nvSpPr>
        <p:spPr>
          <a:xfrm>
            <a:off x="463708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6E5EADEF-1352-4389-8538-900F1017892E}"/>
              </a:ext>
            </a:extLst>
          </p:cNvPr>
          <p:cNvSpPr/>
          <p:nvPr/>
        </p:nvSpPr>
        <p:spPr>
          <a:xfrm>
            <a:off x="966788" y="827088"/>
            <a:ext cx="1512887" cy="15113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04EC78F-FD89-4558-BC0B-DDBB0C7708A2}"/>
              </a:ext>
            </a:extLst>
          </p:cNvPr>
          <p:cNvSpPr/>
          <p:nvPr/>
        </p:nvSpPr>
        <p:spPr>
          <a:xfrm>
            <a:off x="914400" y="4811713"/>
            <a:ext cx="1511300" cy="15128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xmlns="" id="{BF818D64-0FFE-41BC-8F74-A9FB990C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17575"/>
            <a:ext cx="11049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PRIZE">
            <a:extLst>
              <a:ext uri="{FF2B5EF4-FFF2-40B4-BE49-F238E27FC236}">
                <a16:creationId xmlns:a16="http://schemas.microsoft.com/office/drawing/2014/main" xmlns="" id="{090F3FD5-5969-4CCF-926B-78E11E236411}"/>
              </a:ext>
            </a:extLst>
          </p:cNvPr>
          <p:cNvGrpSpPr>
            <a:grpSpLocks/>
          </p:cNvGrpSpPr>
          <p:nvPr/>
        </p:nvGrpSpPr>
        <p:grpSpPr bwMode="auto">
          <a:xfrm>
            <a:off x="5114923" y="2551113"/>
            <a:ext cx="557213" cy="558800"/>
            <a:chOff x="6300192" y="2204864"/>
            <a:chExt cx="900100" cy="9001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D4D994E9-E65E-46FF-B1BA-E935D065C276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xmlns="" id="{88815AE0-189B-4055-BA6B-FCEDDC949881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79" name="HOME">
            <a:extLst>
              <a:ext uri="{FF2B5EF4-FFF2-40B4-BE49-F238E27FC236}">
                <a16:creationId xmlns:a16="http://schemas.microsoft.com/office/drawing/2014/main" xmlns="" id="{1814D8D6-3C6D-4A20-BD6E-230D168593EF}"/>
              </a:ext>
            </a:extLst>
          </p:cNvPr>
          <p:cNvGrpSpPr>
            <a:grpSpLocks/>
          </p:cNvGrpSpPr>
          <p:nvPr/>
        </p:nvGrpSpPr>
        <p:grpSpPr bwMode="auto">
          <a:xfrm>
            <a:off x="3186113" y="4568825"/>
            <a:ext cx="557212" cy="558800"/>
            <a:chOff x="6300192" y="2204864"/>
            <a:chExt cx="900100" cy="9001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E6565C22-C050-4092-B2FC-BE1D5ED1058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xmlns="" id="{C0F865A8-02AE-4DFF-9D11-7BA56D35BDD4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5" name="BONE">
            <a:extLst>
              <a:ext uri="{FF2B5EF4-FFF2-40B4-BE49-F238E27FC236}">
                <a16:creationId xmlns:a16="http://schemas.microsoft.com/office/drawing/2014/main" xmlns="" id="{65669192-6351-46BC-AFB1-63EF8CE5212B}"/>
              </a:ext>
            </a:extLst>
          </p:cNvPr>
          <p:cNvGrpSpPr>
            <a:grpSpLocks/>
          </p:cNvGrpSpPr>
          <p:nvPr/>
        </p:nvGrpSpPr>
        <p:grpSpPr bwMode="auto">
          <a:xfrm>
            <a:off x="1390650" y="4567238"/>
            <a:ext cx="558800" cy="557212"/>
            <a:chOff x="6300192" y="2204864"/>
            <a:chExt cx="900100" cy="9001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6904401B-2197-4667-9BF9-4AA7F08CC56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xmlns="" id="{C82B634D-03DF-4605-9B9F-329D5733EEB8}"/>
                </a:ext>
              </a:extLst>
            </p:cNvPr>
            <p:cNvSpPr/>
            <p:nvPr/>
          </p:nvSpPr>
          <p:spPr>
            <a:xfrm rot="5400000">
              <a:off x="6558956" y="2417103"/>
              <a:ext cx="551343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8" name="PINE">
            <a:extLst>
              <a:ext uri="{FF2B5EF4-FFF2-40B4-BE49-F238E27FC236}">
                <a16:creationId xmlns:a16="http://schemas.microsoft.com/office/drawing/2014/main" xmlns="" id="{5E1E1762-C2EB-4504-9648-37A29E80D191}"/>
              </a:ext>
            </a:extLst>
          </p:cNvPr>
          <p:cNvGrpSpPr>
            <a:grpSpLocks/>
          </p:cNvGrpSpPr>
          <p:nvPr/>
        </p:nvGrpSpPr>
        <p:grpSpPr bwMode="auto">
          <a:xfrm>
            <a:off x="3279775" y="2565400"/>
            <a:ext cx="558800" cy="558800"/>
            <a:chOff x="6300192" y="2204864"/>
            <a:chExt cx="900100" cy="9001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853A4E94-A618-433C-BA9B-973CC999BB71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xmlns="" id="{F9828CF1-0247-4EA0-A364-F13E7D633BC9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91" name="NOTE">
            <a:extLst>
              <a:ext uri="{FF2B5EF4-FFF2-40B4-BE49-F238E27FC236}">
                <a16:creationId xmlns:a16="http://schemas.microsoft.com/office/drawing/2014/main" xmlns="" id="{D29DAAC1-4198-4E2D-95E0-9B0CA623ABCA}"/>
              </a:ext>
            </a:extLst>
          </p:cNvPr>
          <p:cNvGrpSpPr>
            <a:grpSpLocks/>
          </p:cNvGrpSpPr>
          <p:nvPr/>
        </p:nvGrpSpPr>
        <p:grpSpPr bwMode="auto">
          <a:xfrm>
            <a:off x="5019675" y="4568825"/>
            <a:ext cx="558800" cy="558800"/>
            <a:chOff x="6300192" y="2204864"/>
            <a:chExt cx="900100" cy="9001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ACEF8949-13DE-4BDE-9A14-6131C8376262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xmlns="" id="{073D32AF-9F25-438A-A0F2-01010560477F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94" name="game">
            <a:extLst>
              <a:ext uri="{FF2B5EF4-FFF2-40B4-BE49-F238E27FC236}">
                <a16:creationId xmlns:a16="http://schemas.microsoft.com/office/drawing/2014/main" xmlns="" id="{6AED99E0-7DCE-4E94-8F6C-8361B71E70E4}"/>
              </a:ext>
            </a:extLst>
          </p:cNvPr>
          <p:cNvSpPr/>
          <p:nvPr/>
        </p:nvSpPr>
        <p:spPr>
          <a:xfrm>
            <a:off x="2854325" y="827088"/>
            <a:ext cx="1512888" cy="1511300"/>
          </a:xfrm>
          <a:prstGeom prst="ellipse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grpSp>
        <p:nvGrpSpPr>
          <p:cNvPr id="101" name="WHEN">
            <a:extLst>
              <a:ext uri="{FF2B5EF4-FFF2-40B4-BE49-F238E27FC236}">
                <a16:creationId xmlns:a16="http://schemas.microsoft.com/office/drawing/2014/main" xmlns="" id="{97890B1D-8A45-4ACF-A45A-9CC05678C202}"/>
              </a:ext>
            </a:extLst>
          </p:cNvPr>
          <p:cNvGrpSpPr>
            <a:grpSpLocks/>
          </p:cNvGrpSpPr>
          <p:nvPr/>
        </p:nvGrpSpPr>
        <p:grpSpPr bwMode="auto">
          <a:xfrm>
            <a:off x="3279775" y="581025"/>
            <a:ext cx="558800" cy="558800"/>
            <a:chOff x="6300192" y="2204864"/>
            <a:chExt cx="900100" cy="90010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5D03A784-0D04-4300-9D19-5D49BF877B05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xmlns="" id="{B2AC6FAD-A860-4097-BF61-D04A690767A3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0FDF78-A8C9-4A9E-A82D-3BC53A4B0BA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748" t="-1859" r="-87274" b="1859"/>
          <a:stretch/>
        </p:blipFill>
        <p:spPr>
          <a:xfrm>
            <a:off x="1073481" y="1105499"/>
            <a:ext cx="1332880" cy="1233277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D969A0-615C-4761-9173-9DEBA600D83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05" y="1139824"/>
            <a:ext cx="936451" cy="1066825"/>
          </a:xfrm>
          <a:prstGeom prst="rect">
            <a:avLst/>
          </a:prstGeom>
        </p:spPr>
      </p:pic>
      <p:grpSp>
        <p:nvGrpSpPr>
          <p:cNvPr id="95" name="BIKE">
            <a:extLst>
              <a:ext uri="{FF2B5EF4-FFF2-40B4-BE49-F238E27FC236}">
                <a16:creationId xmlns:a16="http://schemas.microsoft.com/office/drawing/2014/main" xmlns="" id="{4DA14844-B5E6-4C37-9A47-311E789B4702}"/>
              </a:ext>
            </a:extLst>
          </p:cNvPr>
          <p:cNvGrpSpPr>
            <a:grpSpLocks/>
          </p:cNvGrpSpPr>
          <p:nvPr/>
        </p:nvGrpSpPr>
        <p:grpSpPr bwMode="auto">
          <a:xfrm>
            <a:off x="5114925" y="581025"/>
            <a:ext cx="557213" cy="558800"/>
            <a:chOff x="6300192" y="2204864"/>
            <a:chExt cx="900100" cy="9001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B483627B-AEA5-4346-A770-6106ECAB7990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xmlns="" id="{03EC849F-F8F7-48FC-AFCB-EABAB92F2A5B}"/>
                </a:ext>
              </a:extLst>
            </p:cNvPr>
            <p:cNvSpPr/>
            <p:nvPr/>
          </p:nvSpPr>
          <p:spPr>
            <a:xfrm rot="5400000">
              <a:off x="6558700" y="2417708"/>
              <a:ext cx="552334" cy="474412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31402DC-38EB-408B-BA3F-A6FAEE19DDB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83" y="3191812"/>
            <a:ext cx="746871" cy="1032093"/>
          </a:xfrm>
          <a:prstGeom prst="rect">
            <a:avLst/>
          </a:prstGeom>
        </p:spPr>
      </p:pic>
      <p:grpSp>
        <p:nvGrpSpPr>
          <p:cNvPr id="76" name="TIME">
            <a:extLst>
              <a:ext uri="{FF2B5EF4-FFF2-40B4-BE49-F238E27FC236}">
                <a16:creationId xmlns:a16="http://schemas.microsoft.com/office/drawing/2014/main" xmlns="" id="{23B4482C-D8F3-4011-B724-558153328A9C}"/>
              </a:ext>
            </a:extLst>
          </p:cNvPr>
          <p:cNvGrpSpPr>
            <a:grpSpLocks/>
          </p:cNvGrpSpPr>
          <p:nvPr/>
        </p:nvGrpSpPr>
        <p:grpSpPr bwMode="auto">
          <a:xfrm>
            <a:off x="1401764" y="2534154"/>
            <a:ext cx="557212" cy="558800"/>
            <a:chOff x="6300192" y="2204864"/>
            <a:chExt cx="900100" cy="9001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B2CE3065-3E92-48FB-A92E-D8EAF384B16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xmlns="" id="{0A9F0AA9-C26B-45E3-B1C0-000F4E1A738A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798B67-291F-4FD0-A892-10EFD88247A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64" y="3232149"/>
            <a:ext cx="740463" cy="980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00D7D0-9DC4-4D0F-BDE0-46ACA27139D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71" y="3219598"/>
            <a:ext cx="583315" cy="1004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744D0AF-AC7D-409B-88D3-0FA861262B0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94" r="-15778" b="29132"/>
          <a:stretch/>
        </p:blipFill>
        <p:spPr>
          <a:xfrm>
            <a:off x="1073481" y="5260975"/>
            <a:ext cx="1188018" cy="1048749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66B8A4-ED9D-4F93-BE35-1C0583BA75E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25" y="5157789"/>
            <a:ext cx="1071511" cy="1035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C5D3050-EE43-471A-9ABD-D4ED5AE5F297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b="6385"/>
          <a:stretch/>
        </p:blipFill>
        <p:spPr>
          <a:xfrm>
            <a:off x="6804025" y="5040873"/>
            <a:ext cx="969550" cy="1151935"/>
          </a:xfrm>
          <a:prstGeom prst="ellipse">
            <a:avLst/>
          </a:prstGeom>
        </p:spPr>
      </p:pic>
      <p:grpSp>
        <p:nvGrpSpPr>
          <p:cNvPr id="82" name="ALONE">
            <a:extLst>
              <a:ext uri="{FF2B5EF4-FFF2-40B4-BE49-F238E27FC236}">
                <a16:creationId xmlns:a16="http://schemas.microsoft.com/office/drawing/2014/main" xmlns="" id="{0C2EF833-4AB4-42A5-B1A0-4941BF33ADEE}"/>
              </a:ext>
            </a:extLst>
          </p:cNvPr>
          <p:cNvGrpSpPr>
            <a:grpSpLocks/>
          </p:cNvGrpSpPr>
          <p:nvPr/>
        </p:nvGrpSpPr>
        <p:grpSpPr bwMode="auto">
          <a:xfrm>
            <a:off x="7008813" y="4568825"/>
            <a:ext cx="558800" cy="558800"/>
            <a:chOff x="6300192" y="2204864"/>
            <a:chExt cx="900100" cy="9001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DEF2EF25-CE6C-4445-889D-F4DE372ED3DD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xmlns="" id="{9076F314-6B5E-4911-AED6-E1BCBD086BB1}"/>
                </a:ext>
              </a:extLst>
            </p:cNvPr>
            <p:cNvSpPr/>
            <p:nvPr/>
          </p:nvSpPr>
          <p:spPr>
            <a:xfrm rot="5400000">
              <a:off x="6558460" y="2417103"/>
              <a:ext cx="552334" cy="47562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98" name="DO">
            <a:extLst>
              <a:ext uri="{FF2B5EF4-FFF2-40B4-BE49-F238E27FC236}">
                <a16:creationId xmlns:a16="http://schemas.microsoft.com/office/drawing/2014/main" xmlns="" id="{EDB10362-7EC9-4FBC-8589-4E753DD75AC3}"/>
              </a:ext>
            </a:extLst>
          </p:cNvPr>
          <p:cNvGrpSpPr>
            <a:grpSpLocks/>
          </p:cNvGrpSpPr>
          <p:nvPr/>
        </p:nvGrpSpPr>
        <p:grpSpPr bwMode="auto">
          <a:xfrm>
            <a:off x="1420813" y="581025"/>
            <a:ext cx="557212" cy="558800"/>
            <a:chOff x="6300192" y="2204864"/>
            <a:chExt cx="900100" cy="90010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D1AFF506-9659-4005-8C6E-0497C602C3DA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xmlns="" id="{2166C1B5-EF1D-43A1-BD80-D7C6E3FA523E}"/>
                </a:ext>
              </a:extLst>
            </p:cNvPr>
            <p:cNvSpPr/>
            <p:nvPr/>
          </p:nvSpPr>
          <p:spPr>
            <a:xfrm rot="5400000">
              <a:off x="6558701" y="2417708"/>
              <a:ext cx="552334" cy="47441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7" name="do">
            <a:hlinkClick r:id="" action="ppaction://media"/>
            <a:extLst>
              <a:ext uri="{FF2B5EF4-FFF2-40B4-BE49-F238E27FC236}">
                <a16:creationId xmlns:a16="http://schemas.microsoft.com/office/drawing/2014/main" xmlns="" id="{FD2871FD-573E-4E3C-8BF0-01F929F6F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658954" y="932346"/>
            <a:ext cx="609600" cy="609600"/>
          </a:xfrm>
          <a:prstGeom prst="rect">
            <a:avLst/>
          </a:prstGeom>
        </p:spPr>
      </p:pic>
      <p:pic>
        <p:nvPicPr>
          <p:cNvPr id="8" name="when">
            <a:hlinkClick r:id="" action="ppaction://media"/>
            <a:extLst>
              <a:ext uri="{FF2B5EF4-FFF2-40B4-BE49-F238E27FC236}">
                <a16:creationId xmlns:a16="http://schemas.microsoft.com/office/drawing/2014/main" xmlns="" id="{8A21C24C-B81D-4822-B264-307FEE960E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657148" y="2018322"/>
            <a:ext cx="609601" cy="609600"/>
          </a:xfrm>
          <a:prstGeom prst="rect">
            <a:avLst/>
          </a:prstGeom>
        </p:spPr>
      </p:pic>
      <p:pic>
        <p:nvPicPr>
          <p:cNvPr id="9" name="bike">
            <a:hlinkClick r:id="" action="ppaction://media"/>
            <a:extLst>
              <a:ext uri="{FF2B5EF4-FFF2-40B4-BE49-F238E27FC236}">
                <a16:creationId xmlns:a16="http://schemas.microsoft.com/office/drawing/2014/main" xmlns="" id="{06AD53D8-CD90-4643-8917-F9025460A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658954" y="3173562"/>
            <a:ext cx="609600" cy="609600"/>
          </a:xfrm>
          <a:prstGeom prst="rect">
            <a:avLst/>
          </a:prstGeom>
        </p:spPr>
      </p:pic>
      <p:pic>
        <p:nvPicPr>
          <p:cNvPr id="10" name="time">
            <a:hlinkClick r:id="" action="ppaction://media"/>
            <a:extLst>
              <a:ext uri="{FF2B5EF4-FFF2-40B4-BE49-F238E27FC236}">
                <a16:creationId xmlns:a16="http://schemas.microsoft.com/office/drawing/2014/main" xmlns="" id="{5F0A89FB-2887-475B-A436-C9E53CF71E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654473" y="4246668"/>
            <a:ext cx="609600" cy="609600"/>
          </a:xfrm>
          <a:prstGeom prst="rect">
            <a:avLst/>
          </a:prstGeom>
        </p:spPr>
      </p:pic>
      <p:pic>
        <p:nvPicPr>
          <p:cNvPr id="11" name="pine">
            <a:hlinkClick r:id="" action="ppaction://media"/>
            <a:extLst>
              <a:ext uri="{FF2B5EF4-FFF2-40B4-BE49-F238E27FC236}">
                <a16:creationId xmlns:a16="http://schemas.microsoft.com/office/drawing/2014/main" xmlns="" id="{C6E0D385-04BB-44E8-BF6A-B198E2C6C5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632168" y="5235092"/>
            <a:ext cx="609601" cy="609600"/>
          </a:xfrm>
          <a:prstGeom prst="rect">
            <a:avLst/>
          </a:prstGeom>
        </p:spPr>
      </p:pic>
      <p:pic>
        <p:nvPicPr>
          <p:cNvPr id="13" name="prize">
            <a:hlinkClick r:id="" action="ppaction://media"/>
            <a:extLst>
              <a:ext uri="{FF2B5EF4-FFF2-40B4-BE49-F238E27FC236}">
                <a16:creationId xmlns:a16="http://schemas.microsoft.com/office/drawing/2014/main" xmlns="" id="{3BDFEC31-811F-47B2-A1E7-84BEF117622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60202" y="932346"/>
            <a:ext cx="609600" cy="609600"/>
          </a:xfrm>
          <a:prstGeom prst="rect">
            <a:avLst/>
          </a:prstGeom>
        </p:spPr>
      </p:pic>
      <p:pic>
        <p:nvPicPr>
          <p:cNvPr id="15" name="bone">
            <a:hlinkClick r:id="" action="ppaction://media"/>
            <a:extLst>
              <a:ext uri="{FF2B5EF4-FFF2-40B4-BE49-F238E27FC236}">
                <a16:creationId xmlns:a16="http://schemas.microsoft.com/office/drawing/2014/main" xmlns="" id="{097D617B-F597-4AC7-81A9-A98AD59D6E8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60202" y="1924554"/>
            <a:ext cx="609600" cy="609600"/>
          </a:xfrm>
          <a:prstGeom prst="rect">
            <a:avLst/>
          </a:prstGeom>
        </p:spPr>
      </p:pic>
      <p:pic>
        <p:nvPicPr>
          <p:cNvPr id="17" name="home">
            <a:hlinkClick r:id="" action="ppaction://media"/>
            <a:extLst>
              <a:ext uri="{FF2B5EF4-FFF2-40B4-BE49-F238E27FC236}">
                <a16:creationId xmlns:a16="http://schemas.microsoft.com/office/drawing/2014/main" xmlns="" id="{C7660F6E-E3A0-432E-8D33-8142B09AFF3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60202" y="2887012"/>
            <a:ext cx="609600" cy="609600"/>
          </a:xfrm>
          <a:prstGeom prst="rect">
            <a:avLst/>
          </a:prstGeom>
        </p:spPr>
      </p:pic>
      <p:pic>
        <p:nvPicPr>
          <p:cNvPr id="21" name="alone">
            <a:hlinkClick r:id="" action="ppaction://media"/>
            <a:extLst>
              <a:ext uri="{FF2B5EF4-FFF2-40B4-BE49-F238E27FC236}">
                <a16:creationId xmlns:a16="http://schemas.microsoft.com/office/drawing/2014/main" xmlns="" id="{E9DB054F-58F3-4C93-9C45-9122C53A0A9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74201" y="4811713"/>
            <a:ext cx="609600" cy="609600"/>
          </a:xfrm>
          <a:prstGeom prst="rect">
            <a:avLst/>
          </a:prstGeom>
        </p:spPr>
      </p:pic>
      <p:pic>
        <p:nvPicPr>
          <p:cNvPr id="23" name="note Copy">
            <a:hlinkClick r:id="" action="ppaction://media"/>
            <a:extLst>
              <a:ext uri="{FF2B5EF4-FFF2-40B4-BE49-F238E27FC236}">
                <a16:creationId xmlns:a16="http://schemas.microsoft.com/office/drawing/2014/main" xmlns="" id="{85BA4D7D-C969-40FC-8DD2-0B696F6F499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474201" y="3823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665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Speech Bubble">
            <a:extLst>
              <a:ext uri="{FF2B5EF4-FFF2-40B4-BE49-F238E27FC236}">
                <a16:creationId xmlns:a16="http://schemas.microsoft.com/office/drawing/2014/main" xmlns="" id="{AD483D20-3DEE-4480-906D-B87F61677338}"/>
              </a:ext>
            </a:extLst>
          </p:cNvPr>
          <p:cNvSpPr/>
          <p:nvPr/>
        </p:nvSpPr>
        <p:spPr>
          <a:xfrm>
            <a:off x="1863725" y="1017588"/>
            <a:ext cx="6262688" cy="571500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Common Exception Words!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0F6ECC08-88CA-4D05-B277-745819A8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1296987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ackground 2">
            <a:extLst>
              <a:ext uri="{FF2B5EF4-FFF2-40B4-BE49-F238E27FC236}">
                <a16:creationId xmlns:a16="http://schemas.microsoft.com/office/drawing/2014/main" xmlns="" id="{4E1F1110-7C82-49D9-8149-E9C42AD32025}"/>
              </a:ext>
            </a:extLst>
          </p:cNvPr>
          <p:cNvSpPr/>
          <p:nvPr/>
        </p:nvSpPr>
        <p:spPr>
          <a:xfrm>
            <a:off x="6003925" y="21399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0" name="should">
            <a:extLst>
              <a:ext uri="{FF2B5EF4-FFF2-40B4-BE49-F238E27FC236}">
                <a16:creationId xmlns:a16="http://schemas.microsoft.com/office/drawing/2014/main" xmlns="" id="{BEC521B1-D566-40F2-836C-F5F9E1C9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36073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should</a:t>
            </a:r>
          </a:p>
        </p:txBody>
      </p:sp>
      <p:sp>
        <p:nvSpPr>
          <p:cNvPr id="11" name="could">
            <a:extLst>
              <a:ext uri="{FF2B5EF4-FFF2-40B4-BE49-F238E27FC236}">
                <a16:creationId xmlns:a16="http://schemas.microsoft.com/office/drawing/2014/main" xmlns="" id="{82719B84-0E30-44DB-A24D-E5DB1A905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3390900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could</a:t>
            </a:r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xmlns="" id="{FD9510A8-E561-468C-A292-4D629405A536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3" name="would">
            <a:extLst>
              <a:ext uri="{FF2B5EF4-FFF2-40B4-BE49-F238E27FC236}">
                <a16:creationId xmlns:a16="http://schemas.microsoft.com/office/drawing/2014/main" xmlns="" id="{1D061CA2-9F09-42FA-AE4E-CA4B260AB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33543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would</a:t>
            </a:r>
          </a:p>
        </p:txBody>
      </p:sp>
      <p:sp>
        <p:nvSpPr>
          <p:cNvPr id="14" name="two">
            <a:extLst>
              <a:ext uri="{FF2B5EF4-FFF2-40B4-BE49-F238E27FC236}">
                <a16:creationId xmlns:a16="http://schemas.microsoft.com/office/drawing/2014/main" xmlns="" id="{5F925B78-17BC-423D-807C-E0338DEB8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33829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two</a:t>
            </a:r>
          </a:p>
        </p:txBody>
      </p:sp>
      <p:sp>
        <p:nvSpPr>
          <p:cNvPr id="15" name="oh">
            <a:extLst>
              <a:ext uri="{FF2B5EF4-FFF2-40B4-BE49-F238E27FC236}">
                <a16:creationId xmlns:a16="http://schemas.microsoft.com/office/drawing/2014/main" xmlns="" id="{486551D2-1B52-4A2A-8F4C-3128A4D7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588" y="33543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oh</a:t>
            </a:r>
          </a:p>
        </p:txBody>
      </p:sp>
      <p:sp>
        <p:nvSpPr>
          <p:cNvPr id="16" name="their">
            <a:extLst>
              <a:ext uri="{FF2B5EF4-FFF2-40B4-BE49-F238E27FC236}">
                <a16:creationId xmlns:a16="http://schemas.microsoft.com/office/drawing/2014/main" xmlns="" id="{6D273BD8-895B-4363-9DEE-4CD595FE7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8" y="3375025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their</a:t>
            </a:r>
          </a:p>
        </p:txBody>
      </p:sp>
      <p:sp>
        <p:nvSpPr>
          <p:cNvPr id="17" name="Mr">
            <a:extLst>
              <a:ext uri="{FF2B5EF4-FFF2-40B4-BE49-F238E27FC236}">
                <a16:creationId xmlns:a16="http://schemas.microsoft.com/office/drawing/2014/main" xmlns="" id="{BE5F0818-6D3A-48D8-8536-B082ED51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33829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Mr</a:t>
            </a:r>
          </a:p>
        </p:txBody>
      </p:sp>
      <p:sp>
        <p:nvSpPr>
          <p:cNvPr id="18" name="Mrs">
            <a:extLst>
              <a:ext uri="{FF2B5EF4-FFF2-40B4-BE49-F238E27FC236}">
                <a16:creationId xmlns:a16="http://schemas.microsoft.com/office/drawing/2014/main" xmlns="" id="{4D751841-14B4-4E32-9251-A4F88EDF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33924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Mrs</a:t>
            </a:r>
          </a:p>
        </p:txBody>
      </p:sp>
      <p:grpSp>
        <p:nvGrpSpPr>
          <p:cNvPr id="19" name="ea">
            <a:extLst>
              <a:ext uri="{FF2B5EF4-FFF2-40B4-BE49-F238E27FC236}">
                <a16:creationId xmlns:a16="http://schemas.microsoft.com/office/drawing/2014/main" xmlns="" id="{D5D5F84B-0A26-433F-9B98-2803990039FD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2406650"/>
            <a:ext cx="1612900" cy="2298700"/>
            <a:chOff x="3321200" y="2481937"/>
            <a:chExt cx="1613651" cy="2298486"/>
          </a:xfrm>
        </p:grpSpPr>
        <p:sp>
          <p:nvSpPr>
            <p:cNvPr id="20" name="ea">
              <a:extLst>
                <a:ext uri="{FF2B5EF4-FFF2-40B4-BE49-F238E27FC236}">
                  <a16:creationId xmlns:a16="http://schemas.microsoft.com/office/drawing/2014/main" xmlns="" id="{9FF3A0E6-5D8C-4B3A-8D46-D15981F22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3620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ea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xmlns="" id="{02F855F4-8660-4194-8AB1-077DD13AE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200" y="4027881"/>
              <a:ext cx="1613651" cy="75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oy">
            <a:extLst>
              <a:ext uri="{FF2B5EF4-FFF2-40B4-BE49-F238E27FC236}">
                <a16:creationId xmlns:a16="http://schemas.microsoft.com/office/drawing/2014/main" xmlns="" id="{523F8D56-A271-4D33-8864-3E4261446DB1}"/>
              </a:ext>
            </a:extLst>
          </p:cNvPr>
          <p:cNvGrpSpPr>
            <a:grpSpLocks/>
          </p:cNvGrpSpPr>
          <p:nvPr/>
        </p:nvGrpSpPr>
        <p:grpSpPr bwMode="auto">
          <a:xfrm>
            <a:off x="3486150" y="1936750"/>
            <a:ext cx="1454150" cy="3287713"/>
            <a:chOff x="3279775" y="643069"/>
            <a:chExt cx="1454150" cy="3287670"/>
          </a:xfrm>
        </p:grpSpPr>
        <p:sp>
          <p:nvSpPr>
            <p:cNvPr id="23" name="oy">
              <a:extLst>
                <a:ext uri="{FF2B5EF4-FFF2-40B4-BE49-F238E27FC236}">
                  <a16:creationId xmlns:a16="http://schemas.microsoft.com/office/drawing/2014/main" xmlns="" id="{3BEDCA8D-2861-455B-A1BE-9FAF7CE62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9775" y="643069"/>
              <a:ext cx="145415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oy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xmlns="" id="{F1A4FB56-9988-4F87-9525-6B98449E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731" y="2187426"/>
              <a:ext cx="618246" cy="17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ie">
            <a:extLst>
              <a:ext uri="{FF2B5EF4-FFF2-40B4-BE49-F238E27FC236}">
                <a16:creationId xmlns:a16="http://schemas.microsoft.com/office/drawing/2014/main" xmlns="" id="{64FBE50F-2F79-4681-AC85-14850C038787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2292350"/>
            <a:ext cx="1069975" cy="2847975"/>
            <a:chOff x="5254096" y="4043009"/>
            <a:chExt cx="1069975" cy="2848414"/>
          </a:xfrm>
        </p:grpSpPr>
        <p:sp>
          <p:nvSpPr>
            <p:cNvPr id="26" name="ie">
              <a:extLst>
                <a:ext uri="{FF2B5EF4-FFF2-40B4-BE49-F238E27FC236}">
                  <a16:creationId xmlns:a16="http://schemas.microsoft.com/office/drawing/2014/main" xmlns="" id="{01CD88EB-D907-45AD-8A45-7C60B19AE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4096" y="4043009"/>
              <a:ext cx="10699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ie</a:t>
              </a:r>
            </a:p>
          </p:txBody>
        </p:sp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73685E1D-00E1-4B98-ACFD-0DA6CFD5E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539" y="5391236"/>
              <a:ext cx="419276" cy="150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ay">
            <a:extLst>
              <a:ext uri="{FF2B5EF4-FFF2-40B4-BE49-F238E27FC236}">
                <a16:creationId xmlns:a16="http://schemas.microsoft.com/office/drawing/2014/main" xmlns="" id="{839683F8-596D-46F5-9F43-436C3C066C1C}"/>
              </a:ext>
            </a:extLst>
          </p:cNvPr>
          <p:cNvGrpSpPr>
            <a:grpSpLocks/>
          </p:cNvGrpSpPr>
          <p:nvPr/>
        </p:nvGrpSpPr>
        <p:grpSpPr bwMode="auto">
          <a:xfrm>
            <a:off x="3465513" y="2232025"/>
            <a:ext cx="1454150" cy="2803525"/>
            <a:chOff x="5348662" y="4277519"/>
            <a:chExt cx="1454150" cy="2802784"/>
          </a:xfrm>
        </p:grpSpPr>
        <p:sp>
          <p:nvSpPr>
            <p:cNvPr id="29" name="oy">
              <a:extLst>
                <a:ext uri="{FF2B5EF4-FFF2-40B4-BE49-F238E27FC236}">
                  <a16:creationId xmlns:a16="http://schemas.microsoft.com/office/drawing/2014/main" xmlns="" id="{A5785525-6E0A-4D24-AE35-22DB0168B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662" y="4277519"/>
              <a:ext cx="145415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ay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3697461E-DB5E-42CA-906F-316A588E8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346" y="5779294"/>
              <a:ext cx="1189157" cy="130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love">
            <a:extLst>
              <a:ext uri="{FF2B5EF4-FFF2-40B4-BE49-F238E27FC236}">
                <a16:creationId xmlns:a16="http://schemas.microsoft.com/office/drawing/2014/main" xmlns="" id="{820C560F-B006-4B0D-8F92-5869D3AC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33956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love</a:t>
            </a:r>
          </a:p>
        </p:txBody>
      </p:sp>
      <p:sp>
        <p:nvSpPr>
          <p:cNvPr id="32" name="your">
            <a:extLst>
              <a:ext uri="{FF2B5EF4-FFF2-40B4-BE49-F238E27FC236}">
                <a16:creationId xmlns:a16="http://schemas.microsoft.com/office/drawing/2014/main" xmlns="" id="{27339266-D30F-4240-8093-FADDFCADF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368675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your</a:t>
            </a:r>
          </a:p>
        </p:txBody>
      </p:sp>
      <p:grpSp>
        <p:nvGrpSpPr>
          <p:cNvPr id="33" name="a_e">
            <a:extLst>
              <a:ext uri="{FF2B5EF4-FFF2-40B4-BE49-F238E27FC236}">
                <a16:creationId xmlns:a16="http://schemas.microsoft.com/office/drawing/2014/main" xmlns="" id="{CEB201D2-8AEB-4544-A536-949DB45BC10D}"/>
              </a:ext>
            </a:extLst>
          </p:cNvPr>
          <p:cNvGrpSpPr>
            <a:grpSpLocks/>
          </p:cNvGrpSpPr>
          <p:nvPr/>
        </p:nvGrpSpPr>
        <p:grpSpPr bwMode="auto">
          <a:xfrm>
            <a:off x="3175000" y="2252663"/>
            <a:ext cx="2035175" cy="3424237"/>
            <a:chOff x="3441021" y="2481937"/>
            <a:chExt cx="2035031" cy="3423919"/>
          </a:xfrm>
        </p:grpSpPr>
        <p:sp>
          <p:nvSpPr>
            <p:cNvPr id="34" name="ea">
              <a:extLst>
                <a:ext uri="{FF2B5EF4-FFF2-40B4-BE49-F238E27FC236}">
                  <a16:creationId xmlns:a16="http://schemas.microsoft.com/office/drawing/2014/main" xmlns="" id="{F35409FA-0468-4DBA-96CC-EFDD89D56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2029063" cy="144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35" name="Picture 1">
              <a:extLst>
                <a:ext uri="{FF2B5EF4-FFF2-40B4-BE49-F238E27FC236}">
                  <a16:creationId xmlns:a16="http://schemas.microsoft.com/office/drawing/2014/main" xmlns="" id="{AF1A9CE8-F08E-4B8F-BC84-99CFBD9E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21" y="3330334"/>
              <a:ext cx="1822207" cy="257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i_e">
            <a:extLst>
              <a:ext uri="{FF2B5EF4-FFF2-40B4-BE49-F238E27FC236}">
                <a16:creationId xmlns:a16="http://schemas.microsoft.com/office/drawing/2014/main" xmlns="" id="{6F2CAECC-7A07-423C-82D2-7108FB628425}"/>
              </a:ext>
            </a:extLst>
          </p:cNvPr>
          <p:cNvGrpSpPr>
            <a:grpSpLocks/>
          </p:cNvGrpSpPr>
          <p:nvPr/>
        </p:nvGrpSpPr>
        <p:grpSpPr bwMode="auto">
          <a:xfrm>
            <a:off x="3306763" y="2216150"/>
            <a:ext cx="1743075" cy="3008313"/>
            <a:chOff x="3441021" y="2481937"/>
            <a:chExt cx="1742218" cy="3008034"/>
          </a:xfrm>
        </p:grpSpPr>
        <p:sp>
          <p:nvSpPr>
            <p:cNvPr id="37" name="ea">
              <a:extLst>
                <a:ext uri="{FF2B5EF4-FFF2-40B4-BE49-F238E27FC236}">
                  <a16:creationId xmlns:a16="http://schemas.microsoft.com/office/drawing/2014/main" xmlns="" id="{AE62700A-AAAB-4345-AAF6-EC35F86BB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736250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38" name="Picture 1">
              <a:extLst>
                <a:ext uri="{FF2B5EF4-FFF2-40B4-BE49-F238E27FC236}">
                  <a16:creationId xmlns:a16="http://schemas.microsoft.com/office/drawing/2014/main" xmlns="" id="{A8C2484A-00FC-4CA0-9B90-CDC224E8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21" y="3938835"/>
              <a:ext cx="1597275" cy="155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people">
            <a:extLst>
              <a:ext uri="{FF2B5EF4-FFF2-40B4-BE49-F238E27FC236}">
                <a16:creationId xmlns:a16="http://schemas.microsoft.com/office/drawing/2014/main" xmlns="" id="{823965C2-971F-4E4A-B4BF-0CABA526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387725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40" name="looked">
            <a:extLst>
              <a:ext uri="{FF2B5EF4-FFF2-40B4-BE49-F238E27FC236}">
                <a16:creationId xmlns:a16="http://schemas.microsoft.com/office/drawing/2014/main" xmlns="" id="{1F455F00-9CB2-45B5-959C-502ED2BE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4051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looked</a:t>
            </a:r>
          </a:p>
        </p:txBody>
      </p:sp>
      <p:grpSp>
        <p:nvGrpSpPr>
          <p:cNvPr id="41" name="o_e">
            <a:extLst>
              <a:ext uri="{FF2B5EF4-FFF2-40B4-BE49-F238E27FC236}">
                <a16:creationId xmlns:a16="http://schemas.microsoft.com/office/drawing/2014/main" xmlns="" id="{7D937540-B906-448B-B07C-60BC8FE66647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2224088"/>
            <a:ext cx="1984375" cy="3008312"/>
            <a:chOff x="3446989" y="2481937"/>
            <a:chExt cx="1983863" cy="3008034"/>
          </a:xfrm>
        </p:grpSpPr>
        <p:sp>
          <p:nvSpPr>
            <p:cNvPr id="42" name="ea">
              <a:extLst>
                <a:ext uri="{FF2B5EF4-FFF2-40B4-BE49-F238E27FC236}">
                  <a16:creationId xmlns:a16="http://schemas.microsoft.com/office/drawing/2014/main" xmlns="" id="{D40E28D8-8F76-407B-8FC9-8F998920D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983863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charset="0"/>
                  <a:cs typeface="Tuffy-TTF" panose="020B060306010000000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 dirty="0" err="1">
                  <a:solidFill>
                    <a:schemeClr val="tx1"/>
                  </a:solidFill>
                </a:rPr>
                <a:t>o_e</a:t>
              </a:r>
              <a:endParaRPr lang="en-GB" altLang="en-US" sz="13800" b="1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1">
              <a:extLst>
                <a:ext uri="{FF2B5EF4-FFF2-40B4-BE49-F238E27FC236}">
                  <a16:creationId xmlns:a16="http://schemas.microsoft.com/office/drawing/2014/main" xmlns="" id="{C9E41E1D-AF18-4FC9-A901-31DE2599C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432" y="3938835"/>
              <a:ext cx="346501" cy="155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looked">
            <a:extLst>
              <a:ext uri="{FF2B5EF4-FFF2-40B4-BE49-F238E27FC236}">
                <a16:creationId xmlns:a16="http://schemas.microsoft.com/office/drawing/2014/main" xmlns="" id="{5B40611F-08D5-496F-9396-0930CB454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7" y="34051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asked</a:t>
            </a:r>
          </a:p>
        </p:txBody>
      </p:sp>
      <p:sp>
        <p:nvSpPr>
          <p:cNvPr id="45" name="looked">
            <a:extLst>
              <a:ext uri="{FF2B5EF4-FFF2-40B4-BE49-F238E27FC236}">
                <a16:creationId xmlns:a16="http://schemas.microsoft.com/office/drawing/2014/main" xmlns="" id="{8D2E4F5D-438A-4CE0-B547-B6DEA87C8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6" y="34051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charset="0"/>
                <a:cs typeface="Tuffy-TTF" panose="020B060306010000000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called</a:t>
            </a:r>
          </a:p>
        </p:txBody>
      </p:sp>
      <p:grpSp>
        <p:nvGrpSpPr>
          <p:cNvPr id="46" name="PLAY 2">
            <a:extLst>
              <a:ext uri="{FF2B5EF4-FFF2-40B4-BE49-F238E27FC236}">
                <a16:creationId xmlns:a16="http://schemas.microsoft.com/office/drawing/2014/main" xmlns="" id="{309585DF-1B26-420E-9CFD-C4BBE6F2F211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71B434C2-EA8A-48B9-A15D-329C55BD140E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C097CD8B-4020-49DF-9E76-D82AEFC72A2F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49" name="PLAY 1">
            <a:extLst>
              <a:ext uri="{FF2B5EF4-FFF2-40B4-BE49-F238E27FC236}">
                <a16:creationId xmlns:a16="http://schemas.microsoft.com/office/drawing/2014/main" xmlns="" id="{4F44E6DC-F5F0-4FDC-9248-F6972AD25E18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14722D0B-3FDF-47D4-B821-6B3AA026D11E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xmlns="" id="{0E54823E-1BEB-4C09-95ED-2A4800CAA9B8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31" grpId="0"/>
      <p:bldP spid="31" grpId="1"/>
      <p:bldP spid="32" grpId="0"/>
      <p:bldP spid="32" grpId="1"/>
      <p:bldP spid="39" grpId="0"/>
      <p:bldP spid="39" grpId="1"/>
      <p:bldP spid="40" grpId="0"/>
      <p:bldP spid="40" grpId="1"/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Speech Bubble">
            <a:extLst>
              <a:ext uri="{FF2B5EF4-FFF2-40B4-BE49-F238E27FC236}">
                <a16:creationId xmlns:a16="http://schemas.microsoft.com/office/drawing/2014/main" xmlns="" id="{76184507-F0F9-4493-A4FC-C9FE161A38E6}"/>
              </a:ext>
            </a:extLst>
          </p:cNvPr>
          <p:cNvSpPr/>
          <p:nvPr/>
        </p:nvSpPr>
        <p:spPr>
          <a:xfrm>
            <a:off x="826492" y="843558"/>
            <a:ext cx="6262687" cy="642937"/>
          </a:xfrm>
          <a:prstGeom prst="wedgeRoundRectCallout">
            <a:avLst>
              <a:gd name="adj1" fmla="val 50761"/>
              <a:gd name="adj2" fmla="val 20703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Here are this week’s focus words for reading…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xmlns="" id="{67B0D49E-4980-4F51-8F9C-E2860618EACB}"/>
              </a:ext>
            </a:extLst>
          </p:cNvPr>
          <p:cNvSpPr txBox="1"/>
          <p:nvPr/>
        </p:nvSpPr>
        <p:spPr>
          <a:xfrm>
            <a:off x="1835696" y="2489134"/>
            <a:ext cx="2974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72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called</a:t>
            </a:r>
            <a:endParaRPr lang="en-GB" sz="6000" b="1" dirty="0">
              <a:ln w="12700">
                <a:solidFill>
                  <a:sysClr val="windowText" lastClr="000000"/>
                </a:solidFill>
              </a:ln>
              <a:solidFill>
                <a:srgbClr val="FAB000"/>
              </a:solidFill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xmlns="" id="{FB6F3395-FAC7-4A5C-B5F8-99C67C446F9A}"/>
              </a:ext>
            </a:extLst>
          </p:cNvPr>
          <p:cNvSpPr txBox="1"/>
          <p:nvPr/>
        </p:nvSpPr>
        <p:spPr>
          <a:xfrm>
            <a:off x="2003681" y="3926972"/>
            <a:ext cx="2638757" cy="120032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7200" b="1" dirty="0">
                <a:ln w="12700">
                  <a:solidFill>
                    <a:sysClr val="windowText" lastClr="000000"/>
                  </a:solidFill>
                </a:ln>
                <a:solidFill>
                  <a:srgbClr val="FAB000"/>
                </a:solidFill>
              </a:rPr>
              <a:t>asked</a:t>
            </a:r>
            <a:endParaRPr lang="en-GB" sz="6000" b="1" dirty="0">
              <a:ln w="12700">
                <a:solidFill>
                  <a:sysClr val="windowText" lastClr="000000"/>
                </a:solidFill>
              </a:ln>
              <a:solidFill>
                <a:srgbClr val="FAB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E0E646-39DC-48BE-AEFF-593B3BDAC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28" y="1700808"/>
            <a:ext cx="1311222" cy="41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836589" y="2133748"/>
            <a:ext cx="3803642" cy="3803642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86" y="2856452"/>
            <a:ext cx="1807784" cy="32937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7980F8-3D45-41BF-8D33-DC8597665CD0}"/>
              </a:ext>
            </a:extLst>
          </p:cNvPr>
          <p:cNvGrpSpPr/>
          <p:nvPr/>
        </p:nvGrpSpPr>
        <p:grpSpPr>
          <a:xfrm>
            <a:off x="2002300" y="2286121"/>
            <a:ext cx="3498895" cy="3498895"/>
            <a:chOff x="1969462" y="1669121"/>
            <a:chExt cx="3498895" cy="349889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C6F466-CA2B-41E4-AFDA-93A0748F8E1C}"/>
                </a:ext>
              </a:extLst>
            </p:cNvPr>
            <p:cNvSpPr/>
            <p:nvPr/>
          </p:nvSpPr>
          <p:spPr>
            <a:xfrm rot="21395716">
              <a:off x="1969462" y="1669121"/>
              <a:ext cx="3498895" cy="349889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5EB1056-0FD6-45EC-AE58-E6D312901D13}"/>
                </a:ext>
              </a:extLst>
            </p:cNvPr>
            <p:cNvSpPr txBox="1"/>
            <p:nvPr/>
          </p:nvSpPr>
          <p:spPr>
            <a:xfrm>
              <a:off x="2258386" y="2596262"/>
              <a:ext cx="99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called</a:t>
              </a:r>
              <a:r>
                <a:rPr lang="en-GB" dirty="0"/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B174C82-EEAC-403E-8C68-9FDD32D69C72}"/>
                </a:ext>
              </a:extLst>
            </p:cNvPr>
            <p:cNvSpPr txBox="1"/>
            <p:nvPr/>
          </p:nvSpPr>
          <p:spPr>
            <a:xfrm>
              <a:off x="3847333" y="4151807"/>
              <a:ext cx="886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called</a:t>
              </a:r>
              <a:r>
                <a:rPr lang="en-GB" dirty="0"/>
                <a:t>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36CD7E0-B3AA-4156-BED8-52667B5F27E4}"/>
                </a:ext>
              </a:extLst>
            </p:cNvPr>
            <p:cNvSpPr txBox="1"/>
            <p:nvPr/>
          </p:nvSpPr>
          <p:spPr>
            <a:xfrm>
              <a:off x="4374384" y="3143084"/>
              <a:ext cx="1030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called</a:t>
              </a:r>
              <a:r>
                <a:rPr lang="en-GB" dirty="0"/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7E9FC52-8420-4710-8567-E7313FBC52F9}"/>
                </a:ext>
              </a:extLst>
            </p:cNvPr>
            <p:cNvSpPr txBox="1"/>
            <p:nvPr/>
          </p:nvSpPr>
          <p:spPr>
            <a:xfrm>
              <a:off x="3235763" y="3247545"/>
              <a:ext cx="945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asked</a:t>
              </a:r>
              <a:r>
                <a:rPr lang="en-GB" dirty="0"/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08BE580-89B6-4722-9979-6388E5FD3C77}"/>
                </a:ext>
              </a:extLst>
            </p:cNvPr>
            <p:cNvSpPr txBox="1"/>
            <p:nvPr/>
          </p:nvSpPr>
          <p:spPr>
            <a:xfrm>
              <a:off x="3472149" y="2030290"/>
              <a:ext cx="784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asked</a:t>
              </a:r>
              <a:r>
                <a:rPr lang="en-GB" dirty="0"/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12D255F-FAF6-4DCA-9A8F-9EF414F32E40}"/>
                </a:ext>
              </a:extLst>
            </p:cNvPr>
            <p:cNvSpPr txBox="1"/>
            <p:nvPr/>
          </p:nvSpPr>
          <p:spPr>
            <a:xfrm>
              <a:off x="2371415" y="3960045"/>
              <a:ext cx="884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asked</a:t>
              </a:r>
              <a:r>
                <a:rPr lang="en-GB" dirty="0"/>
                <a:t> 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4771571-E859-4C5B-8AA8-11ED2E394704}"/>
              </a:ext>
            </a:extLst>
          </p:cNvPr>
          <p:cNvSpPr txBox="1">
            <a:spLocks/>
          </p:cNvSpPr>
          <p:nvPr/>
        </p:nvSpPr>
        <p:spPr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dirty="0"/>
              <a:t>Words Under the Microscope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xmlns="" id="{278D61D2-837D-4165-BD84-A449F207BDA2}"/>
              </a:ext>
            </a:extLst>
          </p:cNvPr>
          <p:cNvSpPr/>
          <p:nvPr/>
        </p:nvSpPr>
        <p:spPr>
          <a:xfrm>
            <a:off x="679449" y="1268760"/>
            <a:ext cx="7775575" cy="45646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 on the microscope to zoom in on a tricky word.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1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162241" y="864650"/>
            <a:ext cx="4791387" cy="4791387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3" y="1988840"/>
            <a:ext cx="2277236" cy="4149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6F466-CA2B-41E4-AFDA-93A0748F8E1C}"/>
              </a:ext>
            </a:extLst>
          </p:cNvPr>
          <p:cNvSpPr/>
          <p:nvPr/>
        </p:nvSpPr>
        <p:spPr>
          <a:xfrm rot="21395716">
            <a:off x="1289682" y="992090"/>
            <a:ext cx="4536504" cy="45365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2D255F-FAF6-4DCA-9A8F-9EF414F32E40}"/>
              </a:ext>
            </a:extLst>
          </p:cNvPr>
          <p:cNvSpPr txBox="1"/>
          <p:nvPr/>
        </p:nvSpPr>
        <p:spPr>
          <a:xfrm>
            <a:off x="1425328" y="2752510"/>
            <a:ext cx="42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called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55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9B000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xmlns="" id="{CEF85861-83DC-4465-AB23-4A50AF0BB0DA}"/>
              </a:ext>
            </a:extLst>
          </p:cNvPr>
          <p:cNvSpPr/>
          <p:nvPr/>
        </p:nvSpPr>
        <p:spPr>
          <a:xfrm rot="3809223">
            <a:off x="1162241" y="864650"/>
            <a:ext cx="4791387" cy="4791387"/>
          </a:xfrm>
          <a:prstGeom prst="teardrop">
            <a:avLst>
              <a:gd name="adj" fmla="val 9901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C02F3F-CD12-42F1-A576-EF1C8DC04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23" y="1988840"/>
            <a:ext cx="2277236" cy="4149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C6F466-CA2B-41E4-AFDA-93A0748F8E1C}"/>
              </a:ext>
            </a:extLst>
          </p:cNvPr>
          <p:cNvSpPr/>
          <p:nvPr/>
        </p:nvSpPr>
        <p:spPr>
          <a:xfrm rot="21395716">
            <a:off x="1289682" y="992090"/>
            <a:ext cx="4536504" cy="45365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2D255F-FAF6-4DCA-9A8F-9EF414F32E40}"/>
              </a:ext>
            </a:extLst>
          </p:cNvPr>
          <p:cNvSpPr txBox="1"/>
          <p:nvPr/>
        </p:nvSpPr>
        <p:spPr>
          <a:xfrm>
            <a:off x="1425328" y="2752510"/>
            <a:ext cx="42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asked</a:t>
            </a:r>
            <a:r>
              <a:rPr lang="en-GB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91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270EDC-B86B-4C35-82DE-9EEDBC2A90FA}"/>
</file>

<file path=customXml/itemProps2.xml><?xml version="1.0" encoding="utf-8"?>
<ds:datastoreItem xmlns:ds="http://schemas.openxmlformats.org/officeDocument/2006/customXml" ds:itemID="{E65808F6-5F82-4906-8151-7A80809C53C2}"/>
</file>

<file path=customXml/itemProps3.xml><?xml version="1.0" encoding="utf-8"?>
<ds:datastoreItem xmlns:ds="http://schemas.openxmlformats.org/officeDocument/2006/customXml" ds:itemID="{4789D3F3-CBA2-42FC-9E5F-5C87366BFCB4}"/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855</TotalTime>
  <Words>752</Words>
  <Application>Microsoft Office PowerPoint</Application>
  <PresentationFormat>On-screen Show (4:3)</PresentationFormat>
  <Paragraphs>127</Paragraphs>
  <Slides>30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Twinkl</vt:lpstr>
      <vt:lpstr>Arial</vt:lpstr>
      <vt:lpstr>Tuffy-TTF</vt:lpstr>
      <vt:lpstr>Twinkl SemiBold</vt:lpstr>
      <vt:lpstr>Tuffy</vt:lpstr>
      <vt:lpstr>Office Theme</vt:lpstr>
      <vt:lpstr>Guidance for Video/Audio in PowerPoints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Hood</dc:creator>
  <cp:lastModifiedBy>Charlotte Walker</cp:lastModifiedBy>
  <cp:revision>62</cp:revision>
  <dcterms:created xsi:type="dcterms:W3CDTF">2018-10-11T11:00:54Z</dcterms:created>
  <dcterms:modified xsi:type="dcterms:W3CDTF">2018-12-17T14:58:22Z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