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8" r:id="rId2"/>
    <p:sldId id="294" r:id="rId3"/>
    <p:sldId id="305" r:id="rId4"/>
    <p:sldId id="332" r:id="rId5"/>
    <p:sldId id="310" r:id="rId6"/>
    <p:sldId id="313" r:id="rId7"/>
    <p:sldId id="314" r:id="rId8"/>
    <p:sldId id="333" r:id="rId9"/>
    <p:sldId id="33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09" r:id="rId18"/>
    <p:sldId id="335" r:id="rId19"/>
    <p:sldId id="322" r:id="rId20"/>
    <p:sldId id="337" r:id="rId21"/>
    <p:sldId id="336" r:id="rId22"/>
    <p:sldId id="323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08" r:id="rId33"/>
    <p:sldId id="324" r:id="rId34"/>
    <p:sldId id="267" r:id="rId35"/>
  </p:sldIdLst>
  <p:sldSz cx="9144000" cy="6858000" type="screen4x3"/>
  <p:notesSz cx="6858000" cy="9144000"/>
  <p:embeddedFontLst>
    <p:embeddedFont>
      <p:font typeface="Letterjoin-Air Plus 36" panose="02000805000000020003" pitchFamily="50" charset="0"/>
      <p:regular r:id="rId38"/>
    </p:embeddedFont>
    <p:embeddedFont>
      <p:font typeface="Twinkl SemiBold" charset="0"/>
      <p:bold r:id="rId39"/>
    </p:embeddedFont>
    <p:embeddedFont>
      <p:font typeface="Tuffy-TTF" panose="020B0603060100000000" charset="0"/>
      <p:regular r:id="rId40"/>
      <p:bold r:id="rId41"/>
      <p:italic r:id="rId42"/>
      <p:boldItalic r:id="rId43"/>
    </p:embeddedFont>
    <p:embeddedFont>
      <p:font typeface="Twinkl" panose="020B0604020202020204" charset="0"/>
      <p:regular r:id="rId44"/>
      <p:bold r:id="rId45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pos="5420" userDrawn="1">
          <p15:clr>
            <a:srgbClr val="A4A3A4"/>
          </p15:clr>
        </p15:guide>
        <p15:guide id="5" pos="340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38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21A"/>
    <a:srgbClr val="DE1E5A"/>
    <a:srgbClr val="8D358B"/>
    <a:srgbClr val="F08115"/>
    <a:srgbClr val="D82233"/>
    <a:srgbClr val="AEE9EC"/>
    <a:srgbClr val="D83A5E"/>
    <a:srgbClr val="2DB6BC"/>
    <a:srgbClr val="F5CFD8"/>
    <a:srgbClr val="FAB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284" y="54"/>
      </p:cViewPr>
      <p:guideLst>
        <p:guide orient="horz" pos="2160"/>
        <p:guide pos="2880"/>
        <p:guide orient="horz" pos="300"/>
        <p:guide pos="5420"/>
        <p:guide pos="340"/>
        <p:guide orient="horz" pos="3974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02/02/2021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02/02/2021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38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79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53D8B7-15A6-4A6C-8EEC-1F194846EB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9" t="29444" r="26692" b="28148"/>
          <a:stretch/>
        </p:blipFill>
        <p:spPr>
          <a:xfrm>
            <a:off x="3051266" y="1722286"/>
            <a:ext cx="2444551" cy="34134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2068015" y="-572933"/>
            <a:ext cx="5029199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9600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s</a:t>
            </a:r>
            <a:endParaRPr lang="en-GB" sz="49600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Letterjoin-Air Plus 36" panose="02000805000000020003" pitchFamily="50" charset="0"/>
            </a:endParaRPr>
          </a:p>
        </p:txBody>
      </p:sp>
      <p:pic>
        <p:nvPicPr>
          <p:cNvPr id="7" name="S (SS)">
            <a:hlinkClick r:id="" action="ppaction://media"/>
            <a:extLst>
              <a:ext uri="{FF2B5EF4-FFF2-40B4-BE49-F238E27FC236}">
                <a16:creationId xmlns:a16="http://schemas.microsoft.com/office/drawing/2014/main" id="{C9BF9599-BE9A-484D-86C0-94ABB88A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8" name="House button">
            <a:extLst>
              <a:ext uri="{FF2B5EF4-FFF2-40B4-BE49-F238E27FC236}">
                <a16:creationId xmlns:a16="http://schemas.microsoft.com/office/drawing/2014/main" id="{8299F129-E3E9-48B7-85F1-C0BFCC271A94}"/>
              </a:ext>
            </a:extLst>
          </p:cNvPr>
          <p:cNvGrpSpPr/>
          <p:nvPr/>
        </p:nvGrpSpPr>
        <p:grpSpPr>
          <a:xfrm>
            <a:off x="2771800" y="909142"/>
            <a:ext cx="3960440" cy="4968552"/>
            <a:chOff x="7380312" y="909142"/>
            <a:chExt cx="3960440" cy="496855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D2D03-A1D1-4916-85F2-38F482123221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617F1F-6FBE-4265-B8C2-E64DAF7A4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78" t="26684" r="23246" b="26128"/>
            <a:stretch/>
          </p:blipFill>
          <p:spPr>
            <a:xfrm>
              <a:off x="8215312" y="1646287"/>
              <a:ext cx="2374901" cy="3255914"/>
            </a:xfrm>
            <a:prstGeom prst="rect">
              <a:avLst/>
            </a:prstGeom>
          </p:spPr>
        </p:pic>
      </p:grpSp>
      <p:sp>
        <p:nvSpPr>
          <p:cNvPr id="2" name="h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8BB34E2D-6F69-49DA-A77F-98E0EF9B5E32}"/>
              </a:ext>
            </a:extLst>
          </p:cNvPr>
          <p:cNvSpPr/>
          <p:nvPr/>
        </p:nvSpPr>
        <p:spPr>
          <a:xfrm>
            <a:off x="2771800" y="909142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0" rIns="72000" bIns="1368000" rtlCol="0" anchor="ctr" anchorCtr="0"/>
          <a:lstStyle/>
          <a:p>
            <a:pPr algn="ctr"/>
            <a:r>
              <a:rPr lang="en-GB" sz="496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endParaRPr lang="en-GB" sz="2000" dirty="0">
              <a:solidFill>
                <a:schemeClr val="tx1"/>
              </a:solidFill>
              <a:latin typeface="Letterjoin-Air Plus 36" panose="02000805000000020003" pitchFamily="50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555776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F0821A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0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3" grpId="2" animBg="1"/>
      <p:bldP spid="3" grpId="3" animBg="1"/>
      <p:bldP spid="3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0418DA2-2D15-47AC-9797-0DCC96F7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Action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809000" y="1473200"/>
            <a:ext cx="7516474" cy="85431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Make a snake’s head with your hands and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wiggle your body like a snake!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9861FB-1202-45B4-9B19-C3D2AE5A6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30" y="2783198"/>
            <a:ext cx="1374060" cy="3474353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25D34DD6-E7B3-46E0-80F3-B165C8DBB66B}"/>
              </a:ext>
            </a:extLst>
          </p:cNvPr>
          <p:cNvSpPr/>
          <p:nvPr/>
        </p:nvSpPr>
        <p:spPr>
          <a:xfrm>
            <a:off x="4344268" y="2636912"/>
            <a:ext cx="2459980" cy="1022247"/>
          </a:xfrm>
          <a:prstGeom prst="wedgeRoundRectCallout">
            <a:avLst>
              <a:gd name="adj1" fmla="val 69750"/>
              <a:gd name="adj2" fmla="val 3585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Say ‘</a:t>
            </a:r>
            <a:r>
              <a:rPr lang="en-GB" sz="3200" dirty="0" err="1">
                <a:solidFill>
                  <a:schemeClr val="tx1"/>
                </a:solidFill>
                <a:latin typeface="Letterjoin-Air Plus 36" panose="02000805000000020003" pitchFamily="50" charset="0"/>
              </a:rPr>
              <a:t>sssss</a:t>
            </a:r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’.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8D61B-EBF0-4011-A9DC-8E800B6F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t="30371" r="27216" b="26852"/>
          <a:stretch/>
        </p:blipFill>
        <p:spPr>
          <a:xfrm>
            <a:off x="1279404" y="2627853"/>
            <a:ext cx="2459980" cy="34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0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20C3F71-DCD8-42E0-8851-001D4301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5" t="30371" r="27216" b="26852"/>
          <a:stretch/>
        </p:blipFill>
        <p:spPr>
          <a:xfrm>
            <a:off x="3389499" y="2814442"/>
            <a:ext cx="2164691" cy="30490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0418DA2-2D15-47AC-9797-0DCC96F7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Write the Letter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809000" y="1473200"/>
            <a:ext cx="7516474" cy="59949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Start at the bottom, up the </a:t>
            </a:r>
            <a:r>
              <a:rPr lang="en-GB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ramp, curl 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around and around the snake’s body.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BAC192-FFAE-4755-9320-613CDE228751}"/>
              </a:ext>
            </a:extLst>
          </p:cNvPr>
          <p:cNvSpPr txBox="1"/>
          <p:nvPr/>
        </p:nvSpPr>
        <p:spPr>
          <a:xfrm>
            <a:off x="2645676" y="976312"/>
            <a:ext cx="230877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1300" dirty="0" smtClean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s</a:t>
            </a:r>
            <a:endParaRPr lang="en-GB" sz="41300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Letterjoin-Air Plus 36" panose="02000805000000020003" pitchFamily="50" charset="0"/>
            </a:endParaRPr>
          </a:p>
        </p:txBody>
      </p:sp>
      <p:grpSp>
        <p:nvGrpSpPr>
          <p:cNvPr id="12" name="Write Action">
            <a:extLst>
              <a:ext uri="{FF2B5EF4-FFF2-40B4-BE49-F238E27FC236}">
                <a16:creationId xmlns:a16="http://schemas.microsoft.com/office/drawing/2014/main" id="{2C6A692B-BFC5-4121-BDF8-31D368131B4B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3" name="Write action">
              <a:extLst>
                <a:ext uri="{FF2B5EF4-FFF2-40B4-BE49-F238E27FC236}">
                  <a16:creationId xmlns:a16="http://schemas.microsoft.com/office/drawing/2014/main" id="{E40073E2-2C93-47CF-A359-B8F844C56DCD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F1669BA-4311-4659-AB98-00D3B54914E3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F0821A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039CCEC-DCFA-45B6-A321-3D256A2BADDD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082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89C0747-8184-49D4-A553-6B809C54E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0418DA2-2D15-47AC-9797-0DCC96F7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Let’s Sing!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2455816" y="1833240"/>
            <a:ext cx="4323807" cy="2621194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(To the tune of ‘Aiken Drum’)</a:t>
            </a:r>
          </a:p>
          <a:p>
            <a:pPr algn="ctr"/>
            <a:endParaRPr lang="en-GB" dirty="0">
              <a:solidFill>
                <a:schemeClr val="tx1"/>
              </a:solidFill>
              <a:latin typeface="Letterjoin-Air Plus 36" panose="02000805000000020003" pitchFamily="50" charset="0"/>
            </a:endParaRP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 saw a snake out in the woods,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 - s - 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 - s - s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 saw a snake out in the woods,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And the snake went s, s, s.</a:t>
            </a:r>
          </a:p>
        </p:txBody>
      </p:sp>
      <p:grpSp>
        <p:nvGrpSpPr>
          <p:cNvPr id="9" name="Play button">
            <a:extLst>
              <a:ext uri="{FF2B5EF4-FFF2-40B4-BE49-F238E27FC236}">
                <a16:creationId xmlns:a16="http://schemas.microsoft.com/office/drawing/2014/main" id="{10FEF3F2-2F85-4E41-BDE8-0F358B35D7E1}"/>
              </a:ext>
            </a:extLst>
          </p:cNvPr>
          <p:cNvGrpSpPr/>
          <p:nvPr/>
        </p:nvGrpSpPr>
        <p:grpSpPr>
          <a:xfrm>
            <a:off x="6403278" y="5534675"/>
            <a:ext cx="2010629" cy="666848"/>
            <a:chOff x="6403278" y="5534675"/>
            <a:chExt cx="2010629" cy="66684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81658F-A954-4B06-93FF-099C32E3CA64}"/>
                </a:ext>
              </a:extLst>
            </p:cNvPr>
            <p:cNvSpPr/>
            <p:nvPr/>
          </p:nvSpPr>
          <p:spPr>
            <a:xfrm>
              <a:off x="6403278" y="5650938"/>
              <a:ext cx="1611122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278C3A-AA97-43C3-AD41-AB715532A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6131A0-D599-4297-B61E-7012638177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99" y="1457531"/>
            <a:ext cx="1338697" cy="39429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B58066-DBBF-4B6F-BAE3-A3276ABFD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83" y="1457531"/>
            <a:ext cx="1292019" cy="3927269"/>
          </a:xfrm>
          <a:prstGeom prst="rect">
            <a:avLst/>
          </a:prstGeom>
        </p:spPr>
      </p:pic>
      <p:pic>
        <p:nvPicPr>
          <p:cNvPr id="3" name="Aiken Drum">
            <a:hlinkClick r:id="" action="ppaction://media"/>
            <a:extLst>
              <a:ext uri="{FF2B5EF4-FFF2-40B4-BE49-F238E27FC236}">
                <a16:creationId xmlns:a16="http://schemas.microsoft.com/office/drawing/2014/main" id="{4A0D3203-9E5E-4F80-9FE8-C141ED5C28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9091" y="31242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47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991866-B45F-4ED3-85AA-A34B15A1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33524"/>
            <a:ext cx="3795713" cy="9624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768046" y="227397"/>
            <a:ext cx="1375951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00418DA2-2D15-47AC-9797-0DCC96F7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Snake Phoneme Spotter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9C3C11-6121-40E8-B616-C764FC4F610B}"/>
              </a:ext>
            </a:extLst>
          </p:cNvPr>
          <p:cNvSpPr/>
          <p:nvPr/>
        </p:nvSpPr>
        <p:spPr>
          <a:xfrm>
            <a:off x="809000" y="1473199"/>
            <a:ext cx="7516474" cy="964591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Watch the snakes slither across the screen. If they are pulling a balloon with a </a:t>
            </a:r>
            <a:r>
              <a:rPr lang="en-GB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on, say the sound and do the action.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66F93A-AF44-44AF-85BF-CD9C83A51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94" y="2466975"/>
            <a:ext cx="1847734" cy="3702358"/>
          </a:xfrm>
          <a:prstGeom prst="rect">
            <a:avLst/>
          </a:prstGeom>
        </p:spPr>
      </p:pic>
      <p:grpSp>
        <p:nvGrpSpPr>
          <p:cNvPr id="11" name="Kit's teachings">
            <a:extLst>
              <a:ext uri="{FF2B5EF4-FFF2-40B4-BE49-F238E27FC236}">
                <a16:creationId xmlns:a16="http://schemas.microsoft.com/office/drawing/2014/main" id="{93381C58-E326-4421-BAE3-D4A9A3292B45}"/>
              </a:ext>
            </a:extLst>
          </p:cNvPr>
          <p:cNvGrpSpPr/>
          <p:nvPr/>
        </p:nvGrpSpPr>
        <p:grpSpPr>
          <a:xfrm>
            <a:off x="683568" y="5157192"/>
            <a:ext cx="5599665" cy="1008112"/>
            <a:chOff x="683568" y="5157192"/>
            <a:chExt cx="5599665" cy="10081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9465ABA-D791-467E-9674-C3571F8FFFBC}"/>
                </a:ext>
              </a:extLst>
            </p:cNvPr>
            <p:cNvSpPr/>
            <p:nvPr/>
          </p:nvSpPr>
          <p:spPr>
            <a:xfrm>
              <a:off x="1514844" y="5552743"/>
              <a:ext cx="4768389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</a:t>
              </a:r>
              <a:r>
                <a:rPr lang="en-GB" dirty="0">
                  <a:latin typeface="Letterjoin-Air Plus 36" panose="02000805000000020003" pitchFamily="50" charset="0"/>
                </a:rPr>
                <a:t>Click me for Kit’s teaching tips</a:t>
              </a:r>
              <a:r>
                <a:rPr lang="en-GB" dirty="0">
                  <a:latin typeface="Twinkl SemiBold" pitchFamily="2" charset="0"/>
                </a:rPr>
                <a:t>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559F8C-5658-4ED0-8F60-FCA183384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5" name="Kit's teaching bubble">
            <a:extLst>
              <a:ext uri="{FF2B5EF4-FFF2-40B4-BE49-F238E27FC236}">
                <a16:creationId xmlns:a16="http://schemas.microsoft.com/office/drawing/2014/main" id="{EBD45F3B-01E3-4D7F-9027-F74C95CDE34E}"/>
              </a:ext>
            </a:extLst>
          </p:cNvPr>
          <p:cNvSpPr/>
          <p:nvPr/>
        </p:nvSpPr>
        <p:spPr>
          <a:xfrm>
            <a:off x="1403648" y="4065488"/>
            <a:ext cx="532859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Linking the phoneme, grapheme, mnemonic and action helps children to make learning links.</a:t>
            </a:r>
          </a:p>
        </p:txBody>
      </p:sp>
      <p:sp>
        <p:nvSpPr>
          <p:cNvPr id="17" name="Close bubble">
            <a:extLst>
              <a:ext uri="{FF2B5EF4-FFF2-40B4-BE49-F238E27FC236}">
                <a16:creationId xmlns:a16="http://schemas.microsoft.com/office/drawing/2014/main" id="{FEF542AC-1F79-4993-9980-D73FA2BC1005}"/>
              </a:ext>
            </a:extLst>
          </p:cNvPr>
          <p:cNvSpPr/>
          <p:nvPr/>
        </p:nvSpPr>
        <p:spPr>
          <a:xfrm>
            <a:off x="6590159" y="3981896"/>
            <a:ext cx="284162" cy="284163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037661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759700" y="227397"/>
            <a:ext cx="138429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grpSp>
        <p:nvGrpSpPr>
          <p:cNvPr id="20" name="01 - S blue 1">
            <a:extLst>
              <a:ext uri="{FF2B5EF4-FFF2-40B4-BE49-F238E27FC236}">
                <a16:creationId xmlns:a16="http://schemas.microsoft.com/office/drawing/2014/main" id="{40DCFF87-E0B4-4231-BD07-157C1E257BCC}"/>
              </a:ext>
            </a:extLst>
          </p:cNvPr>
          <p:cNvGrpSpPr/>
          <p:nvPr/>
        </p:nvGrpSpPr>
        <p:grpSpPr>
          <a:xfrm>
            <a:off x="1566299" y="6490914"/>
            <a:ext cx="2027801" cy="5943372"/>
            <a:chOff x="1566299" y="6490914"/>
            <a:chExt cx="2027801" cy="59433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64C80EB-4987-46C3-A086-34AE711D326A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A04F97B-0A4F-4099-B353-5B5A4FB17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4" cy="38481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79216D-B547-4379-9236-DCC8182A60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40784C-8637-4375-8ED9-B8E0B7D61310}"/>
                </a:ext>
              </a:extLst>
            </p:cNvPr>
            <p:cNvSpPr txBox="1"/>
            <p:nvPr/>
          </p:nvSpPr>
          <p:spPr>
            <a:xfrm>
              <a:off x="1806706" y="6490914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  <a:endPara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1" name="02 - t orange">
            <a:extLst>
              <a:ext uri="{FF2B5EF4-FFF2-40B4-BE49-F238E27FC236}">
                <a16:creationId xmlns:a16="http://schemas.microsoft.com/office/drawing/2014/main" id="{DFDC484C-456C-4783-A5E2-225F7A44CF0E}"/>
              </a:ext>
            </a:extLst>
          </p:cNvPr>
          <p:cNvGrpSpPr/>
          <p:nvPr/>
        </p:nvGrpSpPr>
        <p:grpSpPr>
          <a:xfrm>
            <a:off x="7366545" y="7338387"/>
            <a:ext cx="2027801" cy="5677899"/>
            <a:chOff x="1566299" y="6756387"/>
            <a:chExt cx="2027801" cy="56778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D9150A5-EEA0-4263-83F0-AAD0319538CF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72CBC53-8376-40A9-A20A-75546EA90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10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50FDD01-AE79-480F-BA7B-8B0B599CEB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D67E6A-E1CC-4828-89B2-EC1E5702F7B9}"/>
                </a:ext>
              </a:extLst>
            </p:cNvPr>
            <p:cNvSpPr txBox="1"/>
            <p:nvPr/>
          </p:nvSpPr>
          <p:spPr>
            <a:xfrm>
              <a:off x="1954191" y="6756387"/>
              <a:ext cx="126601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t</a:t>
              </a:r>
            </a:p>
          </p:txBody>
        </p:sp>
      </p:grpSp>
      <p:grpSp>
        <p:nvGrpSpPr>
          <p:cNvPr id="26" name="03 - u purple">
            <a:extLst>
              <a:ext uri="{FF2B5EF4-FFF2-40B4-BE49-F238E27FC236}">
                <a16:creationId xmlns:a16="http://schemas.microsoft.com/office/drawing/2014/main" id="{6E175D9F-DA2A-4828-9485-6E9222648552}"/>
              </a:ext>
            </a:extLst>
          </p:cNvPr>
          <p:cNvGrpSpPr/>
          <p:nvPr/>
        </p:nvGrpSpPr>
        <p:grpSpPr>
          <a:xfrm>
            <a:off x="4307808" y="6851791"/>
            <a:ext cx="2027801" cy="5795887"/>
            <a:chOff x="1566299" y="6638399"/>
            <a:chExt cx="2027801" cy="579588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F5827F-5015-4D6B-AFDA-75A955DB8EA2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3FC2D8D-36CA-4098-B9C7-23EB94248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099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13939F1-3C61-46E3-9CF3-780B991708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F96565-2FFF-4ECB-956C-84DCA2B4A3A9}"/>
                </a:ext>
              </a:extLst>
            </p:cNvPr>
            <p:cNvSpPr txBox="1"/>
            <p:nvPr/>
          </p:nvSpPr>
          <p:spPr>
            <a:xfrm>
              <a:off x="1777209" y="6638399"/>
              <a:ext cx="126601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u</a:t>
              </a:r>
            </a:p>
          </p:txBody>
        </p:sp>
      </p:grpSp>
      <p:grpSp>
        <p:nvGrpSpPr>
          <p:cNvPr id="31" name="04 - S yellow 2">
            <a:extLst>
              <a:ext uri="{FF2B5EF4-FFF2-40B4-BE49-F238E27FC236}">
                <a16:creationId xmlns:a16="http://schemas.microsoft.com/office/drawing/2014/main" id="{BF3C20E9-F7DD-48F0-B704-FD5DAA7F4E21}"/>
              </a:ext>
            </a:extLst>
          </p:cNvPr>
          <p:cNvGrpSpPr/>
          <p:nvPr/>
        </p:nvGrpSpPr>
        <p:grpSpPr>
          <a:xfrm>
            <a:off x="9465010" y="2567815"/>
            <a:ext cx="2027801" cy="5905597"/>
            <a:chOff x="1566299" y="6528689"/>
            <a:chExt cx="2027801" cy="590559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648DF54-590B-4FD8-BFF2-F74213C19898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DC7F97E-66D9-4C36-8416-B588871F8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1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A71125B-8979-492C-AC9E-69251E216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1E17C6-1E52-46F3-893E-61EDD731AAB3}"/>
                </a:ext>
              </a:extLst>
            </p:cNvPr>
            <p:cNvSpPr txBox="1"/>
            <p:nvPr/>
          </p:nvSpPr>
          <p:spPr>
            <a:xfrm>
              <a:off x="1695085" y="6528689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 smtClean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  <a:endPara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endParaRPr>
            </a:p>
          </p:txBody>
        </p:sp>
      </p:grpSp>
      <p:grpSp>
        <p:nvGrpSpPr>
          <p:cNvPr id="36" name="05 - a orange">
            <a:extLst>
              <a:ext uri="{FF2B5EF4-FFF2-40B4-BE49-F238E27FC236}">
                <a16:creationId xmlns:a16="http://schemas.microsoft.com/office/drawing/2014/main" id="{99D6D481-617A-4F4E-9BDA-1DC9C63144C3}"/>
              </a:ext>
            </a:extLst>
          </p:cNvPr>
          <p:cNvGrpSpPr/>
          <p:nvPr/>
        </p:nvGrpSpPr>
        <p:grpSpPr>
          <a:xfrm>
            <a:off x="-2442132" y="1683776"/>
            <a:ext cx="2027801" cy="5736893"/>
            <a:chOff x="1566299" y="6697393"/>
            <a:chExt cx="2027801" cy="573689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4A1C0C0-08C2-40FB-82AB-8A2A523A5FAA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0BF78CD-4838-4B3D-87C9-B3B822C29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1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3186508D-D612-4053-A469-6A13CB6F7F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2786D8-4DA5-4469-B279-886F170C7F90}"/>
                </a:ext>
              </a:extLst>
            </p:cNvPr>
            <p:cNvSpPr txBox="1"/>
            <p:nvPr/>
          </p:nvSpPr>
          <p:spPr>
            <a:xfrm>
              <a:off x="1777209" y="6697393"/>
              <a:ext cx="126601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 smtClean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  <a:endParaRPr lang="en-GB" sz="15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endParaRPr>
            </a:p>
          </p:txBody>
        </p:sp>
      </p:grpSp>
      <p:grpSp>
        <p:nvGrpSpPr>
          <p:cNvPr id="41" name="06 - S blue 3">
            <a:extLst>
              <a:ext uri="{FF2B5EF4-FFF2-40B4-BE49-F238E27FC236}">
                <a16:creationId xmlns:a16="http://schemas.microsoft.com/office/drawing/2014/main" id="{A329AF62-B564-47EF-8403-2D6DF546164B}"/>
              </a:ext>
            </a:extLst>
          </p:cNvPr>
          <p:cNvGrpSpPr/>
          <p:nvPr/>
        </p:nvGrpSpPr>
        <p:grpSpPr>
          <a:xfrm>
            <a:off x="-2224731" y="-1136481"/>
            <a:ext cx="2027801" cy="5808098"/>
            <a:chOff x="1566299" y="6626188"/>
            <a:chExt cx="2027801" cy="58080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B0153C2-B2AE-4D9B-A6E6-D514D06587DB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1AEB2E5A-04BF-42B6-81D0-4CB987CC4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4" cy="384810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F13E21E-DD6E-467E-8B7C-92DE85030C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5D53DF6-248C-4C79-912E-BBCA7D4988B7}"/>
                </a:ext>
              </a:extLst>
            </p:cNvPr>
            <p:cNvSpPr txBox="1"/>
            <p:nvPr/>
          </p:nvSpPr>
          <p:spPr>
            <a:xfrm>
              <a:off x="1676959" y="6626188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</a:p>
          </p:txBody>
        </p:sp>
      </p:grpSp>
      <p:grpSp>
        <p:nvGrpSpPr>
          <p:cNvPr id="46" name="07 - e yellow">
            <a:extLst>
              <a:ext uri="{FF2B5EF4-FFF2-40B4-BE49-F238E27FC236}">
                <a16:creationId xmlns:a16="http://schemas.microsoft.com/office/drawing/2014/main" id="{920D40AB-A237-43D9-ABC4-E36A9082D00F}"/>
              </a:ext>
            </a:extLst>
          </p:cNvPr>
          <p:cNvGrpSpPr/>
          <p:nvPr/>
        </p:nvGrpSpPr>
        <p:grpSpPr>
          <a:xfrm>
            <a:off x="6194030" y="-6206019"/>
            <a:ext cx="2027801" cy="5943372"/>
            <a:chOff x="1566299" y="6490914"/>
            <a:chExt cx="2027801" cy="5943372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5422F84-616E-457D-97D1-0CEF6C2C98A0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248F901-A65F-4163-B5F4-245CAA537F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10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E86CEA0-C7FC-42AC-B523-F703E92C45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F1CAC42-E426-4413-B227-85F72EB47865}"/>
                </a:ext>
              </a:extLst>
            </p:cNvPr>
            <p:cNvSpPr txBox="1"/>
            <p:nvPr/>
          </p:nvSpPr>
          <p:spPr>
            <a:xfrm>
              <a:off x="1806706" y="6490914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e</a:t>
              </a:r>
            </a:p>
          </p:txBody>
        </p:sp>
      </p:grpSp>
      <p:grpSp>
        <p:nvGrpSpPr>
          <p:cNvPr id="51" name="08 - S pink 4">
            <a:extLst>
              <a:ext uri="{FF2B5EF4-FFF2-40B4-BE49-F238E27FC236}">
                <a16:creationId xmlns:a16="http://schemas.microsoft.com/office/drawing/2014/main" id="{DCD474D2-128A-46F6-A389-96EA122C6B6A}"/>
              </a:ext>
            </a:extLst>
          </p:cNvPr>
          <p:cNvGrpSpPr/>
          <p:nvPr/>
        </p:nvGrpSpPr>
        <p:grpSpPr>
          <a:xfrm>
            <a:off x="-1703347" y="6356180"/>
            <a:ext cx="2027801" cy="5943372"/>
            <a:chOff x="1566299" y="6490914"/>
            <a:chExt cx="2027801" cy="594337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1CB0D28-2958-4DFB-BB40-981FDF261E4A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812A73F0-B369-4337-B833-E54D1C020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100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D2EB243-00CD-4544-80C7-7C70366B45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8B7C20F-6B28-42CF-AE88-674EFB871C5B}"/>
                </a:ext>
              </a:extLst>
            </p:cNvPr>
            <p:cNvSpPr txBox="1"/>
            <p:nvPr/>
          </p:nvSpPr>
          <p:spPr>
            <a:xfrm>
              <a:off x="1806706" y="6490914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</a:p>
          </p:txBody>
        </p:sp>
      </p:grpSp>
      <p:grpSp>
        <p:nvGrpSpPr>
          <p:cNvPr id="56" name="09 - i purple">
            <a:extLst>
              <a:ext uri="{FF2B5EF4-FFF2-40B4-BE49-F238E27FC236}">
                <a16:creationId xmlns:a16="http://schemas.microsoft.com/office/drawing/2014/main" id="{79BF1787-1E77-4F11-86BB-B3E32695964D}"/>
              </a:ext>
            </a:extLst>
          </p:cNvPr>
          <p:cNvGrpSpPr/>
          <p:nvPr/>
        </p:nvGrpSpPr>
        <p:grpSpPr>
          <a:xfrm>
            <a:off x="1846950" y="-6309600"/>
            <a:ext cx="2027801" cy="5648402"/>
            <a:chOff x="1566299" y="6785884"/>
            <a:chExt cx="2027801" cy="5648402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0332E99-CA3D-4A1E-8C85-978A232A33C9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F5280F3-0C7E-4244-96F9-9A3C1D28DA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099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7DAD516-B7BF-4619-A35C-8848003C68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6219931-073D-449B-B0EC-E44D9658CC65}"/>
                </a:ext>
              </a:extLst>
            </p:cNvPr>
            <p:cNvSpPr txBox="1"/>
            <p:nvPr/>
          </p:nvSpPr>
          <p:spPr>
            <a:xfrm>
              <a:off x="2013184" y="6785884"/>
              <a:ext cx="1266010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0" dirty="0" err="1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i</a:t>
              </a:r>
              <a:endParaRPr lang="en-GB" sz="15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endParaRPr>
            </a:p>
          </p:txBody>
        </p:sp>
      </p:grpSp>
      <p:grpSp>
        <p:nvGrpSpPr>
          <p:cNvPr id="61" name="10 - S orange 5">
            <a:extLst>
              <a:ext uri="{FF2B5EF4-FFF2-40B4-BE49-F238E27FC236}">
                <a16:creationId xmlns:a16="http://schemas.microsoft.com/office/drawing/2014/main" id="{423BD74B-10D4-4E7C-822B-393944236415}"/>
              </a:ext>
            </a:extLst>
          </p:cNvPr>
          <p:cNvGrpSpPr/>
          <p:nvPr/>
        </p:nvGrpSpPr>
        <p:grpSpPr>
          <a:xfrm>
            <a:off x="9094153" y="6116123"/>
            <a:ext cx="2027801" cy="5943372"/>
            <a:chOff x="1566299" y="6490914"/>
            <a:chExt cx="2027801" cy="594337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6D80ADF-9FA7-4BB0-9B65-FE1A1B8B668D}"/>
                </a:ext>
              </a:extLst>
            </p:cNvPr>
            <p:cNvGrpSpPr/>
            <p:nvPr/>
          </p:nvGrpSpPr>
          <p:grpSpPr>
            <a:xfrm>
              <a:off x="1566299" y="7072914"/>
              <a:ext cx="2027801" cy="5361372"/>
              <a:chOff x="2544199" y="731453"/>
              <a:chExt cx="2027801" cy="5361372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E093ADE-F849-4161-A329-76B44CBE9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4199" y="731453"/>
                <a:ext cx="1710573" cy="384809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C2792D0A-160E-44A2-9355-6C2B636CB1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835" t="30371" r="27216" b="26852"/>
              <a:stretch/>
            </p:blipFill>
            <p:spPr>
              <a:xfrm>
                <a:off x="3305990" y="4309603"/>
                <a:ext cx="1266010" cy="1783222"/>
              </a:xfrm>
              <a:prstGeom prst="rect">
                <a:avLst/>
              </a:prstGeom>
            </p:spPr>
          </p:pic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572F4F2-1AD5-4526-BD7C-7D03A6388479}"/>
                </a:ext>
              </a:extLst>
            </p:cNvPr>
            <p:cNvSpPr txBox="1"/>
            <p:nvPr/>
          </p:nvSpPr>
          <p:spPr>
            <a:xfrm>
              <a:off x="1806706" y="6490914"/>
              <a:ext cx="126601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600" dirty="0">
                  <a:ln w="28575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Letterjoin-Air Plus 36" panose="02000805000000020003" pitchFamily="50" charset="0"/>
                </a:rPr>
                <a:t>s</a:t>
              </a:r>
              <a:endParaRPr lang="en-GB" sz="16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inkl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68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0.41788 -1.82292 " pathEditMode="relative" rAng="0" ptsTypes="AA">
                                      <p:cBhvr>
                                        <p:cTn id="6" dur="5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-9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-0.91649 -1.90556 " pathEditMode="relative" rAng="0" ptsTypes="AA">
                                      <p:cBhvr>
                                        <p:cTn id="9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13316 -1.85602 " pathEditMode="relative" rAng="0" ptsTypes="AA">
                                      <p:cBhvr>
                                        <p:cTn id="12" dur="5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9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-1.28143 -0.6956 " pathEditMode="relative" rAng="0" ptsTypes="AA">
                                      <p:cBhvr>
                                        <p:cTn id="15" dur="5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80" y="-3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1.30452 -0.16366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26" y="-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2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1.28229 0.95162 " pathEditMode="relative" rAng="0" ptsTypes="AA">
                                      <p:cBhvr>
                                        <p:cTn id="21" dur="5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15" y="4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0"/>
                            </p:stCondLst>
                            <p:childTnLst>
                              <p:par>
                                <p:cTn id="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73941 1.83519 " pathEditMode="relative" rAng="0" ptsTypes="AA">
                                      <p:cBhvr>
                                        <p:cTn id="24" dur="5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79" y="9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1.19375 -0.90649 " pathEditMode="relative" rAng="0" ptsTypes="AA">
                                      <p:cBhvr>
                                        <p:cTn id="27" dur="5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88" y="-4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0.47048 1.96643 " pathEditMode="relative" rAng="0" ptsTypes="AA">
                                      <p:cBhvr>
                                        <p:cTn id="30" dur="5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24" y="9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1.26371 -1.4993 " pathEditMode="relative" rAng="0" ptsTypes="AA">
                                      <p:cBhvr>
                                        <p:cTn id="33" dur="5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94" y="-7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A61FC-7A5C-495D-B7B2-238673F07B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041"/>
          <a:stretch/>
        </p:blipFill>
        <p:spPr>
          <a:xfrm>
            <a:off x="539750" y="484968"/>
            <a:ext cx="8064500" cy="5823757"/>
          </a:xfrm>
          <a:prstGeom prst="roundRect">
            <a:avLst>
              <a:gd name="adj" fmla="val 2469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0C8427-0AA7-4629-83B8-9BA1D238B81A}"/>
              </a:ext>
            </a:extLst>
          </p:cNvPr>
          <p:cNvSpPr/>
          <p:nvPr/>
        </p:nvSpPr>
        <p:spPr>
          <a:xfrm>
            <a:off x="683568" y="842025"/>
            <a:ext cx="7776864" cy="117927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-7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When Kit and Sam got home, they looked for other things around the house that had a </a:t>
            </a:r>
            <a:r>
              <a:rPr lang="en-GB" sz="2400" b="1" spc="-7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spc="-7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sound in their name.</a:t>
            </a:r>
          </a:p>
        </p:txBody>
      </p:sp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0CBAC-B4AC-4AFE-AE47-243CF55AB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1041"/>
          <a:stretch/>
        </p:blipFill>
        <p:spPr>
          <a:xfrm>
            <a:off x="539750" y="484968"/>
            <a:ext cx="8064500" cy="5823757"/>
          </a:xfrm>
          <a:prstGeom prst="roundRect">
            <a:avLst>
              <a:gd name="adj" fmla="val 2302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0C8427-0AA7-4629-83B8-9BA1D238B81A}"/>
              </a:ext>
            </a:extLst>
          </p:cNvPr>
          <p:cNvSpPr/>
          <p:nvPr/>
        </p:nvSpPr>
        <p:spPr>
          <a:xfrm>
            <a:off x="683568" y="842025"/>
            <a:ext cx="7776864" cy="119532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-1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“Hey, my toy robot is good at saying words”, said Sam. “I wonder if he can say any words with the </a:t>
            </a:r>
            <a:r>
              <a:rPr lang="en-GB" sz="2400" b="1" spc="-1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spc="-1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sound in them.”</a:t>
            </a:r>
          </a:p>
        </p:txBody>
      </p:sp>
    </p:spTree>
    <p:extLst>
      <p:ext uri="{BB962C8B-B14F-4D97-AF65-F5344CB8AC3E}">
        <p14:creationId xmlns:p14="http://schemas.microsoft.com/office/powerpoint/2010/main" val="310450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4AC508D-97F0-4EA3-AD91-53884CFD0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b="0" dirty="0">
                <a:ln w="19050">
                  <a:solidFill>
                    <a:schemeClr val="tx1"/>
                  </a:solidFill>
                </a:ln>
                <a:latin typeface="Letterjoin-Air Plus 36" panose="02000805000000020003" pitchFamily="50" charset="0"/>
              </a:rPr>
              <a:t>s</a:t>
            </a:r>
            <a:r>
              <a:rPr lang="en-GB" altLang="en-US" dirty="0">
                <a:latin typeface="Letterjoin-Air Plus 36" panose="02000805000000020003" pitchFamily="50" charset="0"/>
              </a:rPr>
              <a:t> Picture Spot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2B48164-361C-41C7-B7B8-4B7C5DB665D8}"/>
              </a:ext>
            </a:extLst>
          </p:cNvPr>
          <p:cNvSpPr/>
          <p:nvPr/>
        </p:nvSpPr>
        <p:spPr>
          <a:xfrm>
            <a:off x="827584" y="1473199"/>
            <a:ext cx="5728859" cy="131931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Sam’s robot talks in ‘robot talk’. Listen to Sam’s robot say a word. Can you work out which picture matches the word he is saying?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0164A8-8932-497B-82D9-97610B51B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1" y="1313234"/>
            <a:ext cx="2003656" cy="4779591"/>
          </a:xfrm>
          <a:prstGeom prst="rect">
            <a:avLst/>
          </a:prstGeom>
        </p:spPr>
      </p:pic>
      <p:grpSp>
        <p:nvGrpSpPr>
          <p:cNvPr id="11" name="Kit's teachings">
            <a:extLst>
              <a:ext uri="{FF2B5EF4-FFF2-40B4-BE49-F238E27FC236}">
                <a16:creationId xmlns:a16="http://schemas.microsoft.com/office/drawing/2014/main" id="{5FE2F859-D723-4110-9414-40103522ED2B}"/>
              </a:ext>
            </a:extLst>
          </p:cNvPr>
          <p:cNvGrpSpPr/>
          <p:nvPr/>
        </p:nvGrpSpPr>
        <p:grpSpPr>
          <a:xfrm>
            <a:off x="683567" y="5157192"/>
            <a:ext cx="5872876" cy="1008112"/>
            <a:chOff x="683568" y="5157192"/>
            <a:chExt cx="4464496" cy="100811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3246441-F8FA-4C3B-BAF3-80506596B78B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Letterjoin-Air Plus 36" panose="02000805000000020003" pitchFamily="50" charset="0"/>
                </a:rPr>
                <a:t>  Click me for Kit’s teaching tips</a:t>
              </a:r>
              <a:r>
                <a:rPr lang="en-GB" dirty="0">
                  <a:latin typeface="Twinkl SemiBold" pitchFamily="2" charset="0"/>
                </a:rPr>
                <a:t>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9D2EDB-3571-44CD-A250-569FDCE4B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sp>
        <p:nvSpPr>
          <p:cNvPr id="14" name="Kit's teaching bubble">
            <a:extLst>
              <a:ext uri="{FF2B5EF4-FFF2-40B4-BE49-F238E27FC236}">
                <a16:creationId xmlns:a16="http://schemas.microsoft.com/office/drawing/2014/main" id="{13517240-8304-4C3F-A024-BEB69D3D0A2A}"/>
              </a:ext>
            </a:extLst>
          </p:cNvPr>
          <p:cNvSpPr/>
          <p:nvPr/>
        </p:nvSpPr>
        <p:spPr>
          <a:xfrm>
            <a:off x="1400783" y="4065488"/>
            <a:ext cx="5885234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F082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Some children may be able to tell you whether the </a:t>
            </a:r>
            <a:r>
              <a:rPr lang="en-GB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sound appears at the beginning or the end of the word.</a:t>
            </a:r>
          </a:p>
        </p:txBody>
      </p:sp>
      <p:sp>
        <p:nvSpPr>
          <p:cNvPr id="15" name="Close bubble">
            <a:extLst>
              <a:ext uri="{FF2B5EF4-FFF2-40B4-BE49-F238E27FC236}">
                <a16:creationId xmlns:a16="http://schemas.microsoft.com/office/drawing/2014/main" id="{A6961C4F-836F-4489-912E-923C7F93FBC1}"/>
              </a:ext>
            </a:extLst>
          </p:cNvPr>
          <p:cNvSpPr/>
          <p:nvPr/>
        </p:nvSpPr>
        <p:spPr>
          <a:xfrm>
            <a:off x="7143936" y="3981896"/>
            <a:ext cx="284162" cy="284163"/>
          </a:xfrm>
          <a:prstGeom prst="ellipse">
            <a:avLst/>
          </a:prstGeom>
          <a:solidFill>
            <a:srgbClr val="F08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9503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CCBCCC0A-00D0-419F-8282-B2FC350E527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129BE93-E2D6-4C56-8343-865EC15DB01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39B1906-CC3F-41CA-B2AC-5657A8754D75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68" name="Title 1">
            <a:extLst>
              <a:ext uri="{FF2B5EF4-FFF2-40B4-BE49-F238E27FC236}">
                <a16:creationId xmlns:a16="http://schemas.microsoft.com/office/drawing/2014/main" id="{3F4D64C3-161F-4CDD-AD04-DE7E7F36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708920"/>
            <a:ext cx="4032250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This is Kit.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A6C54A-80B0-4B9D-B27A-E2BF0873F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1342145" cy="3953093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A3BBA39A-FFCA-4625-B97A-44B46139E1C7}"/>
              </a:ext>
            </a:extLst>
          </p:cNvPr>
          <p:cNvCxnSpPr>
            <a:cxnSpLocks/>
          </p:cNvCxnSpPr>
          <p:nvPr/>
        </p:nvCxnSpPr>
        <p:spPr>
          <a:xfrm flipH="1" flipV="1">
            <a:off x="2843808" y="2701751"/>
            <a:ext cx="2042230" cy="504056"/>
          </a:xfrm>
          <a:prstGeom prst="straightConnector1">
            <a:avLst/>
          </a:prstGeom>
          <a:ln w="76200">
            <a:solidFill>
              <a:srgbClr val="F082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4FF0766-A5FA-4B4C-B4E0-2A5D83C9DC01}"/>
              </a:ext>
            </a:extLst>
          </p:cNvPr>
          <p:cNvSpPr/>
          <p:nvPr/>
        </p:nvSpPr>
        <p:spPr>
          <a:xfrm>
            <a:off x="4860032" y="2636912"/>
            <a:ext cx="72008" cy="1152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2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8" grpId="0"/>
          <p:bldP spid="95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DF9E1C-FCDB-4C9E-A9C0-057CEF38A4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8" y="1949228"/>
            <a:ext cx="3024299" cy="2959539"/>
          </a:xfrm>
          <a:prstGeom prst="rect">
            <a:avLst/>
          </a:prstGeom>
        </p:spPr>
      </p:pic>
      <p:pic>
        <p:nvPicPr>
          <p:cNvPr id="14" name="cloud">
            <a:extLst>
              <a:ext uri="{FF2B5EF4-FFF2-40B4-BE49-F238E27FC236}">
                <a16:creationId xmlns:a16="http://schemas.microsoft.com/office/drawing/2014/main" id="{D313AF07-2B0F-4F5B-9402-44B9997AB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53" y="2180869"/>
            <a:ext cx="3540847" cy="2496259"/>
          </a:xfrm>
          <a:prstGeom prst="rect">
            <a:avLst/>
          </a:prstGeom>
        </p:spPr>
      </p:pic>
      <p:pic>
        <p:nvPicPr>
          <p:cNvPr id="2" name="sun">
            <a:hlinkClick r:id="" action="ppaction://media"/>
            <a:extLst>
              <a:ext uri="{FF2B5EF4-FFF2-40B4-BE49-F238E27FC236}">
                <a16:creationId xmlns:a16="http://schemas.microsoft.com/office/drawing/2014/main" id="{F6FA3000-6C52-450F-8F5B-506EDCBB8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8738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20786" y="204641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2826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D2537409-3B70-4CE1-8952-0202F0176B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74" y="1023434"/>
            <a:ext cx="1633464" cy="48111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4A04937-68E9-4EEB-9E16-7F62D00D3E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74" y="1147484"/>
            <a:ext cx="1633464" cy="4719478"/>
          </a:xfrm>
          <a:prstGeom prst="rect">
            <a:avLst/>
          </a:prstGeom>
        </p:spPr>
      </p:pic>
      <p:pic>
        <p:nvPicPr>
          <p:cNvPr id="2" name="sam">
            <a:hlinkClick r:id="" action="ppaction://media"/>
            <a:extLst>
              <a:ext uri="{FF2B5EF4-FFF2-40B4-BE49-F238E27FC236}">
                <a16:creationId xmlns:a16="http://schemas.microsoft.com/office/drawing/2014/main" id="{A3198B81-A275-42B2-ACD2-35B3FB876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10232" y="3210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52871" y="227100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</a:t>
            </a:r>
            <a:r>
              <a:rPr lang="en-GB" sz="32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1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BEE6C9F-22EF-4EF4-B2A6-3F22BDAC3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1684659"/>
            <a:ext cx="3818168" cy="348868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15CF341-3143-4976-8A5F-4559ED230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195" y="2334585"/>
            <a:ext cx="1992312" cy="2691440"/>
          </a:xfrm>
          <a:prstGeom prst="rect">
            <a:avLst/>
          </a:prstGeom>
        </p:spPr>
      </p:pic>
      <p:pic>
        <p:nvPicPr>
          <p:cNvPr id="2" name="mouse">
            <a:hlinkClick r:id="" action="ppaction://media"/>
            <a:extLst>
              <a:ext uri="{FF2B5EF4-FFF2-40B4-BE49-F238E27FC236}">
                <a16:creationId xmlns:a16="http://schemas.microsoft.com/office/drawing/2014/main" id="{141BA2DC-1B71-4BBA-9CCC-0CC1FECF1B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5818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20786" y="204641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34327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C753ED-DD3C-46EA-B3C9-F4A938C18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2489200"/>
            <a:ext cx="2921105" cy="2179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2FFC65-5BCD-4418-9145-E618F370DC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763" y="2562272"/>
            <a:ext cx="3773720" cy="2033587"/>
          </a:xfrm>
          <a:prstGeom prst="rect">
            <a:avLst/>
          </a:prstGeom>
        </p:spPr>
      </p:pic>
      <p:pic>
        <p:nvPicPr>
          <p:cNvPr id="2" name="soup">
            <a:hlinkClick r:id="" action="ppaction://media"/>
            <a:extLst>
              <a:ext uri="{FF2B5EF4-FFF2-40B4-BE49-F238E27FC236}">
                <a16:creationId xmlns:a16="http://schemas.microsoft.com/office/drawing/2014/main" id="{D23B4E73-4E25-4459-9D38-8968452E1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1794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20786" y="204641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21321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154B18-AA97-47B5-B546-2D649604E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3" y="1676315"/>
            <a:ext cx="2932285" cy="3147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8A880-0D44-4828-A510-D3AE0FA1B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27803"/>
            <a:ext cx="3978028" cy="2849720"/>
          </a:xfrm>
          <a:prstGeom prst="rect">
            <a:avLst/>
          </a:prstGeom>
        </p:spPr>
      </p:pic>
      <p:pic>
        <p:nvPicPr>
          <p:cNvPr id="2" name="horse">
            <a:hlinkClick r:id="" action="ppaction://media"/>
            <a:extLst>
              <a:ext uri="{FF2B5EF4-FFF2-40B4-BE49-F238E27FC236}">
                <a16:creationId xmlns:a16="http://schemas.microsoft.com/office/drawing/2014/main" id="{8E2FBCAC-57D0-4342-999B-9DBEFFB24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49771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20786" y="204641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6665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10DE5C64-5507-43DA-BC69-E8DC2C9E7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2708920"/>
            <a:ext cx="4032250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This is Sam.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38E14-61E3-4CD3-ACC9-695D8CB1A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1311429" cy="378904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3010C2-3AC0-410F-B912-2CBC2BCDCFD0}"/>
              </a:ext>
            </a:extLst>
          </p:cNvPr>
          <p:cNvCxnSpPr>
            <a:cxnSpLocks/>
          </p:cNvCxnSpPr>
          <p:nvPr/>
        </p:nvCxnSpPr>
        <p:spPr>
          <a:xfrm flipV="1">
            <a:off x="4319972" y="2852936"/>
            <a:ext cx="1800200" cy="424880"/>
          </a:xfrm>
          <a:prstGeom prst="straightConnector1">
            <a:avLst/>
          </a:prstGeom>
          <a:ln w="76200">
            <a:solidFill>
              <a:srgbClr val="F082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B2E5887-9FA4-408E-B99F-6CB07B179F32}"/>
              </a:ext>
            </a:extLst>
          </p:cNvPr>
          <p:cNvSpPr/>
          <p:nvPr/>
        </p:nvSpPr>
        <p:spPr>
          <a:xfrm>
            <a:off x="4283968" y="2708920"/>
            <a:ext cx="72008" cy="1152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2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5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1" name="Play button">
            <a:extLst>
              <a:ext uri="{FF2B5EF4-FFF2-40B4-BE49-F238E27FC236}">
                <a16:creationId xmlns:a16="http://schemas.microsoft.com/office/drawing/2014/main" id="{68EB2991-10F9-4F2A-8EBD-238412E89DF6}"/>
              </a:ext>
            </a:extLst>
          </p:cNvPr>
          <p:cNvGrpSpPr/>
          <p:nvPr/>
        </p:nvGrpSpPr>
        <p:grpSpPr>
          <a:xfrm>
            <a:off x="6914614" y="5534675"/>
            <a:ext cx="1499293" cy="666848"/>
            <a:chOff x="6914614" y="5534675"/>
            <a:chExt cx="1499293" cy="6668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FF2621B-C567-4E7A-8DB6-77A5C01F48D4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F0821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5831497-5111-4DAE-A09C-6F17C3DCE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0821A"/>
              </a:solidFill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2D822F2-673A-4348-BDDE-D4FE66FF4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663777"/>
            <a:ext cx="4000500" cy="1581245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22356F-80A4-4612-822A-1EAC999EC1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5" t="10759" r="21715" b="27575"/>
          <a:stretch/>
        </p:blipFill>
        <p:spPr>
          <a:xfrm>
            <a:off x="5219700" y="965199"/>
            <a:ext cx="2826272" cy="4229101"/>
          </a:xfrm>
          <a:prstGeom prst="rect">
            <a:avLst/>
          </a:prstGeom>
        </p:spPr>
      </p:pic>
      <p:pic>
        <p:nvPicPr>
          <p:cNvPr id="2" name="house">
            <a:hlinkClick r:id="" action="ppaction://media"/>
            <a:extLst>
              <a:ext uri="{FF2B5EF4-FFF2-40B4-BE49-F238E27FC236}">
                <a16:creationId xmlns:a16="http://schemas.microsoft.com/office/drawing/2014/main" id="{A33059C5-DA73-4690-B0D7-FE2C9D36F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0123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F65E8D6-5ACE-4D22-8518-64FE41DAF1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698645"/>
            <a:ext cx="2143400" cy="541965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09E03DE-41C1-439E-9B9E-9878BBD1ADED}"/>
              </a:ext>
            </a:extLst>
          </p:cNvPr>
          <p:cNvSpPr/>
          <p:nvPr/>
        </p:nvSpPr>
        <p:spPr>
          <a:xfrm>
            <a:off x="1520786" y="2046412"/>
            <a:ext cx="2459980" cy="1022247"/>
          </a:xfrm>
          <a:prstGeom prst="wedgeRoundRectCallout">
            <a:avLst>
              <a:gd name="adj1" fmla="val 92466"/>
              <a:gd name="adj2" fmla="val -3993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29850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A3CFB3-A696-4CD0-BD4B-AC4078B986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r="1116"/>
          <a:stretch/>
        </p:blipFill>
        <p:spPr>
          <a:xfrm>
            <a:off x="539750" y="512516"/>
            <a:ext cx="8064500" cy="5844084"/>
          </a:xfrm>
          <a:prstGeom prst="roundRect">
            <a:avLst>
              <a:gd name="adj" fmla="val 2107"/>
            </a:avLst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350944D-6DBA-49FD-8EBC-C3685B188846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rgbClr val="F0821A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7D61E-05DA-446A-AFB9-41C2D275FDBF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2B08D4-143C-42B6-A7EF-1A599B1F9C66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4A6E41-32F9-43D7-8E97-14DD12DE5779}"/>
              </a:ext>
            </a:extLst>
          </p:cNvPr>
          <p:cNvSpPr/>
          <p:nvPr/>
        </p:nvSpPr>
        <p:spPr>
          <a:xfrm>
            <a:off x="683568" y="4841966"/>
            <a:ext cx="7776864" cy="1334922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“He is good!” laughed Kit. “If only the snake in the woods were here too, they could make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sounds together!”</a:t>
            </a:r>
          </a:p>
        </p:txBody>
      </p:sp>
    </p:spTree>
    <p:extLst>
      <p:ext uri="{BB962C8B-B14F-4D97-AF65-F5344CB8AC3E}">
        <p14:creationId xmlns:p14="http://schemas.microsoft.com/office/powerpoint/2010/main" val="39510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294690D-7F92-436E-8475-7DD91019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Letterjoin-Air Plus 36" panose="02000805000000020003" pitchFamily="50" charset="0"/>
              </a:rPr>
              <a:t>Today, we have learnt…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3D93B8-5C09-4782-9C3A-1B89B5087119}"/>
              </a:ext>
            </a:extLst>
          </p:cNvPr>
          <p:cNvSpPr txBox="1"/>
          <p:nvPr/>
        </p:nvSpPr>
        <p:spPr>
          <a:xfrm>
            <a:off x="3091435" y="694472"/>
            <a:ext cx="296797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400" dirty="0">
                <a:ln w="57150">
                  <a:noFill/>
                </a:ln>
                <a:latin typeface="Letterjoin-Air Plus 36" panose="02000805000000020003" pitchFamily="50" charset="0"/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79832E-CEB0-4F62-A4DA-2B457BEA0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35" y="1335212"/>
            <a:ext cx="1866166" cy="4718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858102-D064-4AF4-A6FA-C6FADE92B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82" y="1473200"/>
            <a:ext cx="1480325" cy="460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2C0B115-148B-45E3-9343-71D5F1B796D2}"/>
              </a:ext>
            </a:extLst>
          </p:cNvPr>
          <p:cNvSpPr txBox="1">
            <a:spLocks/>
          </p:cNvSpPr>
          <p:nvPr/>
        </p:nvSpPr>
        <p:spPr bwMode="auto">
          <a:xfrm>
            <a:off x="4572000" y="2708920"/>
            <a:ext cx="4032250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C1C1C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dirty="0">
                <a:latin typeface="Letterjoin-Air Plus 36" panose="02000805000000020003" pitchFamily="50" charset="0"/>
              </a:rPr>
              <a:t>This is Mum and Dad.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A08EC1-8225-4584-97C2-99B5D81AECFD}"/>
              </a:ext>
            </a:extLst>
          </p:cNvPr>
          <p:cNvCxnSpPr>
            <a:cxnSpLocks/>
          </p:cNvCxnSpPr>
          <p:nvPr/>
        </p:nvCxnSpPr>
        <p:spPr>
          <a:xfrm flipH="1" flipV="1">
            <a:off x="3995936" y="2996952"/>
            <a:ext cx="890102" cy="208856"/>
          </a:xfrm>
          <a:prstGeom prst="straightConnector1">
            <a:avLst/>
          </a:prstGeom>
          <a:ln w="76200">
            <a:solidFill>
              <a:srgbClr val="F082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484BC-8804-4682-9F3C-C94351542A97}"/>
              </a:ext>
            </a:extLst>
          </p:cNvPr>
          <p:cNvSpPr/>
          <p:nvPr/>
        </p:nvSpPr>
        <p:spPr>
          <a:xfrm>
            <a:off x="4860032" y="2636912"/>
            <a:ext cx="72008" cy="1152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D2323C-11B7-4392-A8F1-4E05A35A1157}"/>
              </a:ext>
            </a:extLst>
          </p:cNvPr>
          <p:cNvGrpSpPr/>
          <p:nvPr/>
        </p:nvGrpSpPr>
        <p:grpSpPr>
          <a:xfrm>
            <a:off x="683568" y="731453"/>
            <a:ext cx="3024336" cy="5388495"/>
            <a:chOff x="683568" y="731453"/>
            <a:chExt cx="3024336" cy="53884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32177F-C1F2-4727-98AC-2A4C2B2FE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731453"/>
              <a:ext cx="1928778" cy="53613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AFD12A-9409-46EF-A860-E505ECAF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709" y="836712"/>
              <a:ext cx="1461195" cy="5283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49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667">
                                          <p:cBhvr additive="base">
                                            <p:cTn id="1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667">
                                          <p:cBhvr additive="base">
                                            <p:cTn id="2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3DF549-45FF-4AD2-B302-451709B5E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539750" y="526676"/>
            <a:ext cx="8064500" cy="5804648"/>
          </a:xfrm>
          <a:prstGeom prst="roundRect">
            <a:avLst>
              <a:gd name="adj" fmla="val 1735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243186" y="227397"/>
            <a:ext cx="7776864" cy="94768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One day, the family went out for a walk in the woods.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8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72FF76-FD82-4BF6-99FE-414EF13AF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539750" y="526676"/>
            <a:ext cx="8064500" cy="5804648"/>
          </a:xfrm>
          <a:prstGeom prst="roundRect">
            <a:avLst>
              <a:gd name="adj" fmla="val 1899"/>
            </a:avLst>
          </a:prstGeom>
        </p:spPr>
      </p:pic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836712"/>
            <a:ext cx="7776864" cy="1292534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spc="-6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They had not gone far when Sam heard a strange noise. </a:t>
            </a:r>
            <a: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/>
            </a:r>
            <a:b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</a:br>
            <a: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It was a </a:t>
            </a:r>
            <a:r>
              <a:rPr lang="en-GB" sz="2400" b="1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dirty="0" smtClean="0">
                <a:solidFill>
                  <a:schemeClr val="tx1"/>
                </a:solidFill>
                <a:latin typeface="Letterjoin-Air Plus 36" panose="02000805000000020003" pitchFamily="50" charset="0"/>
              </a:rPr>
              <a:t> sound.</a:t>
            </a:r>
            <a:endParaRPr lang="en-GB" sz="2400" dirty="0">
              <a:solidFill>
                <a:schemeClr val="tx1"/>
              </a:solidFill>
              <a:latin typeface="Letterjoin-Air Plus 36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07006BA-0A1F-4EC0-BD7B-27F082A68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539748" y="526676"/>
            <a:ext cx="8064501" cy="5804648"/>
          </a:xfrm>
          <a:prstGeom prst="roundRect">
            <a:avLst>
              <a:gd name="adj" fmla="val 2391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836711"/>
            <a:ext cx="7776864" cy="1243119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Kit and Sam went to look. There was a beautiful snake! </a:t>
            </a:r>
            <a:b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It hissed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again.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02C5413-ED6D-4B5A-93B6-17A0EF5AD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301208"/>
            <a:ext cx="1251778" cy="3173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B1738D9-52A7-4154-8B75-E008D3B86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60" y="2785689"/>
            <a:ext cx="872964" cy="2686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4318B8-5A59-4736-84CC-EDB8B482E8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4" y="2792549"/>
            <a:ext cx="921519" cy="266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4EA1FB-2CED-44F9-B4D7-CF7B32744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539749" y="526676"/>
            <a:ext cx="8064501" cy="5804648"/>
          </a:xfrm>
          <a:prstGeom prst="roundRect">
            <a:avLst>
              <a:gd name="adj" fmla="val 2063"/>
            </a:avLst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836711"/>
            <a:ext cx="7776864" cy="1279471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“Look!” said Kit. </a:t>
            </a:r>
            <a:b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</a:b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“The snake looks like a letter ‘s’ and it makes the same sound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”.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2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EF534E-7017-4648-9411-781B43C0B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880"/>
          <a:stretch/>
        </p:blipFill>
        <p:spPr>
          <a:xfrm>
            <a:off x="539748" y="526676"/>
            <a:ext cx="8064501" cy="5804648"/>
          </a:xfrm>
          <a:prstGeom prst="roundRect">
            <a:avLst>
              <a:gd name="adj" fmla="val 2391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E53561-5905-49E5-89AC-F76D6171A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301208"/>
            <a:ext cx="1251778" cy="317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1A935-55F6-49FD-A78F-554CA45C8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98" y="2780586"/>
            <a:ext cx="912088" cy="26864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B1873B-A49D-415C-AF43-943584A040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24" y="2792549"/>
            <a:ext cx="921519" cy="26624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80F46-9B8E-4B29-A297-FEBFA2547EA8}"/>
              </a:ext>
            </a:extLst>
          </p:cNvPr>
          <p:cNvSpPr/>
          <p:nvPr/>
        </p:nvSpPr>
        <p:spPr>
          <a:xfrm>
            <a:off x="683568" y="836712"/>
            <a:ext cx="7776864" cy="94768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“Yes!” said Sam. “Snake begins with the letter </a:t>
            </a:r>
            <a:r>
              <a:rPr lang="en-GB" sz="2400" b="1" dirty="0">
                <a:solidFill>
                  <a:schemeClr val="tx1"/>
                </a:solidFill>
                <a:latin typeface="Letterjoin-Air Plus 36" panose="02000805000000020003" pitchFamily="50" charset="0"/>
              </a:rPr>
              <a:t>s</a:t>
            </a:r>
            <a:r>
              <a:rPr lang="en-GB" sz="2400" dirty="0">
                <a:solidFill>
                  <a:schemeClr val="tx1"/>
                </a:solidFill>
                <a:latin typeface="Letterjoin-Air Plus 36" panose="02000805000000020003" pitchFamily="50" charset="0"/>
              </a:rPr>
              <a:t> too!”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F0821A"/>
          </a:solidFill>
        </p:grpSpPr>
        <p:sp>
          <p:nvSpPr>
            <p:cNvPr id="5" name="Oval 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59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13DF7F-8C34-411B-A5B3-2711AC711138}"/>
</file>

<file path=customXml/itemProps2.xml><?xml version="1.0" encoding="utf-8"?>
<ds:datastoreItem xmlns:ds="http://schemas.openxmlformats.org/officeDocument/2006/customXml" ds:itemID="{80713876-1C41-42FF-80DB-70ABF4DDD3C0}"/>
</file>

<file path=customXml/itemProps3.xml><?xml version="1.0" encoding="utf-8"?>
<ds:datastoreItem xmlns:ds="http://schemas.openxmlformats.org/officeDocument/2006/customXml" ds:itemID="{5B235AF6-5D9B-4A13-928C-DD43A4F0DE5C}"/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1496</TotalTime>
  <Words>475</Words>
  <Application>Microsoft Office PowerPoint</Application>
  <PresentationFormat>On-screen Show (4:3)</PresentationFormat>
  <Paragraphs>95</Paragraphs>
  <Slides>34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Letterjoin-Air Plus 36</vt:lpstr>
      <vt:lpstr>Twinkl SemiBold</vt:lpstr>
      <vt:lpstr>Tuffy-TTF</vt:lpstr>
      <vt:lpstr>Twinkl</vt:lpstr>
      <vt:lpstr>Arial</vt:lpstr>
      <vt:lpstr>Office Theme</vt:lpstr>
      <vt:lpstr>PowerPoint Presentation</vt:lpstr>
      <vt:lpstr>This is Kit.</vt:lpstr>
      <vt:lpstr>This is Sam.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</vt:lpstr>
      <vt:lpstr>Let’s Sing!</vt:lpstr>
      <vt:lpstr>Snake Phoneme Spotter</vt:lpstr>
      <vt:lpstr>PowerPoint Presentation</vt:lpstr>
      <vt:lpstr>PowerPoint Presentation</vt:lpstr>
      <vt:lpstr>PowerPoint Presentation</vt:lpstr>
      <vt:lpstr>s Picture Spot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Cris Lima</dc:creator>
  <cp:lastModifiedBy>Mrs S.Hewitt</cp:lastModifiedBy>
  <cp:revision>116</cp:revision>
  <dcterms:created xsi:type="dcterms:W3CDTF">2018-05-22T07:27:45Z</dcterms:created>
  <dcterms:modified xsi:type="dcterms:W3CDTF">2021-02-02T14:26:09Z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