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2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33"/>
  </p:notesMasterIdLst>
  <p:handoutMasterIdLst>
    <p:handoutMasterId r:id="rId34"/>
  </p:handoutMasterIdLst>
  <p:sldIdLst>
    <p:sldId id="258" r:id="rId5"/>
    <p:sldId id="294" r:id="rId6"/>
    <p:sldId id="305" r:id="rId7"/>
    <p:sldId id="326" r:id="rId8"/>
    <p:sldId id="327" r:id="rId9"/>
    <p:sldId id="312" r:id="rId10"/>
    <p:sldId id="313" r:id="rId11"/>
    <p:sldId id="324" r:id="rId12"/>
    <p:sldId id="325" r:id="rId13"/>
    <p:sldId id="307" r:id="rId14"/>
    <p:sldId id="314" r:id="rId15"/>
    <p:sldId id="337" r:id="rId16"/>
    <p:sldId id="328" r:id="rId17"/>
    <p:sldId id="329" r:id="rId18"/>
    <p:sldId id="309" r:id="rId19"/>
    <p:sldId id="331" r:id="rId20"/>
    <p:sldId id="338" r:id="rId21"/>
    <p:sldId id="332" r:id="rId22"/>
    <p:sldId id="339" r:id="rId23"/>
    <p:sldId id="333" r:id="rId24"/>
    <p:sldId id="340" r:id="rId25"/>
    <p:sldId id="334" r:id="rId26"/>
    <p:sldId id="341" r:id="rId27"/>
    <p:sldId id="335" r:id="rId28"/>
    <p:sldId id="342" r:id="rId29"/>
    <p:sldId id="330" r:id="rId30"/>
    <p:sldId id="308" r:id="rId31"/>
    <p:sldId id="267" r:id="rId32"/>
  </p:sldIdLst>
  <p:sldSz cx="9144000" cy="6858000" type="screen4x3"/>
  <p:notesSz cx="6858000" cy="9144000"/>
  <p:embeddedFontLst>
    <p:embeddedFont>
      <p:font typeface="Letterjoin-Air Plus 36" panose="02000805000000020003" pitchFamily="50" charset="0"/>
      <p:regular r:id="rId35"/>
    </p:embeddedFont>
    <p:embeddedFont>
      <p:font typeface="Tuffy-TTF" panose="020B0603060100000000" charset="0"/>
      <p:regular r:id="rId36"/>
      <p:bold r:id="rId37"/>
      <p:italic r:id="rId38"/>
      <p:boldItalic r:id="rId39"/>
    </p:embeddedFont>
    <p:embeddedFont>
      <p:font typeface="Twinkl SemiBold" charset="0"/>
      <p:bold r:id="rId40"/>
    </p:embeddedFont>
    <p:embeddedFont>
      <p:font typeface="Twinkl" panose="020B0604020202020204" charset="0"/>
      <p:regular r:id="rId41"/>
      <p:bold r:id="rId42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88E"/>
    <a:srgbClr val="653C8F"/>
    <a:srgbClr val="A6632C"/>
    <a:srgbClr val="DDA97F"/>
    <a:srgbClr val="DAC667"/>
    <a:srgbClr val="FFFFFF"/>
    <a:srgbClr val="F0821A"/>
    <a:srgbClr val="F08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9" autoAdjust="0"/>
    <p:restoredTop sz="96357" autoAdjust="0"/>
  </p:normalViewPr>
  <p:slideViewPr>
    <p:cSldViewPr>
      <p:cViewPr varScale="1">
        <p:scale>
          <a:sx n="73" d="100"/>
          <a:sy n="73" d="100"/>
        </p:scale>
        <p:origin x="11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B338B91B-1F91-43FC-A2C3-0CD5C16B18A4}" type="datetimeFigureOut">
              <a:rPr lang="en-GB"/>
              <a:pPr>
                <a:defRPr/>
              </a:pPr>
              <a:t>02/02/2021</a:t>
            </a:fld>
            <a:endParaRPr lang="en-GB" dirty="0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8A034D13-167E-4D10-8AEC-B2242DE0958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71760521-08A7-4C27-B759-8FAD1F93158E}" type="datetimeFigureOut">
              <a:rPr lang="en-GB"/>
              <a:pPr>
                <a:defRPr/>
              </a:pPr>
              <a:t>02/02/2021</a:t>
            </a:fld>
            <a:endParaRPr lang="en-GB" dirty="0"/>
          </a:p>
        </p:txBody>
      </p:sp>
      <p:sp>
        <p:nvSpPr>
          <p:cNvPr id="4" name="Slide Image Placeholder 3">
            <a:extLst/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E3B876B6-E802-4167-8C98-5CD8717A293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23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/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1669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B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/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796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00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052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49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1" r:id="rId4"/>
    <p:sldLayoutId id="2147483746" r:id="rId5"/>
    <p:sldLayoutId id="2147483742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10" Type="http://schemas.openxmlformats.org/officeDocument/2006/relationships/image" Target="../media/image32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15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15.png"/><Relationship Id="rId5" Type="http://schemas.openxmlformats.org/officeDocument/2006/relationships/image" Target="../media/image43.png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15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6" Type="http://schemas.openxmlformats.org/officeDocument/2006/relationships/image" Target="../media/image15.png"/><Relationship Id="rId5" Type="http://schemas.openxmlformats.org/officeDocument/2006/relationships/image" Target="../media/image47.png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 smtClean="0">
                <a:latin typeface="Letterjoin-Air Plus 36" panose="02000805000000020003" pitchFamily="50" charset="0"/>
              </a:rPr>
              <a:t>Let’s Sing!</a:t>
            </a:r>
          </a:p>
        </p:txBody>
      </p:sp>
      <p:grpSp>
        <p:nvGrpSpPr>
          <p:cNvPr id="8" name="Group 7">
            <a:extLst/>
          </p:cNvPr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rgbClr val="F08115"/>
          </a:solidFill>
        </p:grpSpPr>
        <p:sp>
          <p:nvSpPr>
            <p:cNvPr id="9" name="Oval 8">
              <a:extLst/>
            </p:cNvPr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" name="Rectangle 9">
              <a:extLst/>
            </p:cNvPr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6" name="Rectangle: Rounded Corners 5">
            <a:extLst/>
          </p:cNvPr>
          <p:cNvSpPr/>
          <p:nvPr/>
        </p:nvSpPr>
        <p:spPr>
          <a:xfrm>
            <a:off x="1979712" y="2335213"/>
            <a:ext cx="5327650" cy="2971801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(To the tune of ‘Cockles and Mussels’)</a:t>
            </a:r>
          </a:p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We like to eat apples, we like to eat apples, 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We like to eat apples at break time and lunch.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We like to eat apples, 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a - a - a - a, apples.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Red apples, green apples,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a - a, they go crunch!</a:t>
            </a:r>
          </a:p>
        </p:txBody>
      </p:sp>
      <p:grpSp>
        <p:nvGrpSpPr>
          <p:cNvPr id="16389" name="Show button"/>
          <p:cNvGrpSpPr>
            <a:grpSpLocks/>
          </p:cNvGrpSpPr>
          <p:nvPr/>
        </p:nvGrpSpPr>
        <p:grpSpPr bwMode="auto">
          <a:xfrm>
            <a:off x="6443663" y="5534025"/>
            <a:ext cx="1970087" cy="666750"/>
            <a:chOff x="6443623" y="5534675"/>
            <a:chExt cx="1970284" cy="666848"/>
          </a:xfrm>
        </p:grpSpPr>
        <p:sp>
          <p:nvSpPr>
            <p:cNvPr id="11" name="Rectangle: Rounded Corners 10">
              <a:extLst/>
            </p:cNvPr>
            <p:cNvSpPr/>
            <p:nvPr/>
          </p:nvSpPr>
          <p:spPr>
            <a:xfrm>
              <a:off x="6443623" y="5650580"/>
              <a:ext cx="1570194" cy="431863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Play Song</a:t>
              </a:r>
            </a:p>
          </p:txBody>
        </p:sp>
        <p:pic>
          <p:nvPicPr>
            <p:cNvPr id="12" name="Picture 11">
              <a:extLst/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1420813"/>
            <a:ext cx="1135063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979863"/>
            <a:ext cx="113982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ckles and Mussels">
            <a:hlinkClick r:id="" action="ppaction://media"/>
          </p:cNvPr>
          <p:cNvPicPr>
            <a:picLocks noChangeAspect="1"/>
          </p:cNvPicPr>
          <p:nvPr>
            <a:wavAudioFile r:embed="rId1" name="0E17EE47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70627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611438"/>
            <a:ext cx="2697162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 smtClean="0">
                <a:latin typeface="Letterjoin-Air Plus 36" panose="02000805000000020003" pitchFamily="50" charset="0"/>
              </a:rPr>
              <a:t>Apple Phoneme Spotter</a:t>
            </a:r>
          </a:p>
        </p:txBody>
      </p:sp>
      <p:sp>
        <p:nvSpPr>
          <p:cNvPr id="14" name="Rectangle: Rounded Corners 13">
            <a:extLst/>
          </p:cNvPr>
          <p:cNvSpPr/>
          <p:nvPr/>
        </p:nvSpPr>
        <p:spPr>
          <a:xfrm>
            <a:off x="809625" y="1353754"/>
            <a:ext cx="7515225" cy="922722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Watch carefully as Kit and Sam take bites of their apples. If you see a letter </a:t>
            </a:r>
            <a:r>
              <a:rPr lang="en-GB" b="1" dirty="0">
                <a:solidFill>
                  <a:schemeClr val="tx1"/>
                </a:solidFill>
                <a:latin typeface="Letterjoin-Air Plus 36" panose="02000805000000020003" pitchFamily="50" charset="0"/>
              </a:rPr>
              <a:t>a</a:t>
            </a:r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 or a letter </a:t>
            </a:r>
            <a:r>
              <a:rPr lang="en-GB" b="1" dirty="0">
                <a:solidFill>
                  <a:schemeClr val="tx1"/>
                </a:solidFill>
                <a:latin typeface="Letterjoin-Air Plus 36" panose="02000805000000020003" pitchFamily="50" charset="0"/>
              </a:rPr>
              <a:t>s</a:t>
            </a:r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 appear, say the sound and do the action.</a:t>
            </a:r>
          </a:p>
        </p:txBody>
      </p:sp>
      <p:grpSp>
        <p:nvGrpSpPr>
          <p:cNvPr id="36" name="Group 35">
            <a:extLst/>
          </p:cNvPr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rgbClr val="F08115"/>
          </a:solidFill>
        </p:grpSpPr>
        <p:sp>
          <p:nvSpPr>
            <p:cNvPr id="37" name="Oval 36">
              <a:extLst/>
            </p:cNvPr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8" name="Rectangle 37">
              <a:extLst/>
            </p:cNvPr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grpSp>
        <p:nvGrpSpPr>
          <p:cNvPr id="18" name="Kit's teachings"/>
          <p:cNvGrpSpPr>
            <a:grpSpLocks/>
          </p:cNvGrpSpPr>
          <p:nvPr/>
        </p:nvGrpSpPr>
        <p:grpSpPr bwMode="auto">
          <a:xfrm>
            <a:off x="250825" y="5737225"/>
            <a:ext cx="4514850" cy="1008063"/>
            <a:chOff x="1475656" y="5229200"/>
            <a:chExt cx="4513867" cy="1008112"/>
          </a:xfrm>
        </p:grpSpPr>
        <p:sp>
          <p:nvSpPr>
            <p:cNvPr id="19" name="Rectangle: Rounded Corners 18">
              <a:extLst/>
            </p:cNvPr>
            <p:cNvSpPr/>
            <p:nvPr/>
          </p:nvSpPr>
          <p:spPr>
            <a:xfrm>
              <a:off x="1475656" y="5516552"/>
              <a:ext cx="3672675" cy="572817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  </a:t>
              </a:r>
              <a:r>
                <a:rPr lang="en-GB" dirty="0">
                  <a:latin typeface="Letterjoin-Air Plus 36" panose="02000805000000020003" pitchFamily="50" charset="0"/>
                </a:rPr>
                <a:t>Click me for Kit’s teaching tips!</a:t>
              </a:r>
            </a:p>
          </p:txBody>
        </p:sp>
        <p:pic>
          <p:nvPicPr>
            <p:cNvPr id="20" name="Picture 19">
              <a:extLst/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4981411" y="5229200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sp>
        <p:nvSpPr>
          <p:cNvPr id="21" name="Kit's teaching bubble">
            <a:extLst/>
          </p:cNvPr>
          <p:cNvSpPr/>
          <p:nvPr/>
        </p:nvSpPr>
        <p:spPr>
          <a:xfrm>
            <a:off x="250825" y="3717032"/>
            <a:ext cx="2690813" cy="2020193"/>
          </a:xfrm>
          <a:prstGeom prst="wedgeRoundRectCallout">
            <a:avLst>
              <a:gd name="adj1" fmla="val 85584"/>
              <a:gd name="adj2" fmla="val 78408"/>
              <a:gd name="adj3" fmla="val 16667"/>
            </a:avLst>
          </a:prstGeom>
          <a:solidFill>
            <a:schemeClr val="bg1"/>
          </a:solidFill>
          <a:ln w="28575">
            <a:solidFill>
              <a:srgbClr val="F082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Linking the phoneme, grapheme, mnemonic and action helps children to make learning links.</a:t>
            </a:r>
          </a:p>
        </p:txBody>
      </p:sp>
      <p:sp>
        <p:nvSpPr>
          <p:cNvPr id="22" name="Close bubble">
            <a:extLst/>
          </p:cNvPr>
          <p:cNvSpPr/>
          <p:nvPr/>
        </p:nvSpPr>
        <p:spPr>
          <a:xfrm>
            <a:off x="227013" y="3963988"/>
            <a:ext cx="284162" cy="284162"/>
          </a:xfrm>
          <a:prstGeom prst="ellipse">
            <a:avLst/>
          </a:prstGeom>
          <a:solidFill>
            <a:srgbClr val="F08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74"/>
          <a:stretch>
            <a:fillRect/>
          </a:stretch>
        </p:blipFill>
        <p:spPr bwMode="auto">
          <a:xfrm>
            <a:off x="4754563" y="454025"/>
            <a:ext cx="356235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74"/>
          <a:stretch>
            <a:fillRect/>
          </a:stretch>
        </p:blipFill>
        <p:spPr bwMode="auto">
          <a:xfrm>
            <a:off x="411163" y="454025"/>
            <a:ext cx="3516313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>
            <a:extLst/>
          </p:cNvPr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rgbClr val="F08115"/>
          </a:solidFill>
        </p:grpSpPr>
        <p:sp>
          <p:nvSpPr>
            <p:cNvPr id="37" name="Oval 36">
              <a:extLst/>
            </p:cNvPr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8" name="Rectangle 37">
              <a:extLst/>
            </p:cNvPr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grpSp>
        <p:nvGrpSpPr>
          <p:cNvPr id="23" name="PLAY 1"/>
          <p:cNvGrpSpPr>
            <a:grpSpLocks/>
          </p:cNvGrpSpPr>
          <p:nvPr/>
        </p:nvGrpSpPr>
        <p:grpSpPr bwMode="auto">
          <a:xfrm>
            <a:off x="4035425" y="5680075"/>
            <a:ext cx="931863" cy="933450"/>
            <a:chOff x="6300192" y="2204864"/>
            <a:chExt cx="900100" cy="900100"/>
          </a:xfrm>
        </p:grpSpPr>
        <p:sp>
          <p:nvSpPr>
            <p:cNvPr id="24" name="Oval 23">
              <a:extLst/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082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5" name="Isosceles Triangle 24">
              <a:extLst/>
            </p:cNvPr>
            <p:cNvSpPr/>
            <p:nvPr/>
          </p:nvSpPr>
          <p:spPr>
            <a:xfrm rot="5400000">
              <a:off x="6559038" y="2418005"/>
              <a:ext cx="551082" cy="473818"/>
            </a:xfrm>
            <a:prstGeom prst="triangle">
              <a:avLst/>
            </a:prstGeom>
            <a:solidFill>
              <a:srgbClr val="F082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635375" y="1700213"/>
            <a:ext cx="143986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Letterjoin-Air Plus 36" panose="02000805000000020003" pitchFamily="50" charset="0"/>
              </a:rPr>
              <a:t>t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618707" y="1666283"/>
            <a:ext cx="143986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Letterjoin-Air Plus 36" panose="02000805000000020003" pitchFamily="50" charset="0"/>
              </a:rPr>
              <a:t>a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627041" y="1657155"/>
            <a:ext cx="143986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Letterjoin-Air Plus 36" panose="02000805000000020003" pitchFamily="50" charset="0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0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0" presetClass="exit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10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10" presetClass="exit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10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97" presetID="10" presetClass="exit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1" grpId="2"/>
      <p:bldP spid="31" grpId="3"/>
      <p:bldP spid="31" grpId="4"/>
      <p:bldP spid="31" grpId="5"/>
      <p:bldP spid="31" grpId="6"/>
      <p:bldP spid="31" grpId="7"/>
      <p:bldP spid="30" grpId="0"/>
      <p:bldP spid="30" grpId="1"/>
      <p:bldP spid="30" grpId="2"/>
      <p:bldP spid="30" grpId="3"/>
      <p:bldP spid="30" grpId="4"/>
      <p:bldP spid="30" grpId="5"/>
      <p:bldP spid="30" grpId="6"/>
      <p:bldP spid="30" grpId="7"/>
      <p:bldP spid="29" grpId="0"/>
      <p:bldP spid="29" grpId="1"/>
      <p:bldP spid="29" grpId="2"/>
      <p:bldP spid="29" grpId="3"/>
      <p:bldP spid="29" grpId="4"/>
      <p:bldP spid="29" grpId="5"/>
      <p:bldP spid="29" grpId="6"/>
      <p:bldP spid="29" grpId="7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1114425"/>
            <a:ext cx="304800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4" y="587014"/>
            <a:ext cx="8038251" cy="5683972"/>
          </a:xfrm>
          <a:prstGeom prst="roundRect">
            <a:avLst>
              <a:gd name="adj" fmla="val 2877"/>
            </a:avLst>
          </a:prstGeom>
        </p:spPr>
      </p:pic>
      <p:grpSp>
        <p:nvGrpSpPr>
          <p:cNvPr id="6" name="Group 5">
            <a:extLst/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1946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3232150"/>
            <a:ext cx="12858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57"/>
          <a:stretch>
            <a:fillRect/>
          </a:stretch>
        </p:blipFill>
        <p:spPr bwMode="auto">
          <a:xfrm>
            <a:off x="5867400" y="1995488"/>
            <a:ext cx="1693863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1992313"/>
            <a:ext cx="2084387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3232150"/>
            <a:ext cx="53022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3" y="4846638"/>
            <a:ext cx="63341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4518025"/>
            <a:ext cx="4032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>
            <a:extLst/>
          </p:cNvPr>
          <p:cNvSpPr/>
          <p:nvPr/>
        </p:nvSpPr>
        <p:spPr>
          <a:xfrm>
            <a:off x="684211" y="681925"/>
            <a:ext cx="7775575" cy="1253765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smtClean="0">
                <a:solidFill>
                  <a:schemeClr val="tx1"/>
                </a:solidFill>
                <a:latin typeface="Letterjoin-Air Plus 36" panose="02000805000000020003" pitchFamily="50" charset="0"/>
              </a:rPr>
              <a:t>“Hey Sam,” said Kit, “do you think we can find any other things that have an </a:t>
            </a:r>
            <a:r>
              <a:rPr lang="en-GB" sz="2400" b="1" dirty="0" smtClean="0">
                <a:solidFill>
                  <a:schemeClr val="tx1"/>
                </a:solidFill>
                <a:latin typeface="Letterjoin-Air Plus 36" panose="02000805000000020003" pitchFamily="50" charset="0"/>
              </a:rPr>
              <a:t>a</a:t>
            </a:r>
            <a:r>
              <a:rPr lang="en-GB" sz="2400" dirty="0" smtClean="0">
                <a:solidFill>
                  <a:schemeClr val="tx1"/>
                </a:solidFill>
                <a:latin typeface="Letterjoin-Air Plus 36" panose="02000805000000020003" pitchFamily="50" charset="0"/>
              </a:rPr>
              <a:t> sound in them?”</a:t>
            </a:r>
            <a:endParaRPr lang="en-GB" sz="2400" dirty="0">
              <a:solidFill>
                <a:schemeClr val="tx1"/>
              </a:solidFill>
              <a:latin typeface="Letterjoin-Air Plus 36" panose="02000805000000020003" pitchFamily="50" charset="0"/>
            </a:endParaRPr>
          </a:p>
        </p:txBody>
      </p:sp>
      <p:pic>
        <p:nvPicPr>
          <p:cNvPr id="19468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2030413"/>
            <a:ext cx="37147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1114425"/>
            <a:ext cx="304800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4" y="587014"/>
            <a:ext cx="8038251" cy="5683971"/>
          </a:xfrm>
          <a:prstGeom prst="roundRect">
            <a:avLst>
              <a:gd name="adj" fmla="val 2877"/>
            </a:avLst>
          </a:prstGeom>
        </p:spPr>
      </p:pic>
      <p:grpSp>
        <p:nvGrpSpPr>
          <p:cNvPr id="6" name="Group 5">
            <a:extLst/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7" name="Rectangle: Rounded Corners 6">
            <a:extLst/>
          </p:cNvPr>
          <p:cNvSpPr/>
          <p:nvPr/>
        </p:nvSpPr>
        <p:spPr>
          <a:xfrm>
            <a:off x="301339" y="327764"/>
            <a:ext cx="7775575" cy="1127125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“Why don’t we try my toy robot again!” said Sam. “I bet he can say some words with </a:t>
            </a:r>
            <a:r>
              <a:rPr lang="en-GB" sz="2400" b="1" dirty="0">
                <a:solidFill>
                  <a:schemeClr val="tx1"/>
                </a:solidFill>
                <a:latin typeface="Letterjoin-Air Plus 36" panose="02000805000000020003" pitchFamily="50" charset="0"/>
              </a:rPr>
              <a:t>a</a:t>
            </a:r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 in them.”</a:t>
            </a:r>
          </a:p>
        </p:txBody>
      </p:sp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471613"/>
            <a:ext cx="116205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471613"/>
            <a:ext cx="1500187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 smtClean="0">
                <a:latin typeface="Letterjoin-Air Plus 36" panose="02000805000000020003" pitchFamily="50" charset="0"/>
              </a:rPr>
              <a:t>a Picture Spot</a:t>
            </a:r>
          </a:p>
        </p:txBody>
      </p:sp>
      <p:grpSp>
        <p:nvGrpSpPr>
          <p:cNvPr id="6" name="Group 5">
            <a:extLst/>
          </p:cNvPr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7" name="Rectangle: Rounded Corners 6">
            <a:extLst/>
          </p:cNvPr>
          <p:cNvSpPr/>
          <p:nvPr/>
        </p:nvSpPr>
        <p:spPr>
          <a:xfrm>
            <a:off x="809624" y="1373982"/>
            <a:ext cx="7515225" cy="1031875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Sam’s robot talks in ‘robot talk’. Listen to Sam’s robot say a word. Can you work out which picture matches the word he is saying?</a:t>
            </a:r>
          </a:p>
        </p:txBody>
      </p:sp>
      <p:pic>
        <p:nvPicPr>
          <p:cNvPr id="2150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/>
          <a:stretch>
            <a:fillRect/>
          </a:stretch>
        </p:blipFill>
        <p:spPr bwMode="auto">
          <a:xfrm>
            <a:off x="0" y="1997075"/>
            <a:ext cx="3563938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Kit's teachings"/>
          <p:cNvGrpSpPr>
            <a:grpSpLocks/>
          </p:cNvGrpSpPr>
          <p:nvPr/>
        </p:nvGrpSpPr>
        <p:grpSpPr bwMode="auto">
          <a:xfrm>
            <a:off x="3995937" y="5157788"/>
            <a:ext cx="4897238" cy="1008062"/>
            <a:chOff x="1093351" y="5229200"/>
            <a:chExt cx="4896172" cy="1008112"/>
          </a:xfrm>
        </p:grpSpPr>
        <p:sp>
          <p:nvSpPr>
            <p:cNvPr id="12" name="Rectangle: Rounded Corners 11">
              <a:extLst/>
            </p:cNvPr>
            <p:cNvSpPr/>
            <p:nvPr/>
          </p:nvSpPr>
          <p:spPr>
            <a:xfrm>
              <a:off x="1093351" y="5516551"/>
              <a:ext cx="4054981" cy="645352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  </a:t>
              </a:r>
              <a:r>
                <a:rPr lang="en-GB" dirty="0">
                  <a:latin typeface="Letterjoin-Air Plus 36" panose="02000805000000020003" pitchFamily="50" charset="0"/>
                </a:rPr>
                <a:t>Click me for Kit’s teaching tips!</a:t>
              </a:r>
            </a:p>
          </p:txBody>
        </p:sp>
        <p:pic>
          <p:nvPicPr>
            <p:cNvPr id="13" name="Picture 12">
              <a:extLst/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4981411" y="5229200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sp>
        <p:nvSpPr>
          <p:cNvPr id="14" name="Kit's teaching bubble">
            <a:extLst/>
          </p:cNvPr>
          <p:cNvSpPr/>
          <p:nvPr/>
        </p:nvSpPr>
        <p:spPr>
          <a:xfrm>
            <a:off x="3851275" y="3732213"/>
            <a:ext cx="4249738" cy="1270000"/>
          </a:xfrm>
          <a:prstGeom prst="wedgeRoundRectCallout">
            <a:avLst>
              <a:gd name="adj1" fmla="val 49104"/>
              <a:gd name="adj2" fmla="val 100562"/>
              <a:gd name="adj3" fmla="val 16667"/>
            </a:avLst>
          </a:prstGeom>
          <a:solidFill>
            <a:schemeClr val="bg1"/>
          </a:solidFill>
          <a:ln w="28575">
            <a:solidFill>
              <a:srgbClr val="F082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Some children may be able to tell you whether the /a/ sound appears at the beginning or the end of the word.</a:t>
            </a:r>
          </a:p>
        </p:txBody>
      </p:sp>
      <p:sp>
        <p:nvSpPr>
          <p:cNvPr id="15" name="Close bubble">
            <a:extLst/>
          </p:cNvPr>
          <p:cNvSpPr/>
          <p:nvPr/>
        </p:nvSpPr>
        <p:spPr>
          <a:xfrm>
            <a:off x="7875588" y="3611563"/>
            <a:ext cx="284162" cy="284162"/>
          </a:xfrm>
          <a:prstGeom prst="ellipse">
            <a:avLst/>
          </a:prstGeom>
          <a:solidFill>
            <a:srgbClr val="F08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/>
          </p:cNvPr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2060575"/>
            <a:ext cx="29702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279650"/>
            <a:ext cx="27178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nt">
            <a:hlinkClick r:id="" action="ppaction://media"/>
          </p:cNvPr>
          <p:cNvPicPr>
            <a:picLocks noChangeAspect="1"/>
          </p:cNvPicPr>
          <p:nvPr>
            <a:wavAudioFile r:embed="rId1" name="11BFF6BF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3167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how button"/>
          <p:cNvGrpSpPr>
            <a:grpSpLocks/>
          </p:cNvGrpSpPr>
          <p:nvPr/>
        </p:nvGrpSpPr>
        <p:grpSpPr bwMode="auto">
          <a:xfrm>
            <a:off x="7019925" y="5534025"/>
            <a:ext cx="1393825" cy="666750"/>
            <a:chOff x="7020290" y="5534675"/>
            <a:chExt cx="1393617" cy="666848"/>
          </a:xfrm>
        </p:grpSpPr>
        <p:sp>
          <p:nvSpPr>
            <p:cNvPr id="9" name="Rectangle: Rounded Corners 8">
              <a:extLst/>
            </p:cNvPr>
            <p:cNvSpPr/>
            <p:nvPr/>
          </p:nvSpPr>
          <p:spPr>
            <a:xfrm>
              <a:off x="7020290" y="5650580"/>
              <a:ext cx="993627" cy="431863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Play</a:t>
              </a:r>
            </a:p>
          </p:txBody>
        </p:sp>
        <p:pic>
          <p:nvPicPr>
            <p:cNvPr id="10" name="Picture 9">
              <a:extLst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/>
          </p:cNvPr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698500"/>
            <a:ext cx="21431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/>
          </p:cNvPr>
          <p:cNvSpPr/>
          <p:nvPr/>
        </p:nvSpPr>
        <p:spPr>
          <a:xfrm>
            <a:off x="1520825" y="2046288"/>
            <a:ext cx="2460625" cy="1022350"/>
          </a:xfrm>
          <a:prstGeom prst="wedgeRoundRectCallout">
            <a:avLst>
              <a:gd name="adj1" fmla="val 92466"/>
              <a:gd name="adj2" fmla="val -3993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Well done!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/>
          </p:cNvPr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4579" name="Picture 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923925"/>
            <a:ext cx="1731962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917575"/>
            <a:ext cx="16287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am">
            <a:hlinkClick r:id="" action="ppaction://media"/>
          </p:cNvPr>
          <p:cNvPicPr>
            <a:picLocks noChangeAspect="1"/>
          </p:cNvPicPr>
          <p:nvPr>
            <a:wavAudioFile r:embed="rId1" name="9E36059D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72453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how button"/>
          <p:cNvGrpSpPr>
            <a:grpSpLocks/>
          </p:cNvGrpSpPr>
          <p:nvPr/>
        </p:nvGrpSpPr>
        <p:grpSpPr bwMode="auto">
          <a:xfrm>
            <a:off x="7019925" y="5534025"/>
            <a:ext cx="1393825" cy="666750"/>
            <a:chOff x="7020290" y="5534675"/>
            <a:chExt cx="1393617" cy="666848"/>
          </a:xfrm>
        </p:grpSpPr>
        <p:sp>
          <p:nvSpPr>
            <p:cNvPr id="9" name="Rectangle: Rounded Corners 8">
              <a:extLst/>
            </p:cNvPr>
            <p:cNvSpPr/>
            <p:nvPr/>
          </p:nvSpPr>
          <p:spPr>
            <a:xfrm>
              <a:off x="7020290" y="5650580"/>
              <a:ext cx="993627" cy="431863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Play</a:t>
              </a:r>
            </a:p>
          </p:txBody>
        </p:sp>
        <p:pic>
          <p:nvPicPr>
            <p:cNvPr id="10" name="Picture 9">
              <a:extLst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/>
          </p:cNvPr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698500"/>
            <a:ext cx="21431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/>
          </p:cNvPr>
          <p:cNvSpPr/>
          <p:nvPr/>
        </p:nvSpPr>
        <p:spPr>
          <a:xfrm>
            <a:off x="1520825" y="2046288"/>
            <a:ext cx="2460625" cy="1022350"/>
          </a:xfrm>
          <a:prstGeom prst="wedgeRoundRectCallout">
            <a:avLst>
              <a:gd name="adj1" fmla="val 92466"/>
              <a:gd name="adj2" fmla="val -3993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Well done!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/>
          </p:cNvPr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213677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">
            <a:extLst/>
          </p:cNvPr>
          <p:cNvSpPr/>
          <p:nvPr/>
        </p:nvSpPr>
        <p:spPr>
          <a:xfrm>
            <a:off x="1979613" y="908050"/>
            <a:ext cx="3384550" cy="896938"/>
          </a:xfrm>
          <a:prstGeom prst="wedgeRoundRectCallout">
            <a:avLst>
              <a:gd name="adj1" fmla="val -52590"/>
              <a:gd name="adj2" fmla="val 12333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Let’s practise Sam’s Sounds</a:t>
            </a:r>
            <a:r>
              <a:rPr lang="en-GB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11" name="background">
            <a:extLst/>
          </p:cNvPr>
          <p:cNvSpPr/>
          <p:nvPr/>
        </p:nvSpPr>
        <p:spPr>
          <a:xfrm>
            <a:off x="3995738" y="1989138"/>
            <a:ext cx="2574925" cy="3937000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F082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12" name="PLAY 1"/>
          <p:cNvGrpSpPr>
            <a:grpSpLocks/>
          </p:cNvGrpSpPr>
          <p:nvPr/>
        </p:nvGrpSpPr>
        <p:grpSpPr bwMode="auto">
          <a:xfrm>
            <a:off x="4859338" y="5278438"/>
            <a:ext cx="846137" cy="844550"/>
            <a:chOff x="6300192" y="2204864"/>
            <a:chExt cx="900100" cy="900100"/>
          </a:xfrm>
        </p:grpSpPr>
        <p:sp>
          <p:nvSpPr>
            <p:cNvPr id="13" name="Oval 12">
              <a:extLst/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082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4" name="Isosceles Triangle 13">
              <a:extLst/>
            </p:cNvPr>
            <p:cNvSpPr/>
            <p:nvPr/>
          </p:nvSpPr>
          <p:spPr>
            <a:xfrm rot="5400000">
              <a:off x="6558897" y="2417645"/>
              <a:ext cx="551565" cy="474537"/>
            </a:xfrm>
            <a:prstGeom prst="triangle">
              <a:avLst/>
            </a:prstGeom>
            <a:solidFill>
              <a:srgbClr val="F082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4665663" y="1773238"/>
            <a:ext cx="1306512" cy="3133725"/>
            <a:chOff x="5566011" y="1258064"/>
            <a:chExt cx="1440160" cy="3454313"/>
          </a:xfrm>
        </p:grpSpPr>
        <p:sp>
          <p:nvSpPr>
            <p:cNvPr id="8200" name="TextBox 17"/>
            <p:cNvSpPr txBox="1">
              <a:spLocks noChangeArrowheads="1"/>
            </p:cNvSpPr>
            <p:nvPr/>
          </p:nvSpPr>
          <p:spPr bwMode="auto">
            <a:xfrm>
              <a:off x="5566011" y="1258064"/>
              <a:ext cx="1440160" cy="173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 b="1" dirty="0">
                  <a:solidFill>
                    <a:schemeClr val="tx1"/>
                  </a:solidFill>
                  <a:latin typeface="Letterjoin-Air Plus 36" panose="02000805000000020003" pitchFamily="50" charset="0"/>
                </a:rPr>
                <a:t>s</a:t>
              </a:r>
            </a:p>
          </p:txBody>
        </p:sp>
        <p:pic>
          <p:nvPicPr>
            <p:cNvPr id="8201" name="Picture 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3279" y="2852936"/>
              <a:ext cx="1365622" cy="185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/>
          </p:cNvPr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1017588"/>
            <a:ext cx="1390650" cy="501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0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828675"/>
            <a:ext cx="1871663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n">
            <a:hlinkClick r:id="" action="ppaction://media"/>
          </p:cNvPr>
          <p:cNvPicPr>
            <a:picLocks noChangeAspect="1"/>
          </p:cNvPicPr>
          <p:nvPr>
            <a:wavAudioFile r:embed="rId1" name="FE82A110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71739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how button"/>
          <p:cNvGrpSpPr>
            <a:grpSpLocks/>
          </p:cNvGrpSpPr>
          <p:nvPr/>
        </p:nvGrpSpPr>
        <p:grpSpPr bwMode="auto">
          <a:xfrm>
            <a:off x="7019925" y="5534025"/>
            <a:ext cx="1393825" cy="666750"/>
            <a:chOff x="7020290" y="5534675"/>
            <a:chExt cx="1393617" cy="666848"/>
          </a:xfrm>
        </p:grpSpPr>
        <p:sp>
          <p:nvSpPr>
            <p:cNvPr id="9" name="Rectangle: Rounded Corners 8">
              <a:extLst/>
            </p:cNvPr>
            <p:cNvSpPr/>
            <p:nvPr/>
          </p:nvSpPr>
          <p:spPr>
            <a:xfrm>
              <a:off x="7020290" y="5650580"/>
              <a:ext cx="993627" cy="431863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Play</a:t>
              </a:r>
            </a:p>
          </p:txBody>
        </p:sp>
        <p:pic>
          <p:nvPicPr>
            <p:cNvPr id="11" name="Picture 10">
              <a:extLst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/>
          </p:cNvPr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698500"/>
            <a:ext cx="21431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/>
          </p:cNvPr>
          <p:cNvSpPr/>
          <p:nvPr/>
        </p:nvSpPr>
        <p:spPr>
          <a:xfrm>
            <a:off x="2001700" y="1916832"/>
            <a:ext cx="2460625" cy="1022350"/>
          </a:xfrm>
          <a:prstGeom prst="wedgeRoundRectCallout">
            <a:avLst>
              <a:gd name="adj1" fmla="val 92466"/>
              <a:gd name="adj2" fmla="val -3993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Well done!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/>
          </p:cNvPr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8675" name="Picture 1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752725"/>
            <a:ext cx="2054225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8" y="1484313"/>
            <a:ext cx="2554287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at">
            <a:hlinkClick r:id="" action="ppaction://media"/>
          </p:cNvPr>
          <p:cNvPicPr>
            <a:picLocks noChangeAspect="1"/>
          </p:cNvPicPr>
          <p:nvPr>
            <a:wavAudioFile r:embed="rId1" name="4B669284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7389813"/>
            <a:ext cx="6096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how button"/>
          <p:cNvGrpSpPr>
            <a:grpSpLocks/>
          </p:cNvGrpSpPr>
          <p:nvPr/>
        </p:nvGrpSpPr>
        <p:grpSpPr bwMode="auto">
          <a:xfrm>
            <a:off x="7019925" y="5534025"/>
            <a:ext cx="1393825" cy="666750"/>
            <a:chOff x="7020290" y="5534675"/>
            <a:chExt cx="1393617" cy="666848"/>
          </a:xfrm>
        </p:grpSpPr>
        <p:sp>
          <p:nvSpPr>
            <p:cNvPr id="9" name="Rectangle: Rounded Corners 8">
              <a:extLst/>
            </p:cNvPr>
            <p:cNvSpPr/>
            <p:nvPr/>
          </p:nvSpPr>
          <p:spPr>
            <a:xfrm>
              <a:off x="7020290" y="5650580"/>
              <a:ext cx="993627" cy="431863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Play</a:t>
              </a:r>
            </a:p>
          </p:txBody>
        </p:sp>
        <p:pic>
          <p:nvPicPr>
            <p:cNvPr id="10" name="Picture 9">
              <a:extLst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/>
          </p:cNvPr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698500"/>
            <a:ext cx="21431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/>
          </p:cNvPr>
          <p:cNvSpPr/>
          <p:nvPr/>
        </p:nvSpPr>
        <p:spPr>
          <a:xfrm>
            <a:off x="1763688" y="1988840"/>
            <a:ext cx="2460625" cy="1022350"/>
          </a:xfrm>
          <a:prstGeom prst="wedgeRoundRectCallout">
            <a:avLst>
              <a:gd name="adj1" fmla="val 92466"/>
              <a:gd name="adj2" fmla="val -3993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Well done!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/>
          </p:cNvPr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2119313"/>
            <a:ext cx="3376612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997200"/>
            <a:ext cx="4211637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an">
            <a:hlinkClick r:id="" action="ppaction://media"/>
          </p:cNvPr>
          <p:cNvPicPr>
            <a:picLocks noChangeAspect="1"/>
          </p:cNvPicPr>
          <p:nvPr>
            <a:wavAudioFile r:embed="rId1" name="633CB320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1739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how button"/>
          <p:cNvGrpSpPr>
            <a:grpSpLocks/>
          </p:cNvGrpSpPr>
          <p:nvPr/>
        </p:nvGrpSpPr>
        <p:grpSpPr bwMode="auto">
          <a:xfrm>
            <a:off x="7019925" y="5534025"/>
            <a:ext cx="1393825" cy="666750"/>
            <a:chOff x="7020290" y="5534675"/>
            <a:chExt cx="1393617" cy="666848"/>
          </a:xfrm>
        </p:grpSpPr>
        <p:sp>
          <p:nvSpPr>
            <p:cNvPr id="9" name="Rectangle: Rounded Corners 8">
              <a:extLst/>
            </p:cNvPr>
            <p:cNvSpPr/>
            <p:nvPr/>
          </p:nvSpPr>
          <p:spPr>
            <a:xfrm>
              <a:off x="7020290" y="5650580"/>
              <a:ext cx="993627" cy="431863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Play</a:t>
              </a:r>
            </a:p>
          </p:txBody>
        </p:sp>
        <p:pic>
          <p:nvPicPr>
            <p:cNvPr id="10" name="Picture 9">
              <a:extLst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/>
          </p:cNvPr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3174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698500"/>
            <a:ext cx="21431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/>
          </p:cNvPr>
          <p:cNvSpPr/>
          <p:nvPr/>
        </p:nvSpPr>
        <p:spPr>
          <a:xfrm>
            <a:off x="1520825" y="2046288"/>
            <a:ext cx="2460625" cy="1022350"/>
          </a:xfrm>
          <a:prstGeom prst="wedgeRoundRectCallout">
            <a:avLst>
              <a:gd name="adj1" fmla="val 92466"/>
              <a:gd name="adj2" fmla="val -3993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Well done!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4" y="587014"/>
            <a:ext cx="8038251" cy="5683972"/>
          </a:xfrm>
          <a:prstGeom prst="roundRect">
            <a:avLst>
              <a:gd name="adj" fmla="val 2877"/>
            </a:avLst>
          </a:prstGeom>
        </p:spPr>
      </p:pic>
      <p:grpSp>
        <p:nvGrpSpPr>
          <p:cNvPr id="6" name="Group 5">
            <a:extLst/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3277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3232150"/>
            <a:ext cx="12858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992313"/>
            <a:ext cx="1695450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28825"/>
            <a:ext cx="17145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>
            <a:extLst/>
          </p:cNvPr>
          <p:cNvSpPr/>
          <p:nvPr/>
        </p:nvSpPr>
        <p:spPr>
          <a:xfrm>
            <a:off x="684211" y="581935"/>
            <a:ext cx="7775575" cy="1308100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“My apple was yummy!” said Sam. </a:t>
            </a:r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“So was mine,” said Kit. “I wonder how long it is until dinner time?”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Letterjoin-Air Plus 36" panose="02000805000000020003" pitchFamily="50" charset="0"/>
              </a:rPr>
              <a:t>Today, we have learnt…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89275" y="706438"/>
            <a:ext cx="2968625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4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a</a:t>
            </a:r>
          </a:p>
        </p:txBody>
      </p:sp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1335088"/>
            <a:ext cx="18669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1473200"/>
            <a:ext cx="1481137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4" y="587014"/>
            <a:ext cx="8038251" cy="5683972"/>
          </a:xfrm>
          <a:prstGeom prst="roundRect">
            <a:avLst>
              <a:gd name="adj" fmla="val 2877"/>
            </a:avLst>
          </a:prstGeom>
        </p:spPr>
      </p:pic>
      <p:grpSp>
        <p:nvGrpSpPr>
          <p:cNvPr id="6" name="Group 5">
            <a:extLst/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9220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52"/>
          <a:stretch>
            <a:fillRect/>
          </a:stretch>
        </p:blipFill>
        <p:spPr bwMode="auto">
          <a:xfrm>
            <a:off x="4773613" y="1989138"/>
            <a:ext cx="17430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52"/>
          <a:stretch>
            <a:fillRect/>
          </a:stretch>
        </p:blipFill>
        <p:spPr bwMode="auto">
          <a:xfrm>
            <a:off x="2860675" y="1989138"/>
            <a:ext cx="16398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>
            <a:extLst/>
          </p:cNvPr>
          <p:cNvSpPr/>
          <p:nvPr/>
        </p:nvSpPr>
        <p:spPr>
          <a:xfrm>
            <a:off x="748475" y="756420"/>
            <a:ext cx="7775575" cy="947738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Kit and Sam had just got home from school and they were hungry.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4" y="587014"/>
            <a:ext cx="8038251" cy="5683972"/>
          </a:xfrm>
          <a:prstGeom prst="roundRect">
            <a:avLst>
              <a:gd name="adj" fmla="val 2877"/>
            </a:avLst>
          </a:prstGeom>
        </p:spPr>
      </p:pic>
      <p:grpSp>
        <p:nvGrpSpPr>
          <p:cNvPr id="6" name="Group 5">
            <a:extLst/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024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3221038"/>
            <a:ext cx="1285875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>
            <a:extLst/>
          </p:cNvPr>
          <p:cNvSpPr/>
          <p:nvPr/>
        </p:nvSpPr>
        <p:spPr>
          <a:xfrm>
            <a:off x="244475" y="195989"/>
            <a:ext cx="7775575" cy="947738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“You can have an apple,” said Mum.</a:t>
            </a:r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“Great, my favourite fruit!” smiled Sam.</a:t>
            </a:r>
          </a:p>
        </p:txBody>
      </p:sp>
      <p:pic>
        <p:nvPicPr>
          <p:cNvPr id="10246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52"/>
          <a:stretch>
            <a:fillRect/>
          </a:stretch>
        </p:blipFill>
        <p:spPr bwMode="auto">
          <a:xfrm>
            <a:off x="2741613" y="1989138"/>
            <a:ext cx="17414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52"/>
          <a:stretch>
            <a:fillRect/>
          </a:stretch>
        </p:blipFill>
        <p:spPr bwMode="auto">
          <a:xfrm>
            <a:off x="1060450" y="1989138"/>
            <a:ext cx="16398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052513"/>
            <a:ext cx="1866900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4" y="587014"/>
            <a:ext cx="8038251" cy="5683972"/>
          </a:xfrm>
          <a:prstGeom prst="roundRect">
            <a:avLst>
              <a:gd name="adj" fmla="val 2877"/>
            </a:avLst>
          </a:prstGeom>
        </p:spPr>
      </p:pic>
      <p:grpSp>
        <p:nvGrpSpPr>
          <p:cNvPr id="6" name="Group 5">
            <a:extLst/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126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3232150"/>
            <a:ext cx="12858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57"/>
          <a:stretch>
            <a:fillRect/>
          </a:stretch>
        </p:blipFill>
        <p:spPr bwMode="auto">
          <a:xfrm>
            <a:off x="5867400" y="1995488"/>
            <a:ext cx="1693863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>
            <a:extLst/>
          </p:cNvPr>
          <p:cNvSpPr/>
          <p:nvPr/>
        </p:nvSpPr>
        <p:spPr>
          <a:xfrm>
            <a:off x="684211" y="735535"/>
            <a:ext cx="7775575" cy="947738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“Hey Sam, apple starts with the </a:t>
            </a:r>
            <a:r>
              <a:rPr lang="en-GB" sz="2400" b="1" dirty="0">
                <a:solidFill>
                  <a:schemeClr val="tx1"/>
                </a:solidFill>
                <a:latin typeface="Letterjoin-Air Plus 36" panose="02000805000000020003" pitchFamily="50" charset="0"/>
              </a:rPr>
              <a:t>a</a:t>
            </a:r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 sound, ” said Kit. He took a big bite. “Listen, </a:t>
            </a:r>
            <a:r>
              <a:rPr lang="en-GB" sz="2400" b="1" dirty="0">
                <a:solidFill>
                  <a:schemeClr val="tx1"/>
                </a:solidFill>
                <a:latin typeface="Letterjoin-Air Plus 36" panose="02000805000000020003" pitchFamily="50" charset="0"/>
              </a:rPr>
              <a:t>a</a:t>
            </a:r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, </a:t>
            </a:r>
            <a:r>
              <a:rPr lang="en-GB" sz="2400" b="1" dirty="0">
                <a:solidFill>
                  <a:schemeClr val="tx1"/>
                </a:solidFill>
                <a:latin typeface="Letterjoin-Air Plus 36" panose="02000805000000020003" pitchFamily="50" charset="0"/>
              </a:rPr>
              <a:t>a</a:t>
            </a:r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, </a:t>
            </a:r>
            <a:r>
              <a:rPr lang="en-GB" sz="2400" b="1" dirty="0">
                <a:solidFill>
                  <a:schemeClr val="tx1"/>
                </a:solidFill>
                <a:latin typeface="Letterjoin-Air Plus 36" panose="02000805000000020003" pitchFamily="50" charset="0"/>
              </a:rPr>
              <a:t>a</a:t>
            </a:r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!”</a:t>
            </a:r>
          </a:p>
        </p:txBody>
      </p:sp>
      <p:pic>
        <p:nvPicPr>
          <p:cNvPr id="1127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57"/>
          <a:stretch>
            <a:fillRect/>
          </a:stretch>
        </p:blipFill>
        <p:spPr bwMode="auto">
          <a:xfrm>
            <a:off x="1677988" y="1995488"/>
            <a:ext cx="1670050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703388"/>
            <a:ext cx="333375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/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0" name="TextBox 9">
            <a:extLst/>
          </p:cNvPr>
          <p:cNvSpPr txBox="1"/>
          <p:nvPr/>
        </p:nvSpPr>
        <p:spPr>
          <a:xfrm>
            <a:off x="3851920" y="-99392"/>
            <a:ext cx="1440160" cy="67403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3200" b="1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Letterjoin-Air Plus 36" panose="02000805000000020003" pitchFamily="50" charset="0"/>
              </a:rPr>
              <a:t>a</a:t>
            </a:r>
          </a:p>
        </p:txBody>
      </p:sp>
      <p:pic>
        <p:nvPicPr>
          <p:cNvPr id="2" name="A">
            <a:hlinkClick r:id="" action="ppaction://media"/>
          </p:cNvPr>
          <p:cNvPicPr>
            <a:picLocks noChangeAspect="1" noChangeArrowheads="1"/>
          </p:cNvPicPr>
          <p:nvPr>
            <a:wavAudioFile r:embed="rId1" name="E214D693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75" y="37163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/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7" name="House button"/>
          <p:cNvGrpSpPr>
            <a:grpSpLocks/>
          </p:cNvGrpSpPr>
          <p:nvPr/>
        </p:nvGrpSpPr>
        <p:grpSpPr bwMode="auto">
          <a:xfrm>
            <a:off x="2771775" y="909638"/>
            <a:ext cx="3960813" cy="4967287"/>
            <a:chOff x="7380312" y="909142"/>
            <a:chExt cx="3960440" cy="4968552"/>
          </a:xfrm>
        </p:grpSpPr>
        <p:sp>
          <p:nvSpPr>
            <p:cNvPr id="8" name="Rectangle: Rounded Corners 7">
              <a:extLst/>
            </p:cNvPr>
            <p:cNvSpPr/>
            <p:nvPr/>
          </p:nvSpPr>
          <p:spPr>
            <a:xfrm>
              <a:off x="7380312" y="909142"/>
              <a:ext cx="3960440" cy="4968552"/>
            </a:xfrm>
            <a:prstGeom prst="roundRect">
              <a:avLst>
                <a:gd name="adj" fmla="val 985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pic>
          <p:nvPicPr>
            <p:cNvPr id="13319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134" y="2420888"/>
              <a:ext cx="2307522" cy="2386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f button">
            <a:hlinkClick r:id="" action="ppaction://noaction">
              <a:snd r:embed="rId3" name="H.wav"/>
            </a:hlinkClick>
            <a:extLst/>
          </p:cNvPr>
          <p:cNvSpPr/>
          <p:nvPr/>
        </p:nvSpPr>
        <p:spPr>
          <a:xfrm>
            <a:off x="2771775" y="909638"/>
            <a:ext cx="3960813" cy="4967287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00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a</a:t>
            </a:r>
          </a:p>
        </p:txBody>
      </p:sp>
      <p:sp>
        <p:nvSpPr>
          <p:cNvPr id="12" name="Rectangle: Rounded Corners 11">
            <a:extLst/>
          </p:cNvPr>
          <p:cNvSpPr/>
          <p:nvPr/>
        </p:nvSpPr>
        <p:spPr>
          <a:xfrm>
            <a:off x="2555875" y="685800"/>
            <a:ext cx="4392613" cy="5434013"/>
          </a:xfrm>
          <a:prstGeom prst="roundRect">
            <a:avLst>
              <a:gd name="adj" fmla="val 13040"/>
            </a:avLst>
          </a:prstGeom>
          <a:noFill/>
          <a:ln w="76200">
            <a:solidFill>
              <a:srgbClr val="F0821A">
                <a:alpha val="4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2" grpId="2" animBg="1"/>
      <p:bldP spid="12" grpId="3" animBg="1"/>
      <p:bldP spid="12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/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 smtClean="0">
                <a:latin typeface="Letterjoin-Air Plus 36" panose="02000805000000020003" pitchFamily="50" charset="0"/>
              </a:rPr>
              <a:t>Action</a:t>
            </a:r>
          </a:p>
        </p:txBody>
      </p:sp>
      <p:sp>
        <p:nvSpPr>
          <p:cNvPr id="13" name="Rectangle: Rounded Corners 12">
            <a:extLst/>
          </p:cNvPr>
          <p:cNvSpPr/>
          <p:nvPr/>
        </p:nvSpPr>
        <p:spPr>
          <a:xfrm>
            <a:off x="809625" y="1473200"/>
            <a:ext cx="7515225" cy="854075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Pretend to bite into a crunchy apple.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2782888"/>
            <a:ext cx="1374775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peech Bubble: Rectangle with Corners Rounded 14">
            <a:extLst/>
          </p:cNvPr>
          <p:cNvSpPr/>
          <p:nvPr/>
        </p:nvSpPr>
        <p:spPr>
          <a:xfrm>
            <a:off x="3851275" y="2636838"/>
            <a:ext cx="2952750" cy="1022350"/>
          </a:xfrm>
          <a:prstGeom prst="wedgeRoundRectCallout">
            <a:avLst>
              <a:gd name="adj1" fmla="val 69750"/>
              <a:gd name="adj2" fmla="val 3585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Say ‘a, a, a’.</a:t>
            </a:r>
          </a:p>
        </p:txBody>
      </p:sp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3068638"/>
            <a:ext cx="2697162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3148013"/>
            <a:ext cx="10128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781300"/>
            <a:ext cx="292576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/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/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 smtClean="0">
                <a:latin typeface="Letterjoin-Air Plus 36" panose="02000805000000020003" pitchFamily="50" charset="0"/>
              </a:rPr>
              <a:t>Write the Letter</a:t>
            </a:r>
          </a:p>
        </p:txBody>
      </p:sp>
      <p:sp>
        <p:nvSpPr>
          <p:cNvPr id="13" name="Rectangle: Rounded Corners 12">
            <a:extLst/>
          </p:cNvPr>
          <p:cNvSpPr/>
          <p:nvPr/>
        </p:nvSpPr>
        <p:spPr>
          <a:xfrm>
            <a:off x="809625" y="1473200"/>
            <a:ext cx="7515225" cy="854075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tx1"/>
                </a:solidFill>
                <a:latin typeface="Letterjoin-Air Plus 36" panose="02000805000000020003" pitchFamily="50" charset="0"/>
              </a:rPr>
              <a:t>Start at the bottom, up the ramp, around </a:t>
            </a:r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the apple, up the stalk and down the leaf.</a:t>
            </a:r>
          </a:p>
        </p:txBody>
      </p:sp>
      <p:sp>
        <p:nvSpPr>
          <p:cNvPr id="12" name="TextBox 11">
            <a:extLst/>
          </p:cNvPr>
          <p:cNvSpPr txBox="1"/>
          <p:nvPr/>
        </p:nvSpPr>
        <p:spPr>
          <a:xfrm>
            <a:off x="2303426" y="976312"/>
            <a:ext cx="2308779" cy="64479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1300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Letterjoin-Air Plus 36" panose="02000805000000020003" pitchFamily="50" charset="0"/>
              </a:rPr>
              <a:t>a</a:t>
            </a:r>
          </a:p>
        </p:txBody>
      </p:sp>
      <p:grpSp>
        <p:nvGrpSpPr>
          <p:cNvPr id="10" name="Write Action"/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15369" name="Write action"/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15" name="Rectangle: Rounded Corners 12">
                <a:extLst/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rgbClr val="F0821A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17" name="Oval 16">
                <a:extLst/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F082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5370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25AB2986-5574-45A2-BF7E-681B7DC8C31E}" vid="{9AE52945-30AF-4BF8-9DC2-03422E2D27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A4156D36BFEA46BAE60ABF9D9F893B" ma:contentTypeVersion="9" ma:contentTypeDescription="Create a new document." ma:contentTypeScope="" ma:versionID="035f6ee8f22c05ca80f799d23f257d8c">
  <xsd:schema xmlns:xsd="http://www.w3.org/2001/XMLSchema" xmlns:xs="http://www.w3.org/2001/XMLSchema" xmlns:p="http://schemas.microsoft.com/office/2006/metadata/properties" xmlns:ns2="359a9a00-a290-4288-b116-4b5872e28cb1" targetNamespace="http://schemas.microsoft.com/office/2006/metadata/properties" ma:root="true" ma:fieldsID="ffdd8a9f9d930122894cbda9b3988e87" ns2:_="">
    <xsd:import namespace="359a9a00-a290-4288-b116-4b5872e28c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9a9a00-a290-4288-b116-4b5872e28c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0A962B-B860-4021-8ADF-4A35F53516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F4791B-D828-4D10-BDCD-6039AA56DC38}"/>
</file>

<file path=customXml/itemProps3.xml><?xml version="1.0" encoding="utf-8"?>
<ds:datastoreItem xmlns:ds="http://schemas.openxmlformats.org/officeDocument/2006/customXml" ds:itemID="{977A3AEA-500D-4FDF-806A-278C2750B6B3}">
  <ds:schemaRefs>
    <ds:schemaRef ds:uri="http://purl.org/dc/elements/1.1/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629d02ef-2e90-4e75-a840-36819d37c47d"/>
    <ds:schemaRef ds:uri="http://schemas.microsoft.com/office/2006/metadata/properties"/>
    <ds:schemaRef ds:uri="38d919e6-8709-4af2-ac02-7bd1315f7d6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Twinkl Phonics PowerPoint Template</Template>
  <TotalTime>824</TotalTime>
  <Words>445</Words>
  <Application>Microsoft Office PowerPoint</Application>
  <PresentationFormat>On-screen Show (4:3)</PresentationFormat>
  <Paragraphs>79</Paragraphs>
  <Slides>28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Letterjoin-Air Plus 36</vt:lpstr>
      <vt:lpstr>Tuffy-TTF</vt:lpstr>
      <vt:lpstr>Twinkl SemiBold</vt:lpstr>
      <vt:lpstr>Twinkl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Action</vt:lpstr>
      <vt:lpstr>Write the Letter</vt:lpstr>
      <vt:lpstr>Let’s Sing!</vt:lpstr>
      <vt:lpstr>Apple Phoneme Spotter</vt:lpstr>
      <vt:lpstr>PowerPoint Presentation</vt:lpstr>
      <vt:lpstr>PowerPoint Presentation</vt:lpstr>
      <vt:lpstr>PowerPoint Presentation</vt:lpstr>
      <vt:lpstr>a Picture 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Phonics</dc:title>
  <dc:creator>Holly Riglar</dc:creator>
  <cp:lastModifiedBy>Mrs S.Hewitt</cp:lastModifiedBy>
  <cp:revision>290</cp:revision>
  <dcterms:created xsi:type="dcterms:W3CDTF">2018-07-20T11:42:41Z</dcterms:created>
  <dcterms:modified xsi:type="dcterms:W3CDTF">2021-02-02T14:31:51Z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0x010100C5A4156D36BFEA46BAE60ABF9D9F893B</vt:lpwstr>
  </property>
</Properties>
</file>