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62" r:id="rId6"/>
    <p:sldId id="282" r:id="rId7"/>
    <p:sldId id="257" r:id="rId8"/>
    <p:sldId id="272" r:id="rId9"/>
    <p:sldId id="271" r:id="rId10"/>
    <p:sldId id="273" r:id="rId11"/>
    <p:sldId id="274" r:id="rId12"/>
    <p:sldId id="281" r:id="rId13"/>
    <p:sldId id="275" r:id="rId14"/>
    <p:sldId id="283" r:id="rId15"/>
    <p:sldId id="276" r:id="rId16"/>
    <p:sldId id="277" r:id="rId17"/>
    <p:sldId id="278" r:id="rId18"/>
    <p:sldId id="279"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3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1" autoAdjust="0"/>
    <p:restoredTop sz="69891" autoAdjust="0"/>
  </p:normalViewPr>
  <p:slideViewPr>
    <p:cSldViewPr>
      <p:cViewPr varScale="1">
        <p:scale>
          <a:sx n="51" d="100"/>
          <a:sy n="51" d="100"/>
        </p:scale>
        <p:origin x="211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C2B5BD6-941A-46DF-AC0E-4548CFBEB0A4}" type="datetimeFigureOut">
              <a:rPr lang="en-GB" smtClean="0"/>
              <a:t>31/01/2021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3993709-2252-4F6F-82F1-C032B12C9AD5}" type="slidenum">
              <a:rPr lang="en-GB" smtClean="0"/>
              <a:t>‹#›</a:t>
            </a:fld>
            <a:endParaRPr lang="en-GB"/>
          </a:p>
        </p:txBody>
      </p:sp>
    </p:spTree>
    <p:extLst>
      <p:ext uri="{BB962C8B-B14F-4D97-AF65-F5344CB8AC3E}">
        <p14:creationId xmlns:p14="http://schemas.microsoft.com/office/powerpoint/2010/main" val="416150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993709-2252-4F6F-82F1-C032B12C9AD5}" type="slidenum">
              <a:rPr lang="en-GB" smtClean="0"/>
              <a:t>1</a:t>
            </a:fld>
            <a:endParaRPr lang="en-GB"/>
          </a:p>
        </p:txBody>
      </p:sp>
    </p:spTree>
    <p:extLst>
      <p:ext uri="{BB962C8B-B14F-4D97-AF65-F5344CB8AC3E}">
        <p14:creationId xmlns:p14="http://schemas.microsoft.com/office/powerpoint/2010/main" val="29752336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B9BBDFF-E59A-4A6C-AF92-8EC950ED9EC2}" type="datetimeFigureOut">
              <a:rPr lang="en-GB" smtClean="0"/>
              <a:t>31/01/2021</a:t>
            </a:fld>
            <a:endParaRPr lang="en-GB"/>
          </a:p>
        </p:txBody>
      </p:sp>
      <p:sp>
        <p:nvSpPr>
          <p:cNvPr id="5" name="Footer Placeholder 4"/>
          <p:cNvSpPr>
            <a:spLocks noGrp="1"/>
          </p:cNvSpPr>
          <p:nvPr>
            <p:ph type="ftr" sz="quarter" idx="11"/>
          </p:nvPr>
        </p:nvSpPr>
        <p:spPr>
          <a:xfrm>
            <a:off x="1174044" y="5357592"/>
            <a:ext cx="5034845" cy="365125"/>
          </a:xfrm>
        </p:spPr>
        <p:txBody>
          <a:bodyPr/>
          <a:lstStyle/>
          <a:p>
            <a:endParaRPr lang="en-GB"/>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6BD9BC3-C315-4BC6-97CF-AD093D35EAF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BBDFF-E59A-4A6C-AF92-8EC950ED9EC2}" type="datetimeFigureOut">
              <a:rPr lang="en-GB" smtClean="0"/>
              <a:t>31/01/2021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BBDFF-E59A-4A6C-AF92-8EC950ED9EC2}" type="datetimeFigureOut">
              <a:rPr lang="en-GB" smtClean="0"/>
              <a:t>31/01/2021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9BBDFF-E59A-4A6C-AF92-8EC950ED9EC2}" type="datetimeFigureOut">
              <a:rPr lang="en-GB" smtClean="0"/>
              <a:t>31/01/2021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BBDFF-E59A-4A6C-AF92-8EC950ED9EC2}" type="datetimeFigureOut">
              <a:rPr lang="en-GB" smtClean="0"/>
              <a:t>31/01/2021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B9BBDFF-E59A-4A6C-AF92-8EC950ED9EC2}" type="datetimeFigureOut">
              <a:rPr lang="en-GB" smtClean="0"/>
              <a:t>31/01/2021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BD9BC3-C315-4BC6-97CF-AD093D35EAF4}" type="slidenum">
              <a:rPr lang="en-GB" smtClean="0"/>
              <a:t>‹#›</a:t>
            </a:fld>
            <a:endParaRPr lang="en-GB"/>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B9BBDFF-E59A-4A6C-AF92-8EC950ED9EC2}" type="datetimeFigureOut">
              <a:rPr lang="en-GB" smtClean="0"/>
              <a:t>31/01/2021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BD9BC3-C315-4BC6-97CF-AD093D35EAF4}" type="slidenum">
              <a:rPr lang="en-GB" smtClean="0"/>
              <a:t>‹#›</a:t>
            </a:fld>
            <a:endParaRPr lang="en-GB"/>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9BBDFF-E59A-4A6C-AF92-8EC950ED9EC2}" type="datetimeFigureOut">
              <a:rPr lang="en-GB" smtClean="0"/>
              <a:t>31/01/2021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BBDFF-E59A-4A6C-AF92-8EC950ED9EC2}" type="datetimeFigureOut">
              <a:rPr lang="en-GB" smtClean="0"/>
              <a:t>31/01/2021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B9BBDFF-E59A-4A6C-AF92-8EC950ED9EC2}" type="datetimeFigureOut">
              <a:rPr lang="en-GB" smtClean="0"/>
              <a:t>31/01/2021</a:t>
            </a:fld>
            <a:endParaRPr lang="en-GB"/>
          </a:p>
        </p:txBody>
      </p:sp>
      <p:sp>
        <p:nvSpPr>
          <p:cNvPr id="6" name="Footer Placeholder 5"/>
          <p:cNvSpPr>
            <a:spLocks noGrp="1"/>
          </p:cNvSpPr>
          <p:nvPr>
            <p:ph type="ftr" sz="quarter" idx="11"/>
          </p:nvPr>
        </p:nvSpPr>
        <p:spPr>
          <a:xfrm rot="-60000">
            <a:off x="914554" y="5829261"/>
            <a:ext cx="3522607" cy="365125"/>
          </a:xfrm>
        </p:spPr>
        <p:txBody>
          <a:bodyPr/>
          <a:lstStyle/>
          <a:p>
            <a:endParaRPr lang="en-GB"/>
          </a:p>
        </p:txBody>
      </p:sp>
      <p:sp>
        <p:nvSpPr>
          <p:cNvPr id="7" name="Slide Number Placeholder 6"/>
          <p:cNvSpPr>
            <a:spLocks noGrp="1"/>
          </p:cNvSpPr>
          <p:nvPr>
            <p:ph type="sldNum" sz="quarter" idx="12"/>
          </p:nvPr>
        </p:nvSpPr>
        <p:spPr>
          <a:xfrm rot="60000">
            <a:off x="7557313" y="5896961"/>
            <a:ext cx="554023" cy="365125"/>
          </a:xfrm>
        </p:spPr>
        <p:txBody>
          <a:bodyPr/>
          <a:lstStyle/>
          <a:p>
            <a:fld id="{D6BD9BC3-C315-4BC6-97CF-AD093D35EAF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5B9BBDFF-E59A-4A6C-AF92-8EC950ED9EC2}" type="datetimeFigureOut">
              <a:rPr lang="en-GB" smtClean="0"/>
              <a:t>31/01/2021</a:t>
            </a:fld>
            <a:endParaRPr lang="en-GB"/>
          </a:p>
        </p:txBody>
      </p:sp>
      <p:sp>
        <p:nvSpPr>
          <p:cNvPr id="6" name="Footer Placeholder 5"/>
          <p:cNvSpPr>
            <a:spLocks noGrp="1"/>
          </p:cNvSpPr>
          <p:nvPr>
            <p:ph type="ftr" sz="quarter" idx="11"/>
          </p:nvPr>
        </p:nvSpPr>
        <p:spPr>
          <a:xfrm rot="-60000">
            <a:off x="914569" y="5831037"/>
            <a:ext cx="3319043" cy="365125"/>
          </a:xfrm>
        </p:spPr>
        <p:txBody>
          <a:bodyPr/>
          <a:lstStyle/>
          <a:p>
            <a:endParaRPr lang="en-GB"/>
          </a:p>
        </p:txBody>
      </p:sp>
      <p:sp>
        <p:nvSpPr>
          <p:cNvPr id="7" name="Slide Number Placeholder 6"/>
          <p:cNvSpPr>
            <a:spLocks noGrp="1"/>
          </p:cNvSpPr>
          <p:nvPr>
            <p:ph type="sldNum" sz="quarter" idx="12"/>
          </p:nvPr>
        </p:nvSpPr>
        <p:spPr>
          <a:xfrm rot="60000">
            <a:off x="7562089" y="5900026"/>
            <a:ext cx="554023" cy="365125"/>
          </a:xfrm>
        </p:spPr>
        <p:txBody>
          <a:bodyPr/>
          <a:lstStyle/>
          <a:p>
            <a:fld id="{D6BD9BC3-C315-4BC6-97CF-AD093D35EAF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B9BBDFF-E59A-4A6C-AF92-8EC950ED9EC2}" type="datetimeFigureOut">
              <a:rPr lang="en-GB" smtClean="0"/>
              <a:t>31/01/2021</a:t>
            </a:fld>
            <a:endParaRPr lang="en-GB"/>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GB"/>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6BD9BC3-C315-4BC6-97CF-AD093D35EAF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honicsplay.co.uk/resources/phase/1/sound-starters"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llside Primary School | Baddeley Green | Staffordshir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171" y="1052736"/>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31640" y="2780928"/>
            <a:ext cx="6264696" cy="1938992"/>
          </a:xfrm>
          <a:prstGeom prst="rect">
            <a:avLst/>
          </a:prstGeom>
          <a:noFill/>
        </p:spPr>
        <p:txBody>
          <a:bodyPr wrap="square" rtlCol="0">
            <a:spAutoFit/>
          </a:bodyPr>
          <a:lstStyle/>
          <a:p>
            <a:pPr algn="ctr"/>
            <a:r>
              <a:rPr lang="en-GB" sz="4000" b="1" dirty="0" smtClean="0">
                <a:latin typeface="Letter-join Plus 36" panose="02000505000000020003" pitchFamily="50" charset="0"/>
              </a:rPr>
              <a:t>Nursery</a:t>
            </a:r>
          </a:p>
          <a:p>
            <a:pPr algn="ctr"/>
            <a:r>
              <a:rPr lang="en-GB" sz="4000" b="1" dirty="0" smtClean="0">
                <a:latin typeface="Letter-join Plus 36" panose="02000505000000020003" pitchFamily="50" charset="0"/>
              </a:rPr>
              <a:t>Phonics/ Reading </a:t>
            </a:r>
          </a:p>
          <a:p>
            <a:pPr algn="ctr"/>
            <a:r>
              <a:rPr lang="en-GB" sz="4000" b="1" dirty="0" smtClean="0">
                <a:latin typeface="Letter-join Plus 36" panose="02000505000000020003" pitchFamily="50" charset="0"/>
              </a:rPr>
              <a:t>Week 5 and 6</a:t>
            </a:r>
            <a:endParaRPr lang="en-GB" sz="4000" b="1" dirty="0">
              <a:latin typeface="Letter-join Plus 36" panose="02000505000000020003" pitchFamily="50" charset="0"/>
            </a:endParaRPr>
          </a:p>
        </p:txBody>
      </p:sp>
    </p:spTree>
    <p:extLst>
      <p:ext uri="{BB962C8B-B14F-4D97-AF65-F5344CB8AC3E}">
        <p14:creationId xmlns:p14="http://schemas.microsoft.com/office/powerpoint/2010/main" val="3633189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5478423"/>
          </a:xfrm>
          <a:prstGeom prst="rect">
            <a:avLst/>
          </a:prstGeom>
          <a:noFill/>
        </p:spPr>
        <p:txBody>
          <a:bodyPr wrap="square" rtlCol="0">
            <a:spAutoFit/>
          </a:bodyPr>
          <a:lstStyle/>
          <a:p>
            <a:r>
              <a:rPr lang="en-GB" sz="3200" b="1" u="sng" dirty="0">
                <a:latin typeface="Letter-join Plus 36" panose="02000505000000020003" pitchFamily="50" charset="0"/>
              </a:rPr>
              <a:t>Monday </a:t>
            </a:r>
            <a:endParaRPr lang="en-GB" sz="3200" b="1" u="sng" dirty="0" smtClean="0">
              <a:latin typeface="Letter-join Plus 36" panose="02000505000000020003" pitchFamily="50" charset="0"/>
            </a:endParaRPr>
          </a:p>
          <a:p>
            <a:endParaRPr lang="en-GB" b="1" dirty="0" smtClean="0">
              <a:latin typeface="Letter-join Plus 36" panose="02000505000000020003" pitchFamily="50" charset="0"/>
            </a:endParaRPr>
          </a:p>
          <a:p>
            <a:r>
              <a:rPr lang="en-GB" sz="2400" dirty="0" smtClean="0">
                <a:latin typeface="Letter-join Plus 36" panose="02000505000000020003" pitchFamily="50" charset="0"/>
              </a:rPr>
              <a:t>Watch the ‘s’ </a:t>
            </a:r>
            <a:r>
              <a:rPr lang="en-GB" sz="2400" dirty="0" smtClean="0">
                <a:latin typeface="Letter-join Plus 36" panose="02000505000000020003" pitchFamily="50" charset="0"/>
              </a:rPr>
              <a:t>PowerPoint </a:t>
            </a:r>
            <a:r>
              <a:rPr lang="en-GB" sz="2400" dirty="0" smtClean="0">
                <a:latin typeface="Letter-join Plus 36" panose="02000505000000020003" pitchFamily="50" charset="0"/>
              </a:rPr>
              <a:t>found on the school website under the Phonics tab on the Nursery Home Learning page.</a:t>
            </a:r>
          </a:p>
          <a:p>
            <a:endParaRPr lang="en-GB" sz="2400" dirty="0">
              <a:latin typeface="Letter-join Plus 36" panose="02000505000000020003" pitchFamily="50" charset="0"/>
            </a:endParaRPr>
          </a:p>
          <a:p>
            <a:r>
              <a:rPr lang="en-GB" sz="2400" dirty="0" smtClean="0">
                <a:latin typeface="Letter-join Plus 36" panose="02000505000000020003" pitchFamily="50" charset="0"/>
              </a:rPr>
              <a:t>Complete the activities within the </a:t>
            </a:r>
            <a:r>
              <a:rPr lang="en-GB" sz="2400" dirty="0" smtClean="0">
                <a:latin typeface="Letter-join Plus 36" panose="02000505000000020003" pitchFamily="50" charset="0"/>
              </a:rPr>
              <a:t>PowerPoint</a:t>
            </a:r>
            <a:endParaRPr lang="en-GB" sz="2400"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242740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latin typeface="Letter-join 36" panose="02000805000000020003" pitchFamily="50" charset="0"/>
              </a:rPr>
              <a:t>Making ‘s’</a:t>
            </a:r>
            <a:endParaRPr lang="en-GB" sz="3200" b="1" dirty="0">
              <a:latin typeface="Letter-join 36" panose="02000805000000020003" pitchFamily="50" charset="0"/>
            </a:endParaRPr>
          </a:p>
        </p:txBody>
      </p:sp>
      <p:sp>
        <p:nvSpPr>
          <p:cNvPr id="3" name="Content Placeholder 2"/>
          <p:cNvSpPr>
            <a:spLocks noGrp="1"/>
          </p:cNvSpPr>
          <p:nvPr>
            <p:ph idx="1"/>
          </p:nvPr>
        </p:nvSpPr>
        <p:spPr/>
        <p:txBody>
          <a:bodyPr/>
          <a:lstStyle/>
          <a:p>
            <a:pPr marL="0" indent="0">
              <a:buNone/>
            </a:pPr>
            <a:r>
              <a:rPr lang="en-GB" dirty="0" smtClean="0">
                <a:latin typeface="Letter-join 36" panose="02000805000000020003" pitchFamily="50" charset="0"/>
              </a:rPr>
              <a:t>Decorate the letter ‘s’ on the front page of your booklet. </a:t>
            </a:r>
          </a:p>
          <a:p>
            <a:pPr marL="0" indent="0">
              <a:buNone/>
            </a:pPr>
            <a:r>
              <a:rPr lang="en-GB" dirty="0" smtClean="0">
                <a:latin typeface="Letter-join 36" panose="02000805000000020003" pitchFamily="50" charset="0"/>
              </a:rPr>
              <a:t>You could use paint, pens, crayons, collage materials. Can you make it look like a snake from in the </a:t>
            </a:r>
            <a:r>
              <a:rPr lang="en-GB" dirty="0" smtClean="0">
                <a:latin typeface="Letter-join 36" panose="02000805000000020003" pitchFamily="50" charset="0"/>
              </a:rPr>
              <a:t>PowerPoint? </a:t>
            </a:r>
            <a:r>
              <a:rPr lang="en-GB" dirty="0" smtClean="0">
                <a:latin typeface="Letter-join 36" panose="02000805000000020003" pitchFamily="50" charset="0"/>
              </a:rPr>
              <a:t>As you are decorating your ‘s’ </a:t>
            </a:r>
            <a:r>
              <a:rPr lang="en-GB" dirty="0" smtClean="0">
                <a:latin typeface="Letter-join 36" panose="02000805000000020003" pitchFamily="50" charset="0"/>
              </a:rPr>
              <a:t>practise </a:t>
            </a:r>
            <a:r>
              <a:rPr lang="en-GB" dirty="0" smtClean="0">
                <a:latin typeface="Letter-join 36" panose="02000805000000020003" pitchFamily="50" charset="0"/>
              </a:rPr>
              <a:t>singing the song and making the ‘s’ sound. </a:t>
            </a:r>
            <a:endParaRPr lang="en-GB" dirty="0">
              <a:latin typeface="Letter-join 36" panose="02000805000000020003" pitchFamily="50" charset="0"/>
            </a:endParaRPr>
          </a:p>
        </p:txBody>
      </p:sp>
    </p:spTree>
    <p:extLst>
      <p:ext uri="{BB962C8B-B14F-4D97-AF65-F5344CB8AC3E}">
        <p14:creationId xmlns:p14="http://schemas.microsoft.com/office/powerpoint/2010/main" val="1938999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87438" y="2132856"/>
            <a:ext cx="7194454" cy="4093428"/>
          </a:xfrm>
          <a:prstGeom prst="rect">
            <a:avLst/>
          </a:prstGeom>
          <a:noFill/>
        </p:spPr>
        <p:txBody>
          <a:bodyPr wrap="square" rtlCol="0">
            <a:spAutoFit/>
          </a:bodyPr>
          <a:lstStyle/>
          <a:p>
            <a:r>
              <a:rPr lang="en-GB" sz="3200" b="1" u="sng" dirty="0" smtClean="0">
                <a:latin typeface="Letter-join Plus 36" panose="02000505000000020003" pitchFamily="50" charset="0"/>
              </a:rPr>
              <a:t>Tuesday</a:t>
            </a:r>
            <a:endParaRPr lang="en-GB" b="1" u="sng" dirty="0" smtClean="0">
              <a:latin typeface="Letter-join Plus 36" panose="02000505000000020003" pitchFamily="50" charset="0"/>
            </a:endParaRPr>
          </a:p>
          <a:p>
            <a:endParaRPr lang="en-GB" b="1" dirty="0" smtClean="0">
              <a:latin typeface="Letter-join Plus 36" panose="02000505000000020003" pitchFamily="50" charset="0"/>
            </a:endParaRPr>
          </a:p>
          <a:p>
            <a:r>
              <a:rPr lang="en-GB" sz="2400" b="1" dirty="0" smtClean="0">
                <a:latin typeface="Letter-join Plus 36" panose="02000505000000020003" pitchFamily="50" charset="0"/>
              </a:rPr>
              <a:t>Searching </a:t>
            </a:r>
            <a:r>
              <a:rPr lang="en-GB" sz="2400" b="1" dirty="0" smtClean="0">
                <a:latin typeface="Letter-join Plus 36" panose="02000505000000020003" pitchFamily="50" charset="0"/>
              </a:rPr>
              <a:t>for ‘s’ in the house</a:t>
            </a:r>
            <a:endParaRPr lang="en-GB" sz="2400" b="1" dirty="0">
              <a:latin typeface="Letter-join Plus 36" panose="02000505000000020003" pitchFamily="50" charset="0"/>
            </a:endParaRPr>
          </a:p>
          <a:p>
            <a:r>
              <a:rPr lang="en-GB" sz="2400" b="1" dirty="0" smtClean="0">
                <a:latin typeface="Letter-join Plus 36" panose="02000505000000020003" pitchFamily="50" charset="0"/>
              </a:rPr>
              <a:t>Where can you find the letter ‘s’ written around your house? It might be on the washing machine, on food labels, on the TV. Search for as many as you can find, saying ‘s’ each time you find one. </a:t>
            </a: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117123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4739759"/>
          </a:xfrm>
          <a:prstGeom prst="rect">
            <a:avLst/>
          </a:prstGeom>
          <a:noFill/>
        </p:spPr>
        <p:txBody>
          <a:bodyPr wrap="square" rtlCol="0">
            <a:spAutoFit/>
          </a:bodyPr>
          <a:lstStyle/>
          <a:p>
            <a:r>
              <a:rPr lang="en-GB" sz="3200" b="1" u="sng" dirty="0" smtClean="0">
                <a:latin typeface="Letter-join Plus 36" panose="02000505000000020003" pitchFamily="50" charset="0"/>
              </a:rPr>
              <a:t>Wednesday</a:t>
            </a:r>
          </a:p>
          <a:p>
            <a:endParaRPr lang="en-GB" dirty="0">
              <a:latin typeface="Letter-join Plus 36" panose="02000505000000020003" pitchFamily="50" charset="0"/>
            </a:endParaRPr>
          </a:p>
          <a:p>
            <a:r>
              <a:rPr lang="en-GB" sz="2400" b="1" dirty="0" smtClean="0">
                <a:latin typeface="Letter-join Plus 36" panose="02000505000000020003" pitchFamily="50" charset="0"/>
              </a:rPr>
              <a:t>Initial sounds </a:t>
            </a:r>
            <a:r>
              <a:rPr lang="en-GB" sz="2400" b="1" dirty="0" smtClean="0">
                <a:latin typeface="Letter-join Plus 36" panose="02000505000000020003" pitchFamily="50" charset="0"/>
              </a:rPr>
              <a:t>I spy</a:t>
            </a:r>
            <a:endParaRPr lang="en-GB" sz="2400" b="1" dirty="0" smtClean="0">
              <a:latin typeface="Letter-join Plus 36" panose="02000505000000020003" pitchFamily="50" charset="0"/>
            </a:endParaRPr>
          </a:p>
          <a:p>
            <a:r>
              <a:rPr lang="en-GB" sz="2400" b="1" dirty="0" smtClean="0">
                <a:latin typeface="Letter-join Plus 36" panose="02000505000000020003" pitchFamily="50" charset="0"/>
              </a:rPr>
              <a:t> Look at the worksheet in the home learning pack – </a:t>
            </a:r>
            <a:r>
              <a:rPr lang="en-GB" sz="2400" b="1" dirty="0" smtClean="0">
                <a:latin typeface="Letter-join Plus 36" panose="02000505000000020003" pitchFamily="50" charset="0"/>
              </a:rPr>
              <a:t>Which things </a:t>
            </a:r>
            <a:r>
              <a:rPr lang="en-GB" sz="2400" b="1" dirty="0" smtClean="0">
                <a:latin typeface="Letter-join Plus 36" panose="02000505000000020003" pitchFamily="50" charset="0"/>
              </a:rPr>
              <a:t>can you spot that begin with a ‘s’ </a:t>
            </a:r>
            <a:r>
              <a:rPr lang="en-GB" sz="2400" b="1" dirty="0" smtClean="0">
                <a:latin typeface="Letter-join Plus 36" panose="02000505000000020003" pitchFamily="50" charset="0"/>
              </a:rPr>
              <a:t>sound</a:t>
            </a:r>
            <a:r>
              <a:rPr lang="en-GB" sz="2400" b="1" dirty="0">
                <a:latin typeface="Letter-join Plus 36" panose="02000505000000020003" pitchFamily="50" charset="0"/>
              </a:rPr>
              <a:t>?</a:t>
            </a:r>
            <a:endParaRPr lang="en-GB" sz="2400" b="1" dirty="0" smtClean="0">
              <a:latin typeface="Letter-join Plus 36" panose="02000505000000020003" pitchFamily="50" charset="0"/>
            </a:endParaRPr>
          </a:p>
          <a:p>
            <a:r>
              <a:rPr lang="en-GB" sz="2400" b="1" dirty="0" smtClean="0">
                <a:latin typeface="Letter-join Plus 36" panose="02000505000000020003" pitchFamily="50" charset="0"/>
              </a:rPr>
              <a:t>You could have a look around your house to find any other objects that begin with a ‘s’</a:t>
            </a:r>
            <a:endParaRPr lang="en-GB" sz="2400"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719801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2985433"/>
          </a:xfrm>
          <a:prstGeom prst="rect">
            <a:avLst/>
          </a:prstGeom>
          <a:noFill/>
        </p:spPr>
        <p:txBody>
          <a:bodyPr wrap="square" rtlCol="0">
            <a:spAutoFit/>
          </a:bodyPr>
          <a:lstStyle/>
          <a:p>
            <a:r>
              <a:rPr lang="en-GB" sz="3200" b="1" u="sng" dirty="0" smtClean="0">
                <a:latin typeface="Letter-join Plus 36" panose="02000505000000020003" pitchFamily="50" charset="0"/>
              </a:rPr>
              <a:t>Thursday </a:t>
            </a:r>
          </a:p>
          <a:p>
            <a:endParaRPr lang="en-GB" b="1" dirty="0" smtClean="0">
              <a:latin typeface="Letter-join Plus 36" panose="02000505000000020003" pitchFamily="50" charset="0"/>
            </a:endParaRPr>
          </a:p>
          <a:p>
            <a:r>
              <a:rPr lang="en-GB" sz="2400" b="1" dirty="0" smtClean="0">
                <a:latin typeface="Letter-join Plus 36" panose="02000505000000020003" pitchFamily="50" charset="0"/>
              </a:rPr>
              <a:t>Practise writing ‘s’ in your booklet. Don’t forget to say the rhyme to help you write it. </a:t>
            </a: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1204543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5663089"/>
          </a:xfrm>
          <a:prstGeom prst="rect">
            <a:avLst/>
          </a:prstGeom>
          <a:noFill/>
        </p:spPr>
        <p:txBody>
          <a:bodyPr wrap="square" rtlCol="0">
            <a:spAutoFit/>
          </a:bodyPr>
          <a:lstStyle/>
          <a:p>
            <a:r>
              <a:rPr lang="en-GB" sz="3200" b="1" u="sng" dirty="0" smtClean="0">
                <a:latin typeface="Letter-join Plus 36" panose="02000505000000020003" pitchFamily="50" charset="0"/>
              </a:rPr>
              <a:t>Friday </a:t>
            </a:r>
          </a:p>
          <a:p>
            <a:endParaRPr lang="en-GB" sz="2400" b="1" dirty="0">
              <a:latin typeface="Letter-join Plus 36" panose="02000505000000020003" pitchFamily="50" charset="0"/>
            </a:endParaRPr>
          </a:p>
          <a:p>
            <a:r>
              <a:rPr lang="en-GB" sz="2400" b="1" dirty="0" smtClean="0">
                <a:latin typeface="Letter-join Plus 36" panose="02000505000000020003" pitchFamily="50" charset="0"/>
              </a:rPr>
              <a:t>Make some silly soup – fill the bowl with different things that begin with ‘s’, you could draw the items or you could use the silly soup sheet to cut and stick the items into the silly soup. </a:t>
            </a:r>
          </a:p>
          <a:p>
            <a:endParaRPr lang="en-GB" sz="2400" b="1" dirty="0">
              <a:latin typeface="Letter-join Plus 36" panose="02000505000000020003" pitchFamily="50" charset="0"/>
            </a:endParaRPr>
          </a:p>
          <a:p>
            <a:endParaRPr lang="en-GB" sz="2400" b="1" dirty="0" smtClean="0">
              <a:latin typeface="Letter-join Plus 36" panose="020005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3471106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342" y="2119256"/>
            <a:ext cx="7423665" cy="4190063"/>
          </a:xfrm>
        </p:spPr>
        <p:txBody>
          <a:bodyPr>
            <a:normAutofit/>
          </a:bodyPr>
          <a:lstStyle/>
          <a:p>
            <a:pPr marL="0" indent="0" algn="ctr">
              <a:buNone/>
            </a:pPr>
            <a:r>
              <a:rPr lang="en-GB" sz="3200" b="1" u="sng" dirty="0" smtClean="0">
                <a:latin typeface="Letter-join Plus 36" panose="02000505000000020003" pitchFamily="50" charset="0"/>
              </a:rPr>
              <a:t>Reading</a:t>
            </a:r>
          </a:p>
          <a:p>
            <a:pPr marL="0" indent="0" algn="ctr">
              <a:buNone/>
            </a:pPr>
            <a:r>
              <a:rPr lang="en-GB" dirty="0" smtClean="0">
                <a:latin typeface="Letter-join Plus 36" panose="02000505000000020003" pitchFamily="50" charset="0"/>
              </a:rPr>
              <a:t>In your home learning pack you will find 2 discussion books. Please share these with your child regularly, use the prompt/questioning cards to develop your child’s comprehension. </a:t>
            </a:r>
          </a:p>
          <a:p>
            <a:pPr marL="0" indent="0" algn="ctr">
              <a:buNone/>
            </a:pPr>
            <a:r>
              <a:rPr lang="en-GB" dirty="0" smtClean="0">
                <a:latin typeface="Letter-join Plus 36" panose="02000505000000020003" pitchFamily="50" charset="0"/>
              </a:rPr>
              <a:t>You will also find a rhyming story, please read this with your child and encourage them to listen for the rhyming words. </a:t>
            </a:r>
          </a:p>
          <a:p>
            <a:pPr marL="0" indent="0" algn="ctr">
              <a:buNone/>
            </a:pPr>
            <a:endParaRPr lang="en-GB" dirty="0">
              <a:latin typeface="Letter-join Plus 36" panose="02000505000000020003" pitchFamily="50" charset="0"/>
            </a:endParaRPr>
          </a:p>
          <a:p>
            <a:pPr marL="0" indent="0" algn="ctr">
              <a:buNone/>
            </a:pPr>
            <a:r>
              <a:rPr lang="en-GB" dirty="0" smtClean="0">
                <a:latin typeface="Letter-join Plus 36" panose="02000505000000020003" pitchFamily="50" charset="0"/>
              </a:rPr>
              <a:t>Please aim to read with your child 3 times a week </a:t>
            </a:r>
            <a:r>
              <a:rPr lang="en-GB" dirty="0" smtClean="0">
                <a:latin typeface="Letter-join Plus 36" panose="02000505000000020003" pitchFamily="50" charset="0"/>
                <a:sym typeface="Wingdings" panose="05000000000000000000" pitchFamily="2" charset="2"/>
              </a:rPr>
              <a:t> </a:t>
            </a:r>
            <a:endParaRPr lang="en-GB" dirty="0" smtClean="0">
              <a:latin typeface="Letter-join Plus 36" panose="02000505000000020003" pitchFamily="50" charset="0"/>
            </a:endParaRPr>
          </a:p>
          <a:p>
            <a:pPr marL="0" indent="0" algn="ctr">
              <a:buNone/>
            </a:pPr>
            <a:endParaRPr lang="en-GB" dirty="0">
              <a:latin typeface="Letter-join Plus 36" panose="02000505000000020003" pitchFamily="50" charset="0"/>
            </a:endParaRPr>
          </a:p>
        </p:txBody>
      </p:sp>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343" y="527818"/>
            <a:ext cx="7423665" cy="1239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611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3200" b="1" u="sng" dirty="0" smtClean="0">
                <a:latin typeface="Letter-join Plus 36" panose="02000505000000020003" pitchFamily="50" charset="0"/>
              </a:rPr>
              <a:t>Phonics Week </a:t>
            </a:r>
            <a:r>
              <a:rPr lang="en-GB" sz="3200" b="1" u="sng" dirty="0">
                <a:latin typeface="Letter-join Plus 36" panose="02000505000000020003" pitchFamily="50" charset="0"/>
              </a:rPr>
              <a:t>5</a:t>
            </a:r>
            <a:endParaRPr lang="en-GB" sz="3200" b="1" u="sng" dirty="0" smtClean="0">
              <a:latin typeface="Letter-join Plus 36" panose="02000505000000020003" pitchFamily="50" charset="0"/>
            </a:endParaRPr>
          </a:p>
          <a:p>
            <a:pPr marL="0" indent="0" algn="ctr">
              <a:buNone/>
            </a:pPr>
            <a:r>
              <a:rPr lang="en-GB" dirty="0" smtClean="0">
                <a:latin typeface="Letter-join Plus 36" panose="02000505000000020003" pitchFamily="50" charset="0"/>
              </a:rPr>
              <a:t>This week we are going to recap different aspects of our Phase 1 phonics before we progress onto Phase 2 after half term. These are stand alone phonics activities this week and do not follow a sequential pattern.</a:t>
            </a:r>
            <a:endParaRPr lang="en-GB" dirty="0">
              <a:latin typeface="Letter-join Plus 36" panose="02000505000000020003" pitchFamily="50" charset="0"/>
            </a:endParaRPr>
          </a:p>
        </p:txBody>
      </p:sp>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343" y="527818"/>
            <a:ext cx="7423665" cy="1239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968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132856"/>
            <a:ext cx="6965245" cy="4832092"/>
          </a:xfrm>
          <a:prstGeom prst="rect">
            <a:avLst/>
          </a:prstGeom>
          <a:noFill/>
        </p:spPr>
        <p:txBody>
          <a:bodyPr wrap="square" rtlCol="0">
            <a:spAutoFit/>
          </a:bodyPr>
          <a:lstStyle/>
          <a:p>
            <a:r>
              <a:rPr lang="en-GB" sz="3200" b="1" u="sng" dirty="0">
                <a:latin typeface="Letter-join Plus 36" panose="02000505000000020003" pitchFamily="50" charset="0"/>
              </a:rPr>
              <a:t>Monday </a:t>
            </a:r>
            <a:endParaRPr lang="en-GB" sz="3200" b="1" u="sng" dirty="0" smtClean="0">
              <a:latin typeface="Letter-join Plus 36" panose="02000505000000020003" pitchFamily="50" charset="0"/>
            </a:endParaRPr>
          </a:p>
          <a:p>
            <a:endParaRPr lang="en-GB" b="1" dirty="0" smtClean="0">
              <a:latin typeface="Letter-join Plus 36" panose="02000505000000020003" pitchFamily="50" charset="0"/>
            </a:endParaRPr>
          </a:p>
          <a:p>
            <a:r>
              <a:rPr lang="en-GB" sz="2400" dirty="0">
                <a:latin typeface="Letter-join 36" panose="02000805000000020003" pitchFamily="50" charset="0"/>
              </a:rPr>
              <a:t>Make a collection of noise makers, you could include objects like crisp packets, keys, coins in a pot or a squeaky toy. Keep the objects hidden in a bag or box. Use one of the objects to make a sound and ask your child to guess what it could be?</a:t>
            </a: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2201018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4924425"/>
          </a:xfrm>
          <a:prstGeom prst="rect">
            <a:avLst/>
          </a:prstGeom>
          <a:noFill/>
        </p:spPr>
        <p:txBody>
          <a:bodyPr wrap="square" rtlCol="0">
            <a:spAutoFit/>
          </a:bodyPr>
          <a:lstStyle/>
          <a:p>
            <a:r>
              <a:rPr lang="en-GB" sz="3200" b="1" u="sng" dirty="0" smtClean="0">
                <a:latin typeface="Letter-join Plus 36" panose="02000505000000020003" pitchFamily="50" charset="0"/>
              </a:rPr>
              <a:t>Tuesday </a:t>
            </a:r>
          </a:p>
          <a:p>
            <a:endParaRPr lang="en-GB" b="1" dirty="0">
              <a:latin typeface="Letter-join Plus 36" panose="02000505000000020003" pitchFamily="50" charset="0"/>
            </a:endParaRPr>
          </a:p>
          <a:p>
            <a:r>
              <a:rPr lang="en-GB" sz="2400" b="1" dirty="0" smtClean="0">
                <a:latin typeface="Letter-join Plus 36" panose="02000505000000020003" pitchFamily="50" charset="0"/>
                <a:hlinkClick r:id="rId3"/>
              </a:rPr>
              <a:t>https</a:t>
            </a:r>
            <a:r>
              <a:rPr lang="en-GB" sz="2400" b="1" dirty="0">
                <a:latin typeface="Letter-join Plus 36" panose="02000505000000020003" pitchFamily="50" charset="0"/>
                <a:hlinkClick r:id="rId3"/>
              </a:rPr>
              <a:t>://www.phonicsplay.co.uk/resources/phase/1/sound-starters</a:t>
            </a:r>
            <a:endParaRPr lang="en-GB" sz="2400" b="1" dirty="0">
              <a:latin typeface="Letter-join Plus 36" panose="02000505000000020003" pitchFamily="50" charset="0"/>
            </a:endParaRPr>
          </a:p>
          <a:p>
            <a:endParaRPr lang="en-GB" sz="2400" b="1" dirty="0">
              <a:latin typeface="Letter-join Plus 36" panose="02000505000000020003" pitchFamily="50" charset="0"/>
            </a:endParaRPr>
          </a:p>
          <a:p>
            <a:r>
              <a:rPr lang="en-GB" sz="2400" b="1" dirty="0">
                <a:latin typeface="Letter-join Plus 36" panose="02000505000000020003" pitchFamily="50" charset="0"/>
              </a:rPr>
              <a:t>Listening to different sounds, what are the sounds? Use your voice to try to repeat the sounds. Can you choose three sounds to play after each other – can you repeat that sequence?</a:t>
            </a:r>
          </a:p>
          <a:p>
            <a:endParaRPr lang="en-GB" sz="2400" b="1" dirty="0">
              <a:latin typeface="Letter-join 36" panose="020008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3153091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4924425"/>
          </a:xfrm>
          <a:prstGeom prst="rect">
            <a:avLst/>
          </a:prstGeom>
          <a:noFill/>
        </p:spPr>
        <p:txBody>
          <a:bodyPr wrap="square" rtlCol="0">
            <a:spAutoFit/>
          </a:bodyPr>
          <a:lstStyle/>
          <a:p>
            <a:r>
              <a:rPr lang="en-GB" sz="3200" b="1" u="sng" dirty="0" smtClean="0">
                <a:latin typeface="Letter-join Plus 36" panose="02000505000000020003" pitchFamily="50" charset="0"/>
              </a:rPr>
              <a:t>Wednesday </a:t>
            </a:r>
          </a:p>
          <a:p>
            <a:endParaRPr lang="en-GB" sz="2400" b="1" dirty="0">
              <a:latin typeface="Letter-join 36" panose="02000805000000020003" pitchFamily="50" charset="0"/>
            </a:endParaRPr>
          </a:p>
          <a:p>
            <a:r>
              <a:rPr lang="en-GB" sz="2400" dirty="0" smtClean="0">
                <a:latin typeface="Letter-join 36" panose="02000805000000020003" pitchFamily="50" charset="0"/>
              </a:rPr>
              <a:t>Sing some nursery rhymes and clap along to the beat. After clapping, use some other body percussion (stamping feet, clicking fingers )and try a different nursery rhyme to find the rhythm. You could try to do this to any music too if you fancy a challenge!</a:t>
            </a:r>
            <a:endParaRPr lang="en-GB" sz="2400" b="1" dirty="0" smtClean="0">
              <a:latin typeface="Letter-join 36" panose="020008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2477850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5509200"/>
          </a:xfrm>
          <a:prstGeom prst="rect">
            <a:avLst/>
          </a:prstGeom>
          <a:noFill/>
        </p:spPr>
        <p:txBody>
          <a:bodyPr wrap="square" rtlCol="0">
            <a:spAutoFit/>
          </a:bodyPr>
          <a:lstStyle/>
          <a:p>
            <a:r>
              <a:rPr lang="en-GB" sz="3200" b="1" u="sng" dirty="0" smtClean="0">
                <a:latin typeface="Letter-join Plus 36" panose="02000505000000020003" pitchFamily="50" charset="0"/>
              </a:rPr>
              <a:t>Thursday</a:t>
            </a:r>
          </a:p>
          <a:p>
            <a:endParaRPr lang="en-GB" sz="2000" b="1" u="sng" dirty="0" smtClean="0">
              <a:latin typeface="Letter-join Plus 36" panose="02000505000000020003" pitchFamily="50" charset="0"/>
            </a:endParaRPr>
          </a:p>
          <a:p>
            <a:r>
              <a:rPr lang="en-GB" sz="2400" dirty="0" smtClean="0">
                <a:latin typeface="Letter-join 36" panose="02000805000000020003" pitchFamily="50" charset="0"/>
              </a:rPr>
              <a:t>Go </a:t>
            </a:r>
            <a:r>
              <a:rPr lang="en-GB" sz="2400" dirty="0">
                <a:latin typeface="Letter-join 36" panose="02000805000000020003" pitchFamily="50" charset="0"/>
              </a:rPr>
              <a:t>on a listening walk. You could walk around your house or an outside area with an adult. Practise listening carefully to all of the different sounds you hear. Talk about what you heard. Were the sounds loud or quiet? Were the sounds long or short? </a:t>
            </a:r>
            <a:endParaRPr lang="en-GB" sz="2400" b="1" dirty="0" smtClean="0">
              <a:latin typeface="Letter-join 36" panose="02000805000000020003" pitchFamily="50" charset="0"/>
            </a:endParaRPr>
          </a:p>
          <a:p>
            <a:endParaRPr lang="en-GB" sz="1200" b="1" dirty="0">
              <a:latin typeface="Letter-join Plus 36" panose="02000505000000020003" pitchFamily="50" charset="0"/>
            </a:endParaRPr>
          </a:p>
          <a:p>
            <a:endParaRPr lang="en-GB" sz="1200" b="1" dirty="0" smtClean="0">
              <a:latin typeface="Letter-join Plus 36" panose="02000505000000020003" pitchFamily="50" charset="0"/>
            </a:endParaRPr>
          </a:p>
          <a:p>
            <a:endParaRPr lang="en-GB" sz="1200" b="1" dirty="0">
              <a:latin typeface="Letter-join Plus 36" panose="02000505000000020003" pitchFamily="50" charset="0"/>
            </a:endParaRPr>
          </a:p>
          <a:p>
            <a:endParaRPr lang="en-GB" sz="1200" b="1" dirty="0" smtClean="0">
              <a:latin typeface="Letter-join Plus 36" panose="02000505000000020003" pitchFamily="50" charset="0"/>
            </a:endParaRPr>
          </a:p>
          <a:p>
            <a:endParaRPr lang="en-GB" sz="1200" b="1" dirty="0">
              <a:latin typeface="Letter-join Plus 36" panose="02000505000000020003" pitchFamily="50" charset="0"/>
            </a:endParaRPr>
          </a:p>
          <a:p>
            <a:endParaRPr lang="en-GB" sz="1200" b="1" dirty="0" smtClean="0">
              <a:latin typeface="Letter-join Plus 36" panose="02000505000000020003" pitchFamily="50" charset="0"/>
            </a:endParaRPr>
          </a:p>
          <a:p>
            <a:endParaRPr lang="en-GB" sz="1200" b="1" dirty="0">
              <a:latin typeface="Letter-join Plus 36" panose="02000505000000020003" pitchFamily="50" charset="0"/>
            </a:endParaRPr>
          </a:p>
          <a:p>
            <a:endParaRPr lang="en-GB" sz="1200" b="1" dirty="0" smtClean="0">
              <a:latin typeface="Letter-join Plus 36" panose="02000505000000020003" pitchFamily="50" charset="0"/>
            </a:endParaRPr>
          </a:p>
          <a:p>
            <a:endParaRPr lang="en-GB" sz="1200" b="1" dirty="0">
              <a:latin typeface="Letter-join Plus 36" panose="02000505000000020003" pitchFamily="50" charset="0"/>
            </a:endParaRPr>
          </a:p>
          <a:p>
            <a:r>
              <a:rPr lang="en-GB" sz="1200" b="1" dirty="0">
                <a:latin typeface="Letter-join Plus 36" panose="02000505000000020003" pitchFamily="50" charset="0"/>
              </a:rPr>
              <a:t/>
            </a:r>
            <a:br>
              <a:rPr lang="en-GB" sz="1200" b="1" dirty="0">
                <a:latin typeface="Letter-join Plus 36" panose="02000505000000020003" pitchFamily="50" charset="0"/>
              </a:rPr>
            </a:br>
            <a:endParaRPr lang="en-GB" sz="1200" dirty="0"/>
          </a:p>
        </p:txBody>
      </p:sp>
    </p:spTree>
    <p:extLst>
      <p:ext uri="{BB962C8B-B14F-4D97-AF65-F5344CB8AC3E}">
        <p14:creationId xmlns:p14="http://schemas.microsoft.com/office/powerpoint/2010/main" val="1405215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3724096"/>
          </a:xfrm>
          <a:prstGeom prst="rect">
            <a:avLst/>
          </a:prstGeom>
          <a:noFill/>
        </p:spPr>
        <p:txBody>
          <a:bodyPr wrap="square" rtlCol="0">
            <a:spAutoFit/>
          </a:bodyPr>
          <a:lstStyle/>
          <a:p>
            <a:r>
              <a:rPr lang="en-GB" sz="3200" b="1" u="sng" dirty="0" smtClean="0">
                <a:latin typeface="Letter-join Plus 36" panose="02000505000000020003" pitchFamily="50" charset="0"/>
              </a:rPr>
              <a:t>Friday </a:t>
            </a:r>
          </a:p>
          <a:p>
            <a:endParaRPr lang="en-GB" b="1" dirty="0">
              <a:latin typeface="Letter-join Plus 36" panose="02000505000000020003" pitchFamily="50" charset="0"/>
            </a:endParaRPr>
          </a:p>
          <a:p>
            <a:r>
              <a:rPr lang="en-GB" sz="2400" dirty="0">
                <a:latin typeface="Letter-join 36" panose="02000805000000020003" pitchFamily="50" charset="0"/>
              </a:rPr>
              <a:t>Talk about sounds that you like and sounds that you don’t like. Explain why. Draw some pictures of things that make sounds that you like, e.g. birds or the sea.</a:t>
            </a:r>
            <a:endParaRPr lang="en-GB" sz="2400" b="1" dirty="0" smtClean="0">
              <a:latin typeface="Letter-join 36" panose="02000805000000020003" pitchFamily="50" charset="0"/>
            </a:endParaRPr>
          </a:p>
          <a:p>
            <a:endParaRPr lang="en-GB" b="1" dirty="0">
              <a:latin typeface="Letter-join Plus 36" panose="02000505000000020003" pitchFamily="50" charset="0"/>
            </a:endParaRPr>
          </a:p>
          <a:p>
            <a:endParaRPr lang="en-GB" b="1" dirty="0" smtClean="0">
              <a:latin typeface="Letter-join Plus 36" panose="02000505000000020003" pitchFamily="50" charset="0"/>
            </a:endParaRPr>
          </a:p>
          <a:p>
            <a:endParaRPr lang="en-GB" b="1" dirty="0">
              <a:latin typeface="Letter-join Plus 36" panose="02000505000000020003" pitchFamily="50" charset="0"/>
            </a:endParaRPr>
          </a:p>
          <a:p>
            <a:r>
              <a:rPr lang="en-GB" b="1" dirty="0">
                <a:latin typeface="Letter-join Plus 36" panose="02000505000000020003" pitchFamily="50" charset="0"/>
              </a:rPr>
              <a:t/>
            </a:r>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4206998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3200" b="1" u="sng" dirty="0" smtClean="0">
                <a:latin typeface="Letter-join Plus 36" panose="02000505000000020003" pitchFamily="50" charset="0"/>
              </a:rPr>
              <a:t>Phonics Week 6</a:t>
            </a:r>
          </a:p>
          <a:p>
            <a:pPr marL="0" indent="0" algn="ctr">
              <a:buNone/>
            </a:pPr>
            <a:r>
              <a:rPr lang="en-GB" dirty="0">
                <a:latin typeface="Letter-join Plus 36" panose="02000505000000020003" pitchFamily="50" charset="0"/>
              </a:rPr>
              <a:t>This week we </a:t>
            </a:r>
            <a:r>
              <a:rPr lang="en-GB" dirty="0" smtClean="0">
                <a:latin typeface="Letter-join Plus 36" panose="02000505000000020003" pitchFamily="50" charset="0"/>
              </a:rPr>
              <a:t>are beginning our Phase 2 phonics and will be learning our first sound, the letter ‘s’. All of the activities this week will be related to this sound, you will be </a:t>
            </a:r>
            <a:r>
              <a:rPr lang="en-GB" dirty="0" smtClean="0">
                <a:latin typeface="Letter-join Plus 36" panose="02000505000000020003" pitchFamily="50" charset="0"/>
              </a:rPr>
              <a:t>practising </a:t>
            </a:r>
            <a:r>
              <a:rPr lang="en-GB" dirty="0" smtClean="0">
                <a:latin typeface="Letter-join Plus 36" panose="02000505000000020003" pitchFamily="50" charset="0"/>
              </a:rPr>
              <a:t>to </a:t>
            </a:r>
            <a:r>
              <a:rPr lang="en-GB" dirty="0" smtClean="0">
                <a:latin typeface="Letter-join Plus 36" panose="02000505000000020003" pitchFamily="50" charset="0"/>
              </a:rPr>
              <a:t>write, </a:t>
            </a:r>
            <a:r>
              <a:rPr lang="en-GB" dirty="0" smtClean="0">
                <a:latin typeface="Letter-join Plus 36" panose="02000505000000020003" pitchFamily="50" charset="0"/>
              </a:rPr>
              <a:t>say, find and use the sound. The activities you complete throughout the week will be put together to make your own ‘s’ booklet! </a:t>
            </a:r>
            <a:endParaRPr lang="en-GB" dirty="0">
              <a:latin typeface="Letter-join Plus 36" panose="02000505000000020003" pitchFamily="50" charset="0"/>
            </a:endParaRPr>
          </a:p>
        </p:txBody>
      </p:sp>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343" y="527818"/>
            <a:ext cx="7423665" cy="1239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039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Custom 1">
      <a:dk1>
        <a:srgbClr val="000000"/>
      </a:dk1>
      <a:lt1>
        <a:srgbClr val="FFFFFF"/>
      </a:lt1>
      <a:dk2>
        <a:srgbClr val="C00000"/>
      </a:dk2>
      <a:lt2>
        <a:srgbClr val="C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A4156D36BFEA46BAE60ABF9D9F893B" ma:contentTypeVersion="9" ma:contentTypeDescription="Create a new document." ma:contentTypeScope="" ma:versionID="035f6ee8f22c05ca80f799d23f257d8c">
  <xsd:schema xmlns:xsd="http://www.w3.org/2001/XMLSchema" xmlns:xs="http://www.w3.org/2001/XMLSchema" xmlns:p="http://schemas.microsoft.com/office/2006/metadata/properties" xmlns:ns2="359a9a00-a290-4288-b116-4b5872e28cb1" targetNamespace="http://schemas.microsoft.com/office/2006/metadata/properties" ma:root="true" ma:fieldsID="ffdd8a9f9d930122894cbda9b3988e87" ns2:_="">
    <xsd:import namespace="359a9a00-a290-4288-b116-4b5872e28cb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9a9a00-a290-4288-b116-4b5872e28c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FD552E-7416-4491-9E10-572E656D4FD6}">
  <ds:schemaRefs>
    <ds:schemaRef ds:uri="359a9a00-a290-4288-b116-4b5872e28cb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FF69ACA-D692-485B-B67E-A846685F58EB}">
  <ds:schemaRefs>
    <ds:schemaRef ds:uri="http://schemas.microsoft.com/sharepoint/v3/contenttype/forms"/>
  </ds:schemaRefs>
</ds:datastoreItem>
</file>

<file path=customXml/itemProps3.xml><?xml version="1.0" encoding="utf-8"?>
<ds:datastoreItem xmlns:ds="http://schemas.openxmlformats.org/officeDocument/2006/customXml" ds:itemID="{D010C4AF-0760-4065-9CBD-32A8FC3B44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9a9a00-a290-4288-b116-4b5872e28c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9547</TotalTime>
  <Words>707</Words>
  <Application>Microsoft Office PowerPoint</Application>
  <PresentationFormat>On-screen Show (4:3)</PresentationFormat>
  <Paragraphs>111</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Brush Script MT</vt:lpstr>
      <vt:lpstr>Calibri</vt:lpstr>
      <vt:lpstr>Constantia</vt:lpstr>
      <vt:lpstr>Franklin Gothic Book</vt:lpstr>
      <vt:lpstr>Letter-join 36</vt:lpstr>
      <vt:lpstr>Letter-join Plus 36</vt:lpstr>
      <vt:lpstr>Rage Italic</vt:lpstr>
      <vt:lpstr>Wingdings</vt:lpstr>
      <vt:lpstr>Pushpin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Making ‘s’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Hillside Assessment System  2015</dc:title>
  <dc:creator>teacher</dc:creator>
  <cp:lastModifiedBy>Lisa Wainwright</cp:lastModifiedBy>
  <cp:revision>207</cp:revision>
  <cp:lastPrinted>2018-10-02T07:10:09Z</cp:lastPrinted>
  <dcterms:created xsi:type="dcterms:W3CDTF">2015-07-10T19:38:16Z</dcterms:created>
  <dcterms:modified xsi:type="dcterms:W3CDTF">2021-01-31T14:25:15Z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0x010100C5A4156D36BFEA46BAE60ABF9D9F893B</vt:lpwstr>
  </property>
</Properties>
</file>