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3"/>
  </p:notesMasterIdLst>
  <p:sldIdLst>
    <p:sldId id="256" r:id="rId5"/>
    <p:sldId id="262" r:id="rId6"/>
    <p:sldId id="281" r:id="rId7"/>
    <p:sldId id="275" r:id="rId8"/>
    <p:sldId id="283" r:id="rId9"/>
    <p:sldId id="276" r:id="rId10"/>
    <p:sldId id="278" r:id="rId11"/>
    <p:sldId id="279"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63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9F519F-2D39-9ACD-0A6D-B6EA3AE47457}" v="27" dt="2021-02-23T14:08:58.02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1" autoAdjust="0"/>
    <p:restoredTop sz="69891" autoAdjust="0"/>
  </p:normalViewPr>
  <p:slideViewPr>
    <p:cSldViewPr>
      <p:cViewPr varScale="1">
        <p:scale>
          <a:sx n="51" d="100"/>
          <a:sy n="51" d="100"/>
        </p:scale>
        <p:origin x="211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S.Hewitt" userId="S::shewitt@hillsideprimary.org.uk::89b071c3-53b8-4e42-9e0d-b7e3c156cb12" providerId="AD" clId="Web-{9A9F519F-2D39-9ACD-0A6D-B6EA3AE47457}"/>
    <pc:docChg chg="modSld">
      <pc:chgData name="Mrs S.Hewitt" userId="S::shewitt@hillsideprimary.org.uk::89b071c3-53b8-4e42-9e0d-b7e3c156cb12" providerId="AD" clId="Web-{9A9F519F-2D39-9ACD-0A6D-B6EA3AE47457}" dt="2021-02-23T14:08:54.103" v="10" actId="20577"/>
      <pc:docMkLst>
        <pc:docMk/>
      </pc:docMkLst>
      <pc:sldChg chg="modSp">
        <pc:chgData name="Mrs S.Hewitt" userId="S::shewitt@hillsideprimary.org.uk::89b071c3-53b8-4e42-9e0d-b7e3c156cb12" providerId="AD" clId="Web-{9A9F519F-2D39-9ACD-0A6D-B6EA3AE47457}" dt="2021-02-23T14:08:54.103" v="10" actId="20577"/>
        <pc:sldMkLst>
          <pc:docMk/>
          <pc:sldMk cId="117123655" sldId="276"/>
        </pc:sldMkLst>
        <pc:spChg chg="mod">
          <ac:chgData name="Mrs S.Hewitt" userId="S::shewitt@hillsideprimary.org.uk::89b071c3-53b8-4e42-9e0d-b7e3c156cb12" providerId="AD" clId="Web-{9A9F519F-2D39-9ACD-0A6D-B6EA3AE47457}" dt="2021-02-23T14:08:54.103" v="10" actId="20577"/>
          <ac:spMkLst>
            <pc:docMk/>
            <pc:sldMk cId="117123655" sldId="276"/>
            <ac:spMk id="10" creationId="{00000000-0000-0000-0000-000000000000}"/>
          </ac:spMkLst>
        </pc:spChg>
      </pc:sldChg>
      <pc:sldChg chg="modSp">
        <pc:chgData name="Mrs S.Hewitt" userId="S::shewitt@hillsideprimary.org.uk::89b071c3-53b8-4e42-9e0d-b7e3c156cb12" providerId="AD" clId="Web-{9A9F519F-2D39-9ACD-0A6D-B6EA3AE47457}" dt="2021-02-23T14:08:46.571" v="9" actId="20577"/>
        <pc:sldMkLst>
          <pc:docMk/>
          <pc:sldMk cId="1938999456" sldId="283"/>
        </pc:sldMkLst>
        <pc:spChg chg="mod">
          <ac:chgData name="Mrs S.Hewitt" userId="S::shewitt@hillsideprimary.org.uk::89b071c3-53b8-4e42-9e0d-b7e3c156cb12" providerId="AD" clId="Web-{9A9F519F-2D39-9ACD-0A6D-B6EA3AE47457}" dt="2021-02-23T14:08:35.008" v="6" actId="20577"/>
          <ac:spMkLst>
            <pc:docMk/>
            <pc:sldMk cId="1938999456" sldId="283"/>
            <ac:spMk id="2" creationId="{00000000-0000-0000-0000-000000000000}"/>
          </ac:spMkLst>
        </pc:spChg>
        <pc:spChg chg="mod">
          <ac:chgData name="Mrs S.Hewitt" userId="S::shewitt@hillsideprimary.org.uk::89b071c3-53b8-4e42-9e0d-b7e3c156cb12" providerId="AD" clId="Web-{9A9F519F-2D39-9ACD-0A6D-B6EA3AE47457}" dt="2021-02-23T14:08:46.571" v="9" actId="20577"/>
          <ac:spMkLst>
            <pc:docMk/>
            <pc:sldMk cId="1938999456" sldId="283"/>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5C2B5BD6-941A-46DF-AC0E-4548CFBEB0A4}" type="datetimeFigureOut">
              <a:rPr lang="en-GB" smtClean="0"/>
              <a:t>23/02/2021</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33993709-2252-4F6F-82F1-C032B12C9AD5}" type="slidenum">
              <a:rPr lang="en-GB" smtClean="0"/>
              <a:t>‹#›</a:t>
            </a:fld>
            <a:endParaRPr lang="en-GB"/>
          </a:p>
        </p:txBody>
      </p:sp>
    </p:spTree>
    <p:extLst>
      <p:ext uri="{BB962C8B-B14F-4D97-AF65-F5344CB8AC3E}">
        <p14:creationId xmlns:p14="http://schemas.microsoft.com/office/powerpoint/2010/main" val="416150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3993709-2252-4F6F-82F1-C032B12C9AD5}" type="slidenum">
              <a:rPr lang="en-GB" smtClean="0"/>
              <a:t>1</a:t>
            </a:fld>
            <a:endParaRPr lang="en-GB"/>
          </a:p>
        </p:txBody>
      </p:sp>
    </p:spTree>
    <p:extLst>
      <p:ext uri="{BB962C8B-B14F-4D97-AF65-F5344CB8AC3E}">
        <p14:creationId xmlns:p14="http://schemas.microsoft.com/office/powerpoint/2010/main" val="29752336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B9BBDFF-E59A-4A6C-AF92-8EC950ED9EC2}" type="datetimeFigureOut">
              <a:rPr lang="en-GB" smtClean="0"/>
              <a:t>23/02/2021</a:t>
            </a:fld>
            <a:endParaRPr lang="en-GB"/>
          </a:p>
        </p:txBody>
      </p:sp>
      <p:sp>
        <p:nvSpPr>
          <p:cNvPr id="5" name="Footer Placeholder 4"/>
          <p:cNvSpPr>
            <a:spLocks noGrp="1"/>
          </p:cNvSpPr>
          <p:nvPr>
            <p:ph type="ftr" sz="quarter" idx="11"/>
          </p:nvPr>
        </p:nvSpPr>
        <p:spPr>
          <a:xfrm>
            <a:off x="1174044" y="5357592"/>
            <a:ext cx="5034845" cy="365125"/>
          </a:xfrm>
        </p:spPr>
        <p:txBody>
          <a:bodyPr/>
          <a:lstStyle/>
          <a:p>
            <a:endParaRPr lang="en-GB"/>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6BD9BC3-C315-4BC6-97CF-AD093D35EAF4}"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9BBDFF-E59A-4A6C-AF92-8EC950ED9EC2}"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9BBDFF-E59A-4A6C-AF92-8EC950ED9EC2}"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9BBDFF-E59A-4A6C-AF92-8EC950ED9EC2}"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9BBDFF-E59A-4A6C-AF92-8EC950ED9EC2}" type="datetimeFigureOut">
              <a:rPr lang="en-GB" smtClean="0"/>
              <a:t>23/02/2021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5B9BBDFF-E59A-4A6C-AF92-8EC950ED9EC2}" type="datetimeFigureOut">
              <a:rPr lang="en-GB" smtClean="0"/>
              <a:t>23/02/2021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6BD9BC3-C315-4BC6-97CF-AD093D35EAF4}" type="slidenum">
              <a:rPr lang="en-GB" smtClean="0"/>
              <a:t>‹#›</a:t>
            </a:fld>
            <a:endParaRPr lang="en-GB"/>
          </a:p>
        </p:txBody>
      </p:sp>
      <p:sp>
        <p:nvSpPr>
          <p:cNvPr id="9" name="Content Placeholder 8"/>
          <p:cNvSpPr>
            <a:spLocks noGrp="1"/>
          </p:cNvSpPr>
          <p:nvPr>
            <p:ph sz="quarter" idx="13"/>
          </p:nvPr>
        </p:nvSpPr>
        <p:spPr>
          <a:xfrm>
            <a:off x="1298448" y="2121407"/>
            <a:ext cx="3200400" cy="360273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63440" y="2119313"/>
            <a:ext cx="3200400" cy="36052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5B9BBDFF-E59A-4A6C-AF92-8EC950ED9EC2}" type="datetimeFigureOut">
              <a:rPr lang="en-GB" smtClean="0"/>
              <a:t>23/02/2021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6BD9BC3-C315-4BC6-97CF-AD093D35EAF4}" type="slidenum">
              <a:rPr lang="en-GB" smtClean="0"/>
              <a:t>‹#›</a:t>
            </a:fld>
            <a:endParaRPr lang="en-GB"/>
          </a:p>
        </p:txBody>
      </p:sp>
      <p:sp>
        <p:nvSpPr>
          <p:cNvPr id="11" name="Content Placeholder 10"/>
          <p:cNvSpPr>
            <a:spLocks noGrp="1"/>
          </p:cNvSpPr>
          <p:nvPr>
            <p:ph sz="quarter" idx="13"/>
          </p:nvPr>
        </p:nvSpPr>
        <p:spPr>
          <a:xfrm>
            <a:off x="1298448" y="2944368"/>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9BBDFF-E59A-4A6C-AF92-8EC950ED9EC2}" type="datetimeFigureOut">
              <a:rPr lang="en-GB" smtClean="0"/>
              <a:t>23/02/2021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9BBDFF-E59A-4A6C-AF92-8EC950ED9EC2}" type="datetimeFigureOut">
              <a:rPr lang="en-GB" smtClean="0"/>
              <a:t>23/02/2021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6BD9BC3-C315-4BC6-97CF-AD093D35EAF4}"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a:t>Click to edit Master title style</a:t>
            </a:r>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5B9BBDFF-E59A-4A6C-AF92-8EC950ED9EC2}" type="datetimeFigureOut">
              <a:rPr lang="en-GB" smtClean="0"/>
              <a:t>23/02/2021</a:t>
            </a:fld>
            <a:endParaRPr lang="en-GB"/>
          </a:p>
        </p:txBody>
      </p:sp>
      <p:sp>
        <p:nvSpPr>
          <p:cNvPr id="6" name="Footer Placeholder 5"/>
          <p:cNvSpPr>
            <a:spLocks noGrp="1"/>
          </p:cNvSpPr>
          <p:nvPr>
            <p:ph type="ftr" sz="quarter" idx="11"/>
          </p:nvPr>
        </p:nvSpPr>
        <p:spPr>
          <a:xfrm rot="-60000">
            <a:off x="914554" y="5829261"/>
            <a:ext cx="3522607" cy="365125"/>
          </a:xfrm>
        </p:spPr>
        <p:txBody>
          <a:bodyPr/>
          <a:lstStyle/>
          <a:p>
            <a:endParaRPr lang="en-GB"/>
          </a:p>
        </p:txBody>
      </p:sp>
      <p:sp>
        <p:nvSpPr>
          <p:cNvPr id="7" name="Slide Number Placeholder 6"/>
          <p:cNvSpPr>
            <a:spLocks noGrp="1"/>
          </p:cNvSpPr>
          <p:nvPr>
            <p:ph type="sldNum" sz="quarter" idx="12"/>
          </p:nvPr>
        </p:nvSpPr>
        <p:spPr>
          <a:xfrm rot="60000">
            <a:off x="7557313" y="5896961"/>
            <a:ext cx="554023" cy="365125"/>
          </a:xfrm>
        </p:spPr>
        <p:txBody>
          <a:bodyPr/>
          <a:lstStyle/>
          <a:p>
            <a:fld id="{D6BD9BC3-C315-4BC6-97CF-AD093D35EAF4}"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5B9BBDFF-E59A-4A6C-AF92-8EC950ED9EC2}" type="datetimeFigureOut">
              <a:rPr lang="en-GB" smtClean="0"/>
              <a:t>23/02/2021</a:t>
            </a:fld>
            <a:endParaRPr lang="en-GB"/>
          </a:p>
        </p:txBody>
      </p:sp>
      <p:sp>
        <p:nvSpPr>
          <p:cNvPr id="6" name="Footer Placeholder 5"/>
          <p:cNvSpPr>
            <a:spLocks noGrp="1"/>
          </p:cNvSpPr>
          <p:nvPr>
            <p:ph type="ftr" sz="quarter" idx="11"/>
          </p:nvPr>
        </p:nvSpPr>
        <p:spPr>
          <a:xfrm rot="-60000">
            <a:off x="914569" y="5831037"/>
            <a:ext cx="3319043" cy="365125"/>
          </a:xfrm>
        </p:spPr>
        <p:txBody>
          <a:bodyPr/>
          <a:lstStyle/>
          <a:p>
            <a:endParaRPr lang="en-GB"/>
          </a:p>
        </p:txBody>
      </p:sp>
      <p:sp>
        <p:nvSpPr>
          <p:cNvPr id="7" name="Slide Number Placeholder 6"/>
          <p:cNvSpPr>
            <a:spLocks noGrp="1"/>
          </p:cNvSpPr>
          <p:nvPr>
            <p:ph type="sldNum" sz="quarter" idx="12"/>
          </p:nvPr>
        </p:nvSpPr>
        <p:spPr>
          <a:xfrm rot="60000">
            <a:off x="7562089" y="5900026"/>
            <a:ext cx="554023" cy="365125"/>
          </a:xfrm>
        </p:spPr>
        <p:txBody>
          <a:bodyPr/>
          <a:lstStyle/>
          <a:p>
            <a:fld id="{D6BD9BC3-C315-4BC6-97CF-AD093D35EAF4}"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B9BBDFF-E59A-4A6C-AF92-8EC950ED9EC2}" type="datetimeFigureOut">
              <a:rPr lang="en-GB" smtClean="0"/>
              <a:t>23/02/2021</a:t>
            </a:fld>
            <a:endParaRPr lang="en-GB"/>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GB"/>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6BD9BC3-C315-4BC6-97CF-AD093D35EAF4}"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illside Primary School | Baddeley Green | Staffordshir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6171" y="1052736"/>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331640" y="2780928"/>
            <a:ext cx="6264696" cy="1938992"/>
          </a:xfrm>
          <a:prstGeom prst="rect">
            <a:avLst/>
          </a:prstGeom>
          <a:noFill/>
        </p:spPr>
        <p:txBody>
          <a:bodyPr wrap="square" rtlCol="0">
            <a:spAutoFit/>
          </a:bodyPr>
          <a:lstStyle/>
          <a:p>
            <a:pPr algn="ctr"/>
            <a:r>
              <a:rPr lang="en-GB" sz="4000" b="1" dirty="0">
                <a:latin typeface="Letterjoin-Air Plus 36" panose="02000805000000020003" pitchFamily="50" charset="0"/>
              </a:rPr>
              <a:t>Nursery</a:t>
            </a:r>
          </a:p>
          <a:p>
            <a:pPr algn="ctr"/>
            <a:r>
              <a:rPr lang="en-GB" sz="4000" b="1" dirty="0">
                <a:latin typeface="Letterjoin-Air Plus 36" panose="02000805000000020003" pitchFamily="50" charset="0"/>
              </a:rPr>
              <a:t>Phonics/ Reading </a:t>
            </a:r>
          </a:p>
          <a:p>
            <a:pPr algn="ctr"/>
            <a:r>
              <a:rPr lang="en-GB" sz="4000" b="1" dirty="0">
                <a:latin typeface="Letterjoin-Air Plus 36" panose="02000805000000020003" pitchFamily="50" charset="0"/>
              </a:rPr>
              <a:t>Week 7</a:t>
            </a:r>
          </a:p>
        </p:txBody>
      </p:sp>
    </p:spTree>
    <p:extLst>
      <p:ext uri="{BB962C8B-B14F-4D97-AF65-F5344CB8AC3E}">
        <p14:creationId xmlns:p14="http://schemas.microsoft.com/office/powerpoint/2010/main" val="3633189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3342" y="2119256"/>
            <a:ext cx="7423665" cy="4190063"/>
          </a:xfrm>
        </p:spPr>
        <p:txBody>
          <a:bodyPr>
            <a:normAutofit fontScale="92500" lnSpcReduction="10000"/>
          </a:bodyPr>
          <a:lstStyle/>
          <a:p>
            <a:pPr marL="0" indent="0" algn="ctr">
              <a:buNone/>
            </a:pPr>
            <a:r>
              <a:rPr lang="en-GB" sz="2600" b="1" u="sng" dirty="0">
                <a:latin typeface="Letterjoin-Air Plus 36" panose="02000805000000020003" pitchFamily="50" charset="0"/>
              </a:rPr>
              <a:t>Reading</a:t>
            </a:r>
          </a:p>
          <a:p>
            <a:pPr marL="0" indent="0" algn="ctr">
              <a:buNone/>
            </a:pPr>
            <a:r>
              <a:rPr lang="en-GB" dirty="0">
                <a:latin typeface="Letterjoin-Air Plus 36" panose="02000805000000020003" pitchFamily="50" charset="0"/>
              </a:rPr>
              <a:t>In your home learning pack you will find 2 discussion books. Please share these with your child regularly, use the prompt/questioning cards to develop your child’s comprehension. </a:t>
            </a:r>
          </a:p>
          <a:p>
            <a:pPr marL="0" indent="0" algn="ctr">
              <a:buNone/>
            </a:pPr>
            <a:r>
              <a:rPr lang="en-GB" dirty="0">
                <a:latin typeface="Letterjoin-Air Plus 36" panose="02000805000000020003" pitchFamily="50" charset="0"/>
              </a:rPr>
              <a:t>You will also find a rhyming story, please read this with your child and encourage them to listen for the rhyming words. </a:t>
            </a:r>
          </a:p>
          <a:p>
            <a:pPr marL="0" indent="0" algn="ctr">
              <a:buNone/>
            </a:pPr>
            <a:endParaRPr lang="en-GB" dirty="0">
              <a:latin typeface="Letterjoin-Air Plus 36" panose="02000805000000020003" pitchFamily="50" charset="0"/>
            </a:endParaRPr>
          </a:p>
          <a:p>
            <a:pPr marL="0" indent="0" algn="ctr">
              <a:buNone/>
            </a:pPr>
            <a:r>
              <a:rPr lang="en-GB" dirty="0">
                <a:latin typeface="Letterjoin-Air Plus 36" panose="02000805000000020003" pitchFamily="50" charset="0"/>
              </a:rPr>
              <a:t>Please aim to read with your child 3 times a week </a:t>
            </a:r>
            <a:r>
              <a:rPr lang="en-GB" dirty="0">
                <a:latin typeface="Letterjoin-Air Plus 36" panose="02000805000000020003" pitchFamily="50" charset="0"/>
                <a:sym typeface="Wingdings" panose="05000000000000000000" pitchFamily="2" charset="2"/>
              </a:rPr>
              <a:t> </a:t>
            </a:r>
            <a:endParaRPr lang="en-GB" dirty="0">
              <a:latin typeface="Letterjoin-Air Plus 36" panose="02000805000000020003" pitchFamily="50" charset="0"/>
            </a:endParaRPr>
          </a:p>
          <a:p>
            <a:pPr marL="0" indent="0" algn="ctr">
              <a:buNone/>
            </a:pPr>
            <a:endParaRPr lang="en-GB" dirty="0">
              <a:latin typeface="Letter-join Plus 36" panose="02000505000000020003" pitchFamily="50" charset="0"/>
            </a:endParaRPr>
          </a:p>
        </p:txBody>
      </p:sp>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343" y="527818"/>
            <a:ext cx="7423665" cy="1239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6611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GB" sz="2600" b="1" u="sng" dirty="0">
                <a:latin typeface="Letterjoin-Air Plus 36" panose="02000805000000020003" pitchFamily="50" charset="0"/>
              </a:rPr>
              <a:t>Phonics Week 7</a:t>
            </a:r>
          </a:p>
          <a:p>
            <a:pPr marL="0" indent="0" algn="ctr">
              <a:buNone/>
            </a:pPr>
            <a:r>
              <a:rPr lang="en-GB" dirty="0">
                <a:latin typeface="Letterjoin-Air Plus 36" panose="02000805000000020003" pitchFamily="50" charset="0"/>
              </a:rPr>
              <a:t>This week we are beginning our Phase 2 phonics and will be learning our first sound, the letter ‘a’. All of the activities this week will be related to this sound, you will be practising to write , say, find and use the sound. The activities you complete throughout the week will be put together to make your own ‘a’ booklet! </a:t>
            </a:r>
          </a:p>
        </p:txBody>
      </p:sp>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343" y="527818"/>
            <a:ext cx="7423665" cy="12396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3039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5601533"/>
          </a:xfrm>
          <a:prstGeom prst="rect">
            <a:avLst/>
          </a:prstGeom>
          <a:noFill/>
        </p:spPr>
        <p:txBody>
          <a:bodyPr wrap="square" rtlCol="0">
            <a:spAutoFit/>
          </a:bodyPr>
          <a:lstStyle/>
          <a:p>
            <a:r>
              <a:rPr lang="en-GB" sz="2400" b="1" u="sng" dirty="0">
                <a:latin typeface="Letterjoin-Air Plus 36" panose="02000805000000020003" pitchFamily="50" charset="0"/>
              </a:rPr>
              <a:t>Monday </a:t>
            </a:r>
          </a:p>
          <a:p>
            <a:endParaRPr lang="en-GB" b="1" dirty="0">
              <a:latin typeface="Letterjoin-Air Plus 36" panose="02000805000000020003" pitchFamily="50" charset="0"/>
            </a:endParaRPr>
          </a:p>
          <a:p>
            <a:r>
              <a:rPr lang="en-GB" sz="2200" dirty="0">
                <a:latin typeface="Letterjoin-Air Plus 36" panose="02000805000000020003" pitchFamily="50" charset="0"/>
              </a:rPr>
              <a:t>Watch the ‘a’ </a:t>
            </a:r>
            <a:r>
              <a:rPr lang="en-GB" sz="2200" dirty="0" err="1">
                <a:latin typeface="Letterjoin-Air Plus 36" panose="02000805000000020003" pitchFamily="50" charset="0"/>
              </a:rPr>
              <a:t>powerpoint</a:t>
            </a:r>
            <a:r>
              <a:rPr lang="en-GB" sz="2200" dirty="0">
                <a:latin typeface="Letterjoin-Air Plus 36" panose="02000805000000020003" pitchFamily="50" charset="0"/>
              </a:rPr>
              <a:t> found on the school website under the Phonics tab on the Nursery Home Learning page.</a:t>
            </a:r>
          </a:p>
          <a:p>
            <a:endParaRPr lang="en-GB" sz="2200" dirty="0">
              <a:latin typeface="Letterjoin-Air Plus 36" panose="02000805000000020003" pitchFamily="50" charset="0"/>
            </a:endParaRPr>
          </a:p>
          <a:p>
            <a:r>
              <a:rPr lang="en-GB" sz="2200" dirty="0">
                <a:latin typeface="Letterjoin-Air Plus 36" panose="02000805000000020003" pitchFamily="50" charset="0"/>
              </a:rPr>
              <a:t>Complete the activities within the </a:t>
            </a:r>
            <a:r>
              <a:rPr lang="en-GB" sz="2200" dirty="0" err="1">
                <a:latin typeface="Letterjoin-Air Plus 36" panose="02000805000000020003" pitchFamily="50" charset="0"/>
              </a:rPr>
              <a:t>powerpoint</a:t>
            </a:r>
            <a:endParaRPr lang="en-GB" sz="2200" dirty="0">
              <a:latin typeface="Letterjoin-Air Plus 36" panose="020008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242740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b="1" u="sng" dirty="0">
                <a:latin typeface="Letterjoin-Air Plus 36"/>
              </a:rPr>
              <a:t>Tuesday</a:t>
            </a:r>
            <a:br>
              <a:rPr lang="en-GB" sz="2400" b="1" u="sng" dirty="0">
                <a:latin typeface="Letterjoin-Air Plus 36"/>
              </a:rPr>
            </a:br>
            <a:endParaRPr lang="en-GB" sz="2400" b="1" u="sng">
              <a:latin typeface="Letterjoin-Air Plus 36"/>
            </a:endParaRPr>
          </a:p>
        </p:txBody>
      </p:sp>
      <p:sp>
        <p:nvSpPr>
          <p:cNvPr id="3" name="Content Placeholder 2"/>
          <p:cNvSpPr>
            <a:spLocks noGrp="1"/>
          </p:cNvSpPr>
          <p:nvPr>
            <p:ph idx="1"/>
          </p:nvPr>
        </p:nvSpPr>
        <p:spPr/>
        <p:txBody>
          <a:bodyPr>
            <a:normAutofit/>
          </a:bodyPr>
          <a:lstStyle/>
          <a:p>
            <a:pPr marL="0" indent="0">
              <a:buNone/>
            </a:pPr>
            <a:r>
              <a:rPr lang="en-GB" sz="2200" b="1" u="sng" dirty="0">
                <a:latin typeface="Letter-join Plus 36"/>
                <a:cs typeface="Segoe UI"/>
              </a:rPr>
              <a:t>Making ‘a’</a:t>
            </a:r>
            <a:endParaRPr lang="en-US" dirty="0">
              <a:latin typeface="Letter-join Plus 36"/>
            </a:endParaRPr>
          </a:p>
          <a:p>
            <a:pPr marL="0" indent="0">
              <a:buNone/>
            </a:pPr>
            <a:r>
              <a:rPr lang="en-GB" sz="2200" dirty="0">
                <a:latin typeface="Letter-join Plus 36"/>
              </a:rPr>
              <a:t>Decorate the letter ‘a’ on the front page of your booklet. </a:t>
            </a:r>
            <a:endParaRPr lang="en-GB">
              <a:latin typeface="Letter-join Plus 36"/>
            </a:endParaRPr>
          </a:p>
          <a:p>
            <a:pPr marL="0" indent="0">
              <a:buNone/>
            </a:pPr>
            <a:r>
              <a:rPr lang="en-GB" sz="2200" dirty="0">
                <a:latin typeface="Letter-join Plus 36"/>
              </a:rPr>
              <a:t>You could use paint, pens, crayons, collage materials. </a:t>
            </a:r>
          </a:p>
          <a:p>
            <a:pPr marL="0" indent="0">
              <a:buNone/>
            </a:pPr>
            <a:endParaRPr lang="en-GB" sz="2200" dirty="0">
              <a:latin typeface="Letter-join Plus 36"/>
            </a:endParaRPr>
          </a:p>
          <a:p>
            <a:pPr marL="0" indent="0">
              <a:buNone/>
            </a:pPr>
            <a:r>
              <a:rPr lang="en-GB" sz="2200" dirty="0">
                <a:latin typeface="Letter-join Plus 36"/>
              </a:rPr>
              <a:t>As you are decorating your ‘a’ practise singing the song and making the ‘a’ sound.</a:t>
            </a:r>
            <a:r>
              <a:rPr lang="en-GB" sz="2200" dirty="0">
                <a:latin typeface="Letterjoin-Air Plus 36"/>
              </a:rPr>
              <a:t> </a:t>
            </a:r>
            <a:endParaRPr lang="en-GB" sz="2200" dirty="0">
              <a:latin typeface="Letterjoin-Air Plus 36" panose="02000805000000020003" pitchFamily="50" charset="0"/>
            </a:endParaRPr>
          </a:p>
        </p:txBody>
      </p:sp>
    </p:spTree>
    <p:extLst>
      <p:ext uri="{BB962C8B-B14F-4D97-AF65-F5344CB8AC3E}">
        <p14:creationId xmlns:p14="http://schemas.microsoft.com/office/powerpoint/2010/main" val="1938999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87438" y="2132856"/>
            <a:ext cx="7194454" cy="4154984"/>
          </a:xfrm>
          <a:prstGeom prst="rect">
            <a:avLst/>
          </a:prstGeom>
          <a:noFill/>
        </p:spPr>
        <p:txBody>
          <a:bodyPr wrap="square" lIns="91440" tIns="45720" rIns="91440" bIns="45720" rtlCol="0" anchor="t">
            <a:spAutoFit/>
          </a:bodyPr>
          <a:lstStyle/>
          <a:p>
            <a:r>
              <a:rPr lang="en-GB" sz="2400" b="1" u="sng" dirty="0">
                <a:latin typeface="Letterjoin-Air Plus 36"/>
              </a:rPr>
              <a:t>Wednesday</a:t>
            </a:r>
            <a:endParaRPr lang="en-GB" sz="2400" b="1" u="sng" dirty="0">
              <a:latin typeface="Letterjoin-Air Plus 36" panose="02000805000000020003" pitchFamily="50" charset="0"/>
            </a:endParaRPr>
          </a:p>
          <a:p>
            <a:endParaRPr lang="en-GB" dirty="0">
              <a:latin typeface="Letter-join Plus 36" panose="02000505000000020003" pitchFamily="50" charset="0"/>
            </a:endParaRPr>
          </a:p>
          <a:p>
            <a:r>
              <a:rPr lang="en-GB" sz="2200" dirty="0">
                <a:latin typeface="Letterjoin-Air Plus 36" panose="02000805000000020003" pitchFamily="50" charset="0"/>
              </a:rPr>
              <a:t>Initial sounds I  Spy</a:t>
            </a:r>
          </a:p>
          <a:p>
            <a:endParaRPr lang="en-GB" sz="2200" dirty="0">
              <a:latin typeface="Letterjoin-Air Plus 36" panose="02000805000000020003" pitchFamily="50" charset="0"/>
            </a:endParaRPr>
          </a:p>
          <a:p>
            <a:r>
              <a:rPr lang="en-GB" sz="2200" dirty="0">
                <a:latin typeface="Letterjoin-Air Plus 36" panose="02000805000000020003" pitchFamily="50" charset="0"/>
              </a:rPr>
              <a:t> Look at the worksheet in your All about ‘a’ booklet– what objects can you spot that begin with an ‘a’ sound. </a:t>
            </a:r>
          </a:p>
          <a:p>
            <a:r>
              <a:rPr lang="en-GB" sz="2200" dirty="0">
                <a:latin typeface="Letterjoin-Air Plus 36" panose="02000805000000020003" pitchFamily="50" charset="0"/>
              </a:rPr>
              <a:t>You could have a look around your house to find any other objects that begin with an ‘a’ too.</a:t>
            </a: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117123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4893647"/>
          </a:xfrm>
          <a:prstGeom prst="rect">
            <a:avLst/>
          </a:prstGeom>
          <a:noFill/>
        </p:spPr>
        <p:txBody>
          <a:bodyPr wrap="square" rtlCol="0">
            <a:spAutoFit/>
          </a:bodyPr>
          <a:lstStyle/>
          <a:p>
            <a:r>
              <a:rPr lang="en-GB" sz="2400" b="1" u="sng" dirty="0">
                <a:latin typeface="Letterjoin-Air Plus 36" panose="02000805000000020003" pitchFamily="50" charset="0"/>
              </a:rPr>
              <a:t>Thursday </a:t>
            </a:r>
          </a:p>
          <a:p>
            <a:endParaRPr lang="en-GB" b="1" dirty="0">
              <a:latin typeface="Letter-join Plus 36" panose="02000505000000020003" pitchFamily="50" charset="0"/>
            </a:endParaRPr>
          </a:p>
          <a:p>
            <a:r>
              <a:rPr lang="en-GB" sz="2200" dirty="0">
                <a:latin typeface="Letterjoin-Air Plus 36" panose="02000805000000020003" pitchFamily="50" charset="0"/>
              </a:rPr>
              <a:t>Practise writing ‘a’ in your booklet. Don’t forget to say the rhyme to help you write it. </a:t>
            </a:r>
          </a:p>
          <a:p>
            <a:endParaRPr lang="en-GB" b="1" dirty="0">
              <a:latin typeface="Letter-join Plus 36" panose="02000505000000020003" pitchFamily="50" charset="0"/>
            </a:endParaRPr>
          </a:p>
          <a:p>
            <a:r>
              <a:rPr lang="en-GB" sz="2200" dirty="0">
                <a:latin typeface="Letterjoin-Air Plus 36" panose="02000805000000020003" pitchFamily="50" charset="0"/>
              </a:rPr>
              <a:t>You could practise to write ‘a’ in lots of other ways too - in your garden using sticks in mud, chalk it on the floor, paint it with water or make some gloop (cornflour and water) and use your finger to write it in that</a:t>
            </a:r>
          </a:p>
          <a:p>
            <a:endParaRPr lang="en-GB" b="1" dirty="0">
              <a:latin typeface="Letter-join Plus 36" panose="02000505000000020003" pitchFamily="50" charset="0"/>
            </a:endParaRPr>
          </a:p>
          <a:p>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1204543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illside Primary School | Baddeley Green | Staffordshi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642702"/>
            <a:ext cx="7423665" cy="12396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28801" y="2204864"/>
            <a:ext cx="6965245" cy="6555641"/>
          </a:xfrm>
          <a:prstGeom prst="rect">
            <a:avLst/>
          </a:prstGeom>
          <a:noFill/>
        </p:spPr>
        <p:txBody>
          <a:bodyPr wrap="square" rtlCol="0">
            <a:spAutoFit/>
          </a:bodyPr>
          <a:lstStyle/>
          <a:p>
            <a:r>
              <a:rPr lang="en-GB" sz="2400" b="1" u="sng" dirty="0">
                <a:latin typeface="Letterjoin-Air Plus 36" panose="02000805000000020003" pitchFamily="50" charset="0"/>
              </a:rPr>
              <a:t>Friday </a:t>
            </a:r>
          </a:p>
          <a:p>
            <a:endParaRPr lang="en-GB" sz="2400" b="1" dirty="0">
              <a:latin typeface="Letter-join Plus 36" panose="02000505000000020003" pitchFamily="50" charset="0"/>
            </a:endParaRPr>
          </a:p>
          <a:p>
            <a:r>
              <a:rPr lang="en-GB" sz="2200" dirty="0">
                <a:latin typeface="Letterjoin-Air Plus 36" panose="02000805000000020003" pitchFamily="50" charset="0"/>
              </a:rPr>
              <a:t>Use the picture cards (found in your home learning pack). Talk about what each one is and then listen for the initial sound. Sort into the table in your ‘a’ booklet, one side is for the pictures that begin with ‘s’ and the other for the ones that begin with ‘a’.  </a:t>
            </a:r>
          </a:p>
          <a:p>
            <a:endParaRPr lang="en-GB" sz="2400" b="1" dirty="0">
              <a:latin typeface="Letter-join Plus 36" panose="02000505000000020003" pitchFamily="50" charset="0"/>
            </a:endParaRPr>
          </a:p>
          <a:p>
            <a:endParaRPr lang="en-GB" sz="2400"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endParaRPr lang="en-GB" b="1" dirty="0">
              <a:latin typeface="Letter-join Plus 36" panose="02000505000000020003" pitchFamily="50" charset="0"/>
            </a:endParaRPr>
          </a:p>
          <a:p>
            <a:br>
              <a:rPr lang="en-GB" b="1" dirty="0">
                <a:latin typeface="Letter-join Plus 36" panose="02000505000000020003" pitchFamily="50" charset="0"/>
              </a:rPr>
            </a:br>
            <a:endParaRPr lang="en-GB" dirty="0"/>
          </a:p>
        </p:txBody>
      </p:sp>
    </p:spTree>
    <p:extLst>
      <p:ext uri="{BB962C8B-B14F-4D97-AF65-F5344CB8AC3E}">
        <p14:creationId xmlns:p14="http://schemas.microsoft.com/office/powerpoint/2010/main" val="347110662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Custom 1">
      <a:dk1>
        <a:srgbClr val="000000"/>
      </a:dk1>
      <a:lt1>
        <a:srgbClr val="FFFFFF"/>
      </a:lt1>
      <a:dk2>
        <a:srgbClr val="C00000"/>
      </a:dk2>
      <a:lt2>
        <a:srgbClr val="C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5A4156D36BFEA46BAE60ABF9D9F893B" ma:contentTypeVersion="10" ma:contentTypeDescription="Create a new document." ma:contentTypeScope="" ma:versionID="e77d9874ed18400df94d084baadfdbf2">
  <xsd:schema xmlns:xsd="http://www.w3.org/2001/XMLSchema" xmlns:xs="http://www.w3.org/2001/XMLSchema" xmlns:p="http://schemas.microsoft.com/office/2006/metadata/properties" xmlns:ns2="359a9a00-a290-4288-b116-4b5872e28cb1" targetNamespace="http://schemas.microsoft.com/office/2006/metadata/properties" ma:root="true" ma:fieldsID="5879eb6b44e270956e814da057c75b4a" ns2:_="">
    <xsd:import namespace="359a9a00-a290-4288-b116-4b5872e28cb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9a9a00-a290-4288-b116-4b5872e28c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FF69ACA-D692-485B-B67E-A846685F58EB}">
  <ds:schemaRefs>
    <ds:schemaRef ds:uri="http://schemas.microsoft.com/sharepoint/v3/contenttype/forms"/>
  </ds:schemaRefs>
</ds:datastoreItem>
</file>

<file path=customXml/itemProps2.xml><?xml version="1.0" encoding="utf-8"?>
<ds:datastoreItem xmlns:ds="http://schemas.openxmlformats.org/officeDocument/2006/customXml" ds:itemID="{8AFD552E-7416-4491-9E10-572E656D4FD6}">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359a9a00-a290-4288-b116-4b5872e28cb1"/>
    <ds:schemaRef ds:uri="http://purl.org/dc/terms/"/>
    <ds:schemaRef ds:uri="http://schemas.openxmlformats.org/package/2006/metadata/core-properties"/>
    <ds:schemaRef ds:uri="http://purl.org/dc/dcmitype/"/>
    <ds:schemaRef ds:uri="http://www.w3.org/XML/1998/namespace"/>
  </ds:schemaRefs>
</ds:datastoreItem>
</file>

<file path=customXml/itemProps3.xml><?xml version="1.0" encoding="utf-8"?>
<ds:datastoreItem xmlns:ds="http://schemas.openxmlformats.org/officeDocument/2006/customXml" ds:itemID="{0271B8C4-AB5B-4ED5-B95F-ABFFD3BCE2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9a9a00-a290-4288-b116-4b5872e28c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9593</TotalTime>
  <Words>420</Words>
  <Application>Microsoft Office PowerPoint</Application>
  <PresentationFormat>On-screen Show (4:3)</PresentationFormat>
  <Paragraphs>60</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Pushpin</vt:lpstr>
      <vt:lpstr>PowerPoint Presentation</vt:lpstr>
      <vt:lpstr>PowerPoint Presentation</vt:lpstr>
      <vt:lpstr>PowerPoint Presentation</vt:lpstr>
      <vt:lpstr>PowerPoint Presentation</vt:lpstr>
      <vt:lpstr>Tuesday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Hillside Assessment System  2015</dc:title>
  <dc:creator>teacher</dc:creator>
  <cp:lastModifiedBy>Lisa Wainwright</cp:lastModifiedBy>
  <cp:revision>218</cp:revision>
  <cp:lastPrinted>2018-10-02T07:10:09Z</cp:lastPrinted>
  <dcterms:created xsi:type="dcterms:W3CDTF">2015-07-10T19:38:16Z</dcterms:created>
  <dcterms:modified xsi:type="dcterms:W3CDTF">2021-02-23T14:09:06Z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0x010100C5A4156D36BFEA46BAE60ABF9D9F893B</vt:lpwstr>
  </property>
</Properties>
</file>