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1"/>
  </p:notesMasterIdLst>
  <p:sldIdLst>
    <p:sldId id="256" r:id="rId5"/>
    <p:sldId id="277" r:id="rId6"/>
    <p:sldId id="282" r:id="rId7"/>
    <p:sldId id="262" r:id="rId8"/>
    <p:sldId id="283" r:id="rId9"/>
    <p:sldId id="284" r:id="rId10"/>
    <p:sldId id="285" r:id="rId11"/>
    <p:sldId id="286" r:id="rId12"/>
    <p:sldId id="257" r:id="rId13"/>
    <p:sldId id="258" r:id="rId14"/>
    <p:sldId id="304" r:id="rId15"/>
    <p:sldId id="260" r:id="rId16"/>
    <p:sldId id="259" r:id="rId17"/>
    <p:sldId id="317" r:id="rId18"/>
    <p:sldId id="270" r:id="rId19"/>
    <p:sldId id="307" r:id="rId20"/>
    <p:sldId id="308" r:id="rId21"/>
    <p:sldId id="309" r:id="rId22"/>
    <p:sldId id="310" r:id="rId23"/>
    <p:sldId id="311" r:id="rId24"/>
    <p:sldId id="312" r:id="rId25"/>
    <p:sldId id="313" r:id="rId26"/>
    <p:sldId id="314" r:id="rId27"/>
    <p:sldId id="315" r:id="rId28"/>
    <p:sldId id="318" r:id="rId29"/>
    <p:sldId id="289" r:id="rId30"/>
    <p:sldId id="287" r:id="rId31"/>
    <p:sldId id="278" r:id="rId32"/>
    <p:sldId id="320" r:id="rId33"/>
    <p:sldId id="302" r:id="rId34"/>
    <p:sldId id="303" r:id="rId35"/>
    <p:sldId id="266" r:id="rId36"/>
    <p:sldId id="280" r:id="rId37"/>
    <p:sldId id="319" r:id="rId38"/>
    <p:sldId id="321" r:id="rId39"/>
    <p:sldId id="269"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75547" autoAdjust="0"/>
  </p:normalViewPr>
  <p:slideViewPr>
    <p:cSldViewPr>
      <p:cViewPr varScale="1">
        <p:scale>
          <a:sx n="73" d="100"/>
          <a:sy n="73"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01/02/2021</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dirty="0"/>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dirty="0"/>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29</a:t>
            </a:fld>
            <a:endParaRPr lang="en-GB"/>
          </a:p>
        </p:txBody>
      </p:sp>
    </p:spTree>
    <p:extLst>
      <p:ext uri="{BB962C8B-B14F-4D97-AF65-F5344CB8AC3E}">
        <p14:creationId xmlns:p14="http://schemas.microsoft.com/office/powerpoint/2010/main" val="406178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30</a:t>
            </a:fld>
            <a:endParaRPr lang="en-GB"/>
          </a:p>
        </p:txBody>
      </p:sp>
    </p:spTree>
    <p:extLst>
      <p:ext uri="{BB962C8B-B14F-4D97-AF65-F5344CB8AC3E}">
        <p14:creationId xmlns:p14="http://schemas.microsoft.com/office/powerpoint/2010/main" val="14204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31</a:t>
            </a:fld>
            <a:endParaRPr lang="en-GB"/>
          </a:p>
        </p:txBody>
      </p:sp>
    </p:spTree>
    <p:extLst>
      <p:ext uri="{BB962C8B-B14F-4D97-AF65-F5344CB8AC3E}">
        <p14:creationId xmlns:p14="http://schemas.microsoft.com/office/powerpoint/2010/main" val="199248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35</a:t>
            </a:fld>
            <a:endParaRPr lang="en-GB"/>
          </a:p>
        </p:txBody>
      </p:sp>
    </p:spTree>
    <p:extLst>
      <p:ext uri="{BB962C8B-B14F-4D97-AF65-F5344CB8AC3E}">
        <p14:creationId xmlns:p14="http://schemas.microsoft.com/office/powerpoint/2010/main" val="219627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https://www.literacywagoll.com/mystery.html</a:t>
            </a:r>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346099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https://www.literacywagoll.com/mystery.html</a:t>
            </a:r>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35429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423370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14</a:t>
            </a:fld>
            <a:endParaRPr lang="en-GB"/>
          </a:p>
        </p:txBody>
      </p:sp>
    </p:spTree>
    <p:extLst>
      <p:ext uri="{BB962C8B-B14F-4D97-AF65-F5344CB8AC3E}">
        <p14:creationId xmlns:p14="http://schemas.microsoft.com/office/powerpoint/2010/main" val="380721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15</a:t>
            </a:fld>
            <a:endParaRPr lang="en-GB"/>
          </a:p>
        </p:txBody>
      </p:sp>
    </p:spTree>
    <p:extLst>
      <p:ext uri="{BB962C8B-B14F-4D97-AF65-F5344CB8AC3E}">
        <p14:creationId xmlns:p14="http://schemas.microsoft.com/office/powerpoint/2010/main" val="127030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26</a:t>
            </a:fld>
            <a:endParaRPr lang="en-GB"/>
          </a:p>
        </p:txBody>
      </p:sp>
    </p:spTree>
    <p:extLst>
      <p:ext uri="{BB962C8B-B14F-4D97-AF65-F5344CB8AC3E}">
        <p14:creationId xmlns:p14="http://schemas.microsoft.com/office/powerpoint/2010/main" val="186935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27</a:t>
            </a:fld>
            <a:endParaRPr lang="en-GB"/>
          </a:p>
        </p:txBody>
      </p:sp>
    </p:spTree>
    <p:extLst>
      <p:ext uri="{BB962C8B-B14F-4D97-AF65-F5344CB8AC3E}">
        <p14:creationId xmlns:p14="http://schemas.microsoft.com/office/powerpoint/2010/main" val="400464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28</a:t>
            </a:fld>
            <a:endParaRPr lang="en-GB"/>
          </a:p>
        </p:txBody>
      </p:sp>
    </p:spTree>
    <p:extLst>
      <p:ext uri="{BB962C8B-B14F-4D97-AF65-F5344CB8AC3E}">
        <p14:creationId xmlns:p14="http://schemas.microsoft.com/office/powerpoint/2010/main" val="2479286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01/02/2021</a:t>
            </a:fld>
            <a:endParaRPr lang="en-GB" dirty="0"/>
          </a:p>
        </p:txBody>
      </p:sp>
      <p:sp>
        <p:nvSpPr>
          <p:cNvPr id="5" name="Footer Placeholder 4"/>
          <p:cNvSpPr>
            <a:spLocks noGrp="1"/>
          </p:cNvSpPr>
          <p:nvPr>
            <p:ph type="ftr" sz="quarter" idx="11"/>
          </p:nvPr>
        </p:nvSpPr>
        <p:spPr>
          <a:xfrm>
            <a:off x="1174044" y="5357592"/>
            <a:ext cx="5034845" cy="365125"/>
          </a:xfrm>
        </p:spPr>
        <p:txBody>
          <a:bodyPr/>
          <a:lstStyle/>
          <a:p>
            <a:endParaRPr lang="en-GB"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dirty="0"/>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dirty="0"/>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01/02/2021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01/02/2021</a:t>
            </a:fld>
            <a:endParaRPr lang="en-GB" dirty="0"/>
          </a:p>
        </p:txBody>
      </p:sp>
      <p:sp>
        <p:nvSpPr>
          <p:cNvPr id="6" name="Footer Placeholder 5"/>
          <p:cNvSpPr>
            <a:spLocks noGrp="1"/>
          </p:cNvSpPr>
          <p:nvPr>
            <p:ph type="ftr" sz="quarter" idx="11"/>
          </p:nvPr>
        </p:nvSpPr>
        <p:spPr>
          <a:xfrm rot="-60000">
            <a:off x="914554" y="5829261"/>
            <a:ext cx="3522607" cy="365125"/>
          </a:xfrm>
        </p:spPr>
        <p:txBody>
          <a:bodyPr/>
          <a:lstStyle/>
          <a:p>
            <a:endParaRPr lang="en-GB" dirty="0"/>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01/02/2021</a:t>
            </a:fld>
            <a:endParaRPr lang="en-GB" dirty="0"/>
          </a:p>
        </p:txBody>
      </p:sp>
      <p:sp>
        <p:nvSpPr>
          <p:cNvPr id="6" name="Footer Placeholder 5"/>
          <p:cNvSpPr>
            <a:spLocks noGrp="1"/>
          </p:cNvSpPr>
          <p:nvPr>
            <p:ph type="ftr" sz="quarter" idx="11"/>
          </p:nvPr>
        </p:nvSpPr>
        <p:spPr>
          <a:xfrm rot="-60000">
            <a:off x="914569" y="5831037"/>
            <a:ext cx="3319043" cy="365125"/>
          </a:xfrm>
        </p:spPr>
        <p:txBody>
          <a:bodyPr/>
          <a:lstStyle/>
          <a:p>
            <a:endParaRPr lang="en-GB" dirty="0"/>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01/02/2021</a:t>
            </a:fld>
            <a:endParaRPr lang="en-GB"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www.bbc.co.uk/bitesize/topics/zwwp8mn" TargetMode="External"/><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3.tif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mailto:year4homelearning@hillsideprimary.org.uk"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6.tiff"/><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hyperlink" Target="https://www.bbc.co.uk/bitesize/topics/zt62mnb/articles/zt932nb"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youtube.com/watch?v=GwXFVqKuH-w" TargetMode="External"/><Relationship Id="rId5" Type="http://schemas.openxmlformats.org/officeDocument/2006/relationships/hyperlink" Target="https://vimeo.com/36998452"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4731" y="2292431"/>
            <a:ext cx="7276229" cy="1477328"/>
          </a:xfrm>
          <a:prstGeom prst="rect">
            <a:avLst/>
          </a:prstGeom>
          <a:noFill/>
        </p:spPr>
        <p:txBody>
          <a:bodyPr wrap="square" rtlCol="0">
            <a:spAutoFit/>
          </a:bodyPr>
          <a:lstStyle/>
          <a:p>
            <a:pPr algn="ctr"/>
            <a:r>
              <a:rPr lang="en-GB" sz="3000" b="1" dirty="0" smtClean="0">
                <a:latin typeface="Letter-join Plus 36" panose="02000505000000020003" pitchFamily="50" charset="0"/>
              </a:rPr>
              <a:t>Year 4 English Unit 3</a:t>
            </a:r>
          </a:p>
          <a:p>
            <a:pPr algn="ctr"/>
            <a:r>
              <a:rPr lang="en-GB" sz="3000" b="1" dirty="0" smtClean="0">
                <a:latin typeface="Letter-join Plus 36" panose="02000505000000020003" pitchFamily="50" charset="0"/>
              </a:rPr>
              <a:t>Non chronological reports - Marshmallows</a:t>
            </a:r>
            <a:endParaRPr lang="en-GB" sz="3000" b="1" dirty="0">
              <a:latin typeface="Letter-join Plus 36" panose="02000505000000020003" pitchFamily="50" charset="0"/>
            </a:endParaRPr>
          </a:p>
        </p:txBody>
      </p:sp>
      <p:pic>
        <p:nvPicPr>
          <p:cNvPr id="5" name="Picture 4"/>
          <p:cNvPicPr>
            <a:picLocks noChangeAspect="1"/>
          </p:cNvPicPr>
          <p:nvPr/>
        </p:nvPicPr>
        <p:blipFill>
          <a:blip r:embed="rId6"/>
          <a:stretch>
            <a:fillRect/>
          </a:stretch>
        </p:blipFill>
        <p:spPr>
          <a:xfrm>
            <a:off x="2743086" y="3769759"/>
            <a:ext cx="3671285" cy="197948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371" y="6021288"/>
            <a:ext cx="609600" cy="609600"/>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549" y="564773"/>
            <a:ext cx="6965245" cy="1202485"/>
          </a:xfrm>
        </p:spPr>
        <p:txBody>
          <a:bodyPr>
            <a:normAutofit/>
          </a:bodyPr>
          <a:lstStyle/>
          <a:p>
            <a:r>
              <a:rPr lang="en-GB" sz="3000" u="sng" dirty="0" smtClean="0">
                <a:latin typeface="Letter-join Plus 36" panose="02000505000000020003" pitchFamily="50" charset="0"/>
              </a:rPr>
              <a:t>Tuesday 9</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Initial </a:t>
            </a:r>
            <a:r>
              <a:rPr lang="en-GB" sz="3000" u="sng" dirty="0">
                <a:latin typeface="Letter-join Plus 36" panose="02000505000000020003" pitchFamily="50" charset="0"/>
              </a:rPr>
              <a:t>t</a:t>
            </a:r>
            <a:r>
              <a:rPr lang="en-GB" sz="3000" u="sng" dirty="0" smtClean="0">
                <a:latin typeface="Letter-join Plus 36" panose="02000505000000020003" pitchFamily="50" charset="0"/>
              </a:rPr>
              <a:t>houghts…</a:t>
            </a:r>
            <a:endParaRPr lang="en-GB" sz="3000" u="sng" dirty="0">
              <a:latin typeface="Letter-join Plus 36" panose="02000505000000020003" pitchFamily="50" charset="0"/>
            </a:endParaRPr>
          </a:p>
        </p:txBody>
      </p:sp>
      <p:sp>
        <p:nvSpPr>
          <p:cNvPr id="3" name="Content Placeholder 2"/>
          <p:cNvSpPr>
            <a:spLocks noGrp="1"/>
          </p:cNvSpPr>
          <p:nvPr>
            <p:ph idx="1"/>
          </p:nvPr>
        </p:nvSpPr>
        <p:spPr>
          <a:xfrm>
            <a:off x="1526968" y="1556394"/>
            <a:ext cx="6196405" cy="949703"/>
          </a:xfrm>
        </p:spPr>
        <p:txBody>
          <a:bodyPr/>
          <a:lstStyle/>
          <a:p>
            <a:pPr marL="0" indent="0" algn="ctr">
              <a:buNone/>
            </a:pPr>
            <a:r>
              <a:rPr lang="en-GB" dirty="0" smtClean="0">
                <a:latin typeface="Letter-join Plus 36" panose="02000505000000020003" pitchFamily="50" charset="0"/>
              </a:rPr>
              <a:t>Think about the following questions and answer the questions on the sheet.</a:t>
            </a:r>
          </a:p>
          <a:p>
            <a:pPr marL="0" indent="0">
              <a:buNone/>
            </a:pPr>
            <a:endParaRPr lang="en-GB" dirty="0"/>
          </a:p>
        </p:txBody>
      </p:sp>
      <p:sp>
        <p:nvSpPr>
          <p:cNvPr id="5" name="Oval Callout 4"/>
          <p:cNvSpPr/>
          <p:nvPr/>
        </p:nvSpPr>
        <p:spPr>
          <a:xfrm>
            <a:off x="827584" y="2523399"/>
            <a:ext cx="3188945" cy="1512168"/>
          </a:xfrm>
          <a:prstGeom prst="wedgeEllipseCallout">
            <a:avLst>
              <a:gd name="adj1" fmla="val 58635"/>
              <a:gd name="adj2" fmla="val 47815"/>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Where do think the story is set? Why do you think this?</a:t>
            </a:r>
            <a:endParaRPr lang="en-GB" dirty="0">
              <a:latin typeface="Letter-join Plus 36" panose="02000505000000020003" pitchFamily="50" charset="0"/>
            </a:endParaRPr>
          </a:p>
        </p:txBody>
      </p:sp>
      <p:sp>
        <p:nvSpPr>
          <p:cNvPr id="7" name="Oval Callout 6"/>
          <p:cNvSpPr/>
          <p:nvPr/>
        </p:nvSpPr>
        <p:spPr>
          <a:xfrm>
            <a:off x="4960958" y="2346101"/>
            <a:ext cx="3188945" cy="1512168"/>
          </a:xfrm>
          <a:prstGeom prst="wedgeEllipseCallout">
            <a:avLst>
              <a:gd name="adj1" fmla="val -54013"/>
              <a:gd name="adj2" fmla="val 48679"/>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What causes the monster’s attitude to change at 1min 17 secs into the film?</a:t>
            </a:r>
            <a:endParaRPr lang="en-GB" dirty="0">
              <a:latin typeface="Letter-join Plus 36" panose="02000505000000020003" pitchFamily="50" charset="0"/>
            </a:endParaRPr>
          </a:p>
        </p:txBody>
      </p:sp>
      <p:sp>
        <p:nvSpPr>
          <p:cNvPr id="10" name="Oval Callout 9"/>
          <p:cNvSpPr/>
          <p:nvPr/>
        </p:nvSpPr>
        <p:spPr>
          <a:xfrm>
            <a:off x="913343" y="4437112"/>
            <a:ext cx="3218641" cy="1308918"/>
          </a:xfrm>
          <a:prstGeom prst="wedgeEllipseCallout">
            <a:avLst>
              <a:gd name="adj1" fmla="val 60842"/>
              <a:gd name="adj2" fmla="val -32158"/>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dirty="0" smtClean="0">
                <a:latin typeface="Letter-join Plus 36" panose="02000505000000020003" pitchFamily="50" charset="0"/>
              </a:rPr>
              <a:t>Why do you think the boy is camping on his own?</a:t>
            </a:r>
            <a:endParaRPr lang="en-GB" dirty="0">
              <a:latin typeface="Letter-join Plus 36" panose="02000505000000020003" pitchFamily="50" charset="0"/>
            </a:endParaRPr>
          </a:p>
        </p:txBody>
      </p:sp>
      <p:sp>
        <p:nvSpPr>
          <p:cNvPr id="11" name="Oval Callout 10"/>
          <p:cNvSpPr/>
          <p:nvPr/>
        </p:nvSpPr>
        <p:spPr>
          <a:xfrm>
            <a:off x="5169657" y="4437112"/>
            <a:ext cx="3188945" cy="1512168"/>
          </a:xfrm>
          <a:prstGeom prst="wedgeEllipseCallout">
            <a:avLst>
              <a:gd name="adj1" fmla="val -63025"/>
              <a:gd name="adj2" fmla="val -38570"/>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dirty="0">
              <a:latin typeface="Letter-join Plus 36" panose="02000505000000020003" pitchFamily="50" charset="0"/>
            </a:endParaRPr>
          </a:p>
        </p:txBody>
      </p:sp>
      <p:sp>
        <p:nvSpPr>
          <p:cNvPr id="12" name="TextBox 11"/>
          <p:cNvSpPr txBox="1"/>
          <p:nvPr/>
        </p:nvSpPr>
        <p:spPr>
          <a:xfrm>
            <a:off x="5381581" y="4638635"/>
            <a:ext cx="2765098" cy="923330"/>
          </a:xfrm>
          <a:prstGeom prst="rect">
            <a:avLst/>
          </a:prstGeom>
          <a:noFill/>
        </p:spPr>
        <p:txBody>
          <a:bodyPr wrap="square" rtlCol="0">
            <a:spAutoFit/>
          </a:bodyPr>
          <a:lstStyle/>
          <a:p>
            <a:pPr algn="ctr"/>
            <a:r>
              <a:rPr lang="en-GB" dirty="0" smtClean="0">
                <a:solidFill>
                  <a:schemeClr val="bg1"/>
                </a:solidFill>
                <a:latin typeface="Letter-join Plus 36" panose="02000505000000020003" pitchFamily="50" charset="0"/>
              </a:rPr>
              <a:t>Where do you think the boy is running to at the end of the film? </a:t>
            </a:r>
            <a:endParaRPr lang="en-GB" dirty="0">
              <a:solidFill>
                <a:schemeClr val="bg1"/>
              </a:solidFill>
              <a:latin typeface="Letter-join Plus 36" panose="02000505000000020003" pitchFamily="50" charset="0"/>
            </a:endParaRPr>
          </a:p>
        </p:txBody>
      </p:sp>
      <p:sp>
        <p:nvSpPr>
          <p:cNvPr id="14" name="TextBox 13"/>
          <p:cNvSpPr txBox="1"/>
          <p:nvPr/>
        </p:nvSpPr>
        <p:spPr>
          <a:xfrm>
            <a:off x="2722888" y="6133265"/>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a:t>
            </a:r>
            <a:r>
              <a:rPr lang="en-GB" b="1" dirty="0">
                <a:solidFill>
                  <a:schemeClr val="bg1"/>
                </a:solidFill>
                <a:latin typeface="Letter-join Plus 36" panose="02000505000000020003" pitchFamily="50" charset="0"/>
              </a:rPr>
              <a:t>r</a:t>
            </a:r>
            <a:r>
              <a:rPr lang="en-GB" b="1" dirty="0" smtClean="0">
                <a:solidFill>
                  <a:schemeClr val="bg1"/>
                </a:solidFill>
                <a:latin typeface="Letter-join Plus 36" panose="02000505000000020003" pitchFamily="50" charset="0"/>
              </a:rPr>
              <a:t>esource sheet </a:t>
            </a:r>
            <a:r>
              <a:rPr lang="en-GB" b="1" dirty="0">
                <a:solidFill>
                  <a:schemeClr val="bg1"/>
                </a:solidFill>
                <a:latin typeface="Letter-join Plus 36" panose="02000505000000020003" pitchFamily="50" charset="0"/>
              </a:rPr>
              <a:t>5</a:t>
            </a:r>
            <a:r>
              <a:rPr lang="en-GB" b="1" dirty="0" smtClean="0">
                <a:solidFill>
                  <a:schemeClr val="bg1"/>
                </a:solidFill>
                <a:latin typeface="Letter-join Plus 36" panose="02000505000000020003" pitchFamily="50" charset="0"/>
              </a:rPr>
              <a:t> to record your answers.</a:t>
            </a:r>
            <a:endParaRPr lang="en-GB" b="1" dirty="0">
              <a:solidFill>
                <a:schemeClr val="bg2"/>
              </a:solidFill>
              <a:latin typeface="Letter-join Plus 36" panose="02000505000000020003" pitchFamily="50"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84" y="5828465"/>
            <a:ext cx="609600" cy="609600"/>
          </a:xfrm>
          <a:prstGeom prst="rect">
            <a:avLst/>
          </a:prstGeom>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797" y="692696"/>
            <a:ext cx="7495673" cy="1202485"/>
          </a:xfrm>
        </p:spPr>
        <p:txBody>
          <a:bodyPr>
            <a:normAutofit/>
          </a:bodyPr>
          <a:lstStyle/>
          <a:p>
            <a:r>
              <a:rPr lang="en-GB" sz="3000" u="sng" dirty="0" smtClean="0">
                <a:latin typeface="Letter-join Plus 36" panose="02000505000000020003" pitchFamily="50" charset="0"/>
              </a:rPr>
              <a:t>Wednesday 10</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Word class</a:t>
            </a:r>
            <a:endParaRPr lang="en-GB" sz="3000" u="sng" dirty="0">
              <a:latin typeface="Letter-join Plus 36" panose="02000505000000020003" pitchFamily="50" charset="0"/>
            </a:endParaRPr>
          </a:p>
        </p:txBody>
      </p:sp>
      <p:sp>
        <p:nvSpPr>
          <p:cNvPr id="7" name="TextBox 6"/>
          <p:cNvSpPr txBox="1"/>
          <p:nvPr/>
        </p:nvSpPr>
        <p:spPr>
          <a:xfrm>
            <a:off x="842797" y="1628800"/>
            <a:ext cx="7567681" cy="5016758"/>
          </a:xfrm>
          <a:prstGeom prst="rect">
            <a:avLst/>
          </a:prstGeom>
          <a:noFill/>
        </p:spPr>
        <p:txBody>
          <a:bodyPr wrap="square" rtlCol="0">
            <a:spAutoFit/>
          </a:bodyPr>
          <a:lstStyle/>
          <a:p>
            <a:r>
              <a:rPr lang="en-GB" sz="2000" dirty="0" smtClean="0">
                <a:latin typeface="Letter-join 36" panose="02000805000000020003" pitchFamily="50" charset="0"/>
              </a:rPr>
              <a:t>Understanding word class is extremely important during Year Four. We should confidently be able to identify nouns, verbs, adjectives, adverbs and prepositions. </a:t>
            </a:r>
          </a:p>
          <a:p>
            <a:r>
              <a:rPr lang="en-GB" sz="2000" dirty="0">
                <a:hlinkClick r:id="rId5"/>
              </a:rPr>
              <a:t>Grammar - KS2 English - BBC </a:t>
            </a:r>
            <a:r>
              <a:rPr lang="en-GB" sz="2000" dirty="0" err="1" smtClean="0">
                <a:hlinkClick r:id="rId5"/>
              </a:rPr>
              <a:t>Bitesize</a:t>
            </a:r>
            <a:r>
              <a:rPr lang="en-GB" sz="2000" dirty="0" smtClean="0"/>
              <a:t> </a:t>
            </a:r>
            <a:endParaRPr lang="en-GB" sz="2000" dirty="0" smtClean="0">
              <a:latin typeface="Letter-join 36" panose="02000805000000020003" pitchFamily="50" charset="0"/>
            </a:endParaRPr>
          </a:p>
          <a:p>
            <a:endParaRPr lang="en-GB" sz="2000" dirty="0">
              <a:latin typeface="Letter-join 36" panose="02000805000000020003" pitchFamily="50" charset="0"/>
            </a:endParaRPr>
          </a:p>
          <a:p>
            <a:r>
              <a:rPr lang="en-GB" sz="2000" dirty="0" smtClean="0">
                <a:latin typeface="Letter-join 36" panose="02000805000000020003" pitchFamily="50" charset="0"/>
              </a:rPr>
              <a:t>On the next page is a setting description from the film. You need to go on a word hunt through the text and find the different classes of words. Choose </a:t>
            </a:r>
            <a:r>
              <a:rPr lang="en-GB" sz="2000" dirty="0" smtClean="0">
                <a:latin typeface="Letter-join 36" panose="02000805000000020003" pitchFamily="50" charset="0"/>
              </a:rPr>
              <a:t>bronze</a:t>
            </a:r>
            <a:r>
              <a:rPr lang="en-GB" sz="2000" dirty="0" smtClean="0">
                <a:latin typeface="Letter-join 36" panose="02000805000000020003" pitchFamily="50" charset="0"/>
              </a:rPr>
              <a:t>, silver or gold level to find the different words.</a:t>
            </a:r>
          </a:p>
          <a:p>
            <a:r>
              <a:rPr lang="en-GB" sz="2000" dirty="0">
                <a:latin typeface="Letter-join 36" panose="02000805000000020003" pitchFamily="50" charset="0"/>
              </a:rPr>
              <a:t>Can you spot the </a:t>
            </a:r>
            <a:r>
              <a:rPr lang="en-GB" sz="2000" dirty="0" smtClean="0">
                <a:latin typeface="Letter-join 36" panose="02000805000000020003" pitchFamily="50" charset="0"/>
              </a:rPr>
              <a:t>nouns (person, place or thing), adjectives </a:t>
            </a:r>
            <a:r>
              <a:rPr lang="en-GB" sz="2000" dirty="0">
                <a:latin typeface="Letter-join 36" panose="02000805000000020003" pitchFamily="50" charset="0"/>
              </a:rPr>
              <a:t>(words that describe the noun), the verbs (the action words</a:t>
            </a:r>
            <a:r>
              <a:rPr lang="en-GB" sz="2000" dirty="0" smtClean="0">
                <a:latin typeface="Letter-join 36" panose="02000805000000020003" pitchFamily="50" charset="0"/>
              </a:rPr>
              <a:t>), adverbs (describe th</a:t>
            </a:r>
            <a:r>
              <a:rPr lang="en-GB" sz="2000" dirty="0" smtClean="0">
                <a:latin typeface="Letter-join 36" panose="02000805000000020003" pitchFamily="50" charset="0"/>
              </a:rPr>
              <a:t>e </a:t>
            </a:r>
            <a:r>
              <a:rPr lang="en-GB" sz="2000" dirty="0" smtClean="0">
                <a:latin typeface="Letter-join 36" panose="02000805000000020003" pitchFamily="50" charset="0"/>
              </a:rPr>
              <a:t>verb) </a:t>
            </a:r>
            <a:r>
              <a:rPr lang="en-GB" sz="2000" dirty="0">
                <a:latin typeface="Letter-join 36" panose="02000805000000020003" pitchFamily="50" charset="0"/>
              </a:rPr>
              <a:t>and the prepositions (the words that tell you </a:t>
            </a:r>
            <a:r>
              <a:rPr lang="en-GB" sz="2000" dirty="0" smtClean="0">
                <a:latin typeface="Letter-join 36" panose="02000805000000020003" pitchFamily="50" charset="0"/>
              </a:rPr>
              <a:t>where, when or how </a:t>
            </a:r>
            <a:r>
              <a:rPr lang="en-GB" sz="2000" dirty="0">
                <a:latin typeface="Letter-join 36" panose="02000805000000020003" pitchFamily="50" charset="0"/>
              </a:rPr>
              <a:t>something is happening)? </a:t>
            </a:r>
            <a:endParaRPr lang="en-GB" sz="2000" dirty="0" smtClean="0">
              <a:latin typeface="Letter-join 36" panose="02000805000000020003" pitchFamily="50" charset="0"/>
            </a:endParaRPr>
          </a:p>
          <a:p>
            <a:pPr algn="ctr"/>
            <a:r>
              <a:rPr lang="en-GB" sz="2000" dirty="0" smtClean="0">
                <a:latin typeface="Letter-join 36" panose="02000805000000020003" pitchFamily="50" charset="0"/>
              </a:rPr>
              <a:t> </a:t>
            </a:r>
          </a:p>
        </p:txBody>
      </p:sp>
      <p:sp>
        <p:nvSpPr>
          <p:cNvPr id="9" name="TextBox 8"/>
          <p:cNvSpPr txBox="1"/>
          <p:nvPr/>
        </p:nvSpPr>
        <p:spPr>
          <a:xfrm>
            <a:off x="5004048" y="6133264"/>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6 and 7 during this lesson. </a:t>
            </a:r>
            <a:endParaRPr lang="en-GB" b="1" dirty="0">
              <a:solidFill>
                <a:schemeClr val="bg2"/>
              </a:solidFill>
              <a:latin typeface="Letter-join Plus 36" panose="020005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6035958"/>
            <a:ext cx="609600" cy="609600"/>
          </a:xfrm>
          <a:prstGeom prst="rect">
            <a:avLst/>
          </a:prstGeom>
        </p:spPr>
      </p:pic>
    </p:spTree>
    <p:extLst>
      <p:ext uri="{BB962C8B-B14F-4D97-AF65-F5344CB8AC3E}">
        <p14:creationId xmlns:p14="http://schemas.microsoft.com/office/powerpoint/2010/main" val="2555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797" y="692696"/>
            <a:ext cx="7495673" cy="1202485"/>
          </a:xfrm>
        </p:spPr>
        <p:txBody>
          <a:bodyPr>
            <a:normAutofit/>
          </a:bodyPr>
          <a:lstStyle/>
          <a:p>
            <a:r>
              <a:rPr lang="en-GB" sz="3000" u="sng" dirty="0" smtClean="0">
                <a:latin typeface="Letter-join Plus 36" panose="02000505000000020003" pitchFamily="50" charset="0"/>
              </a:rPr>
              <a:t>Wednesday 10</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Word class</a:t>
            </a:r>
            <a:endParaRPr lang="en-GB" sz="3000" u="sng" dirty="0">
              <a:latin typeface="Letter-join Plus 36" panose="02000505000000020003" pitchFamily="50" charset="0"/>
            </a:endParaRPr>
          </a:p>
        </p:txBody>
      </p:sp>
      <p:sp>
        <p:nvSpPr>
          <p:cNvPr id="7" name="TextBox 6"/>
          <p:cNvSpPr txBox="1"/>
          <p:nvPr/>
        </p:nvSpPr>
        <p:spPr>
          <a:xfrm>
            <a:off x="770789" y="1624338"/>
            <a:ext cx="7567681" cy="4093428"/>
          </a:xfrm>
          <a:prstGeom prst="rect">
            <a:avLst/>
          </a:prstGeom>
          <a:noFill/>
        </p:spPr>
        <p:txBody>
          <a:bodyPr wrap="square" rtlCol="0">
            <a:spAutoFit/>
          </a:bodyPr>
          <a:lstStyle/>
          <a:p>
            <a:r>
              <a:rPr lang="en-GB" sz="2000" dirty="0">
                <a:latin typeface="Letter-join 36" panose="02000805000000020003" pitchFamily="50" charset="0"/>
              </a:rPr>
              <a:t>It was a clear, warm night. An owl hooted softly. A small boat bobbed on the lake and from time to time the water gently lapped against it. Moonlight hit the ripples on the lake, reflecting little sparks of light like diamonds on the water. In the distance, the outline of the towering mountains cast dark shadows, menacingly across the tranquil lake. Tall trees with thick trunks edged the water and birds roosted in their tangled branches. A short pathway led to a camping area. In the middle of the camp, a fire crackled with red embers. By the fire, a fallen log was being used as a seat, by a young boy, who had pitched his tent for the night.</a:t>
            </a:r>
          </a:p>
        </p:txBody>
      </p:sp>
      <p:sp>
        <p:nvSpPr>
          <p:cNvPr id="9" name="TextBox 8"/>
          <p:cNvSpPr txBox="1"/>
          <p:nvPr/>
        </p:nvSpPr>
        <p:spPr>
          <a:xfrm>
            <a:off x="2722888" y="6133265"/>
            <a:ext cx="36198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6 and 7 during this lesson. </a:t>
            </a:r>
            <a:endParaRPr lang="en-GB" b="1" dirty="0">
              <a:solidFill>
                <a:schemeClr val="bg2"/>
              </a:solidFill>
              <a:latin typeface="Letter-join Plus 36" panose="020005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472" y="5750423"/>
            <a:ext cx="609600" cy="609600"/>
          </a:xfrm>
          <a:prstGeom prst="rect">
            <a:avLst/>
          </a:prstGeom>
        </p:spPr>
      </p:pic>
    </p:spTree>
    <p:extLst>
      <p:ext uri="{BB962C8B-B14F-4D97-AF65-F5344CB8AC3E}">
        <p14:creationId xmlns:p14="http://schemas.microsoft.com/office/powerpoint/2010/main" val="33408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4772" y="476672"/>
            <a:ext cx="6965245" cy="1136569"/>
          </a:xfrm>
        </p:spPr>
        <p:txBody>
          <a:bodyPr>
            <a:normAutofit/>
          </a:bodyPr>
          <a:lstStyle/>
          <a:p>
            <a:r>
              <a:rPr lang="en-GB" sz="3000" u="sng" dirty="0" smtClean="0">
                <a:latin typeface="Letter-join Plus 36" panose="02000505000000020003" pitchFamily="50" charset="0"/>
              </a:rPr>
              <a:t>Thursday 11</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Character details</a:t>
            </a:r>
            <a:endParaRPr lang="en-GB" sz="3000" u="sng" dirty="0">
              <a:latin typeface="Letter-join Plus 36" panose="02000505000000020003" pitchFamily="50" charset="0"/>
            </a:endParaRPr>
          </a:p>
        </p:txBody>
      </p:sp>
      <p:sp>
        <p:nvSpPr>
          <p:cNvPr id="7" name="TextBox 6"/>
          <p:cNvSpPr txBox="1"/>
          <p:nvPr/>
        </p:nvSpPr>
        <p:spPr>
          <a:xfrm>
            <a:off x="896602" y="4249033"/>
            <a:ext cx="5500705" cy="2246769"/>
          </a:xfrm>
          <a:prstGeom prst="rect">
            <a:avLst/>
          </a:prstGeom>
          <a:noFill/>
        </p:spPr>
        <p:txBody>
          <a:bodyPr wrap="square" rtlCol="0">
            <a:spAutoFit/>
          </a:bodyPr>
          <a:lstStyle/>
          <a:p>
            <a:r>
              <a:rPr lang="en-GB" sz="2000" dirty="0" smtClean="0">
                <a:latin typeface="Letter-join 36" panose="02000805000000020003" pitchFamily="50" charset="0"/>
              </a:rPr>
              <a:t>How does he behave? What does he like? What sounds does he make?</a:t>
            </a:r>
            <a:r>
              <a:rPr lang="en-GB" sz="2000" dirty="0">
                <a:latin typeface="Letter-join 36" panose="02000805000000020003" pitchFamily="50" charset="0"/>
              </a:rPr>
              <a:t> How does he move</a:t>
            </a:r>
            <a:r>
              <a:rPr lang="en-GB" sz="2000" dirty="0" smtClean="0">
                <a:latin typeface="Letter-join 36" panose="02000805000000020003" pitchFamily="50" charset="0"/>
              </a:rPr>
              <a:t>? You are going to record your ideas on resource sheet 8. Remember to include lots of adjectives and adverbs for description.</a:t>
            </a:r>
            <a:endParaRPr lang="en-GB" sz="2000" dirty="0">
              <a:latin typeface="Letter-join 36" panose="02000805000000020003" pitchFamily="50" charset="0"/>
            </a:endParaRPr>
          </a:p>
          <a:p>
            <a:endParaRPr lang="en-GB" sz="2000" dirty="0">
              <a:latin typeface="Letter-join 36" panose="02000805000000020003" pitchFamily="50" charset="0"/>
            </a:endParaRPr>
          </a:p>
        </p:txBody>
      </p:sp>
      <p:sp>
        <p:nvSpPr>
          <p:cNvPr id="8" name="Title 1"/>
          <p:cNvSpPr txBox="1">
            <a:spLocks/>
          </p:cNvSpPr>
          <p:nvPr/>
        </p:nvSpPr>
        <p:spPr>
          <a:xfrm>
            <a:off x="1094772" y="1340768"/>
            <a:ext cx="6965245" cy="41044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763688" y="6128006"/>
            <a:ext cx="5904656"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 8 to record everything you know about the monster from watching the video.</a:t>
            </a:r>
            <a:endParaRPr lang="en-GB" b="1" dirty="0">
              <a:solidFill>
                <a:schemeClr val="bg2"/>
              </a:solidFill>
              <a:latin typeface="Letter-join Plus 36" panose="02000505000000020003" pitchFamily="50" charset="0"/>
            </a:endParaRPr>
          </a:p>
        </p:txBody>
      </p:sp>
      <p:sp>
        <p:nvSpPr>
          <p:cNvPr id="3" name="TextBox 2"/>
          <p:cNvSpPr txBox="1"/>
          <p:nvPr/>
        </p:nvSpPr>
        <p:spPr>
          <a:xfrm>
            <a:off x="3213301" y="1722874"/>
            <a:ext cx="3236883" cy="2554545"/>
          </a:xfrm>
          <a:prstGeom prst="rect">
            <a:avLst/>
          </a:prstGeom>
          <a:noFill/>
        </p:spPr>
        <p:txBody>
          <a:bodyPr wrap="square" rtlCol="0">
            <a:spAutoFit/>
          </a:bodyPr>
          <a:lstStyle/>
          <a:p>
            <a:r>
              <a:rPr lang="en-GB" sz="2000" dirty="0" smtClean="0">
                <a:latin typeface="Letter-join 36" panose="02000805000000020003" pitchFamily="50" charset="0"/>
              </a:rPr>
              <a:t>Today we are going to look at the monster in more detail. By watching the film, what do we know about him? </a:t>
            </a:r>
          </a:p>
          <a:p>
            <a:r>
              <a:rPr lang="en-GB" sz="2000" dirty="0" smtClean="0">
                <a:latin typeface="Letter-join 36" panose="02000805000000020003" pitchFamily="50" charset="0"/>
              </a:rPr>
              <a:t>How do different parts of his body look?</a:t>
            </a:r>
          </a:p>
        </p:txBody>
      </p:sp>
      <p:pic>
        <p:nvPicPr>
          <p:cNvPr id="4" name="Picture 3"/>
          <p:cNvPicPr>
            <a:picLocks noChangeAspect="1"/>
          </p:cNvPicPr>
          <p:nvPr/>
        </p:nvPicPr>
        <p:blipFill>
          <a:blip r:embed="rId5"/>
          <a:stretch>
            <a:fillRect/>
          </a:stretch>
        </p:blipFill>
        <p:spPr>
          <a:xfrm>
            <a:off x="940311" y="1524256"/>
            <a:ext cx="2118529" cy="2077591"/>
          </a:xfrm>
          <a:prstGeom prst="rect">
            <a:avLst/>
          </a:prstGeom>
        </p:spPr>
      </p:pic>
      <p:pic>
        <p:nvPicPr>
          <p:cNvPr id="5" name="Picture 4"/>
          <p:cNvPicPr>
            <a:picLocks noChangeAspect="1"/>
          </p:cNvPicPr>
          <p:nvPr/>
        </p:nvPicPr>
        <p:blipFill>
          <a:blip r:embed="rId6"/>
          <a:stretch>
            <a:fillRect/>
          </a:stretch>
        </p:blipFill>
        <p:spPr>
          <a:xfrm>
            <a:off x="6450184" y="2766388"/>
            <a:ext cx="1841674" cy="2806084"/>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125" y="6146371"/>
            <a:ext cx="609600" cy="609600"/>
          </a:xfrm>
          <a:prstGeom prst="rect">
            <a:avLst/>
          </a:prstGeom>
        </p:spPr>
      </p:pic>
    </p:spTree>
    <p:extLst>
      <p:ext uri="{BB962C8B-B14F-4D97-AF65-F5344CB8AC3E}">
        <p14:creationId xmlns:p14="http://schemas.microsoft.com/office/powerpoint/2010/main" val="1917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4772" y="476672"/>
            <a:ext cx="6965245" cy="1136569"/>
          </a:xfrm>
        </p:spPr>
        <p:txBody>
          <a:bodyPr>
            <a:normAutofit/>
          </a:bodyPr>
          <a:lstStyle/>
          <a:p>
            <a:r>
              <a:rPr lang="en-GB" sz="3000" u="sng" dirty="0" smtClean="0">
                <a:latin typeface="Letter-join Plus 36" panose="02000505000000020003" pitchFamily="50" charset="0"/>
              </a:rPr>
              <a:t>Friday 12</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Improving sentences.</a:t>
            </a:r>
            <a:endParaRPr lang="en-GB" sz="3000" u="sng" dirty="0">
              <a:latin typeface="Letter-join Plus 36" panose="02000505000000020003" pitchFamily="50" charset="0"/>
            </a:endParaRPr>
          </a:p>
        </p:txBody>
      </p:sp>
      <p:sp>
        <p:nvSpPr>
          <p:cNvPr id="8" name="Title 1"/>
          <p:cNvSpPr txBox="1">
            <a:spLocks/>
          </p:cNvSpPr>
          <p:nvPr/>
        </p:nvSpPr>
        <p:spPr>
          <a:xfrm>
            <a:off x="1094772" y="1340768"/>
            <a:ext cx="6965245" cy="41044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763688" y="6128006"/>
            <a:ext cx="5904656"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 9 for ideas and resource sheet 10 to write improved sentences with varied openers.</a:t>
            </a:r>
            <a:endParaRPr lang="en-GB" b="1" dirty="0">
              <a:solidFill>
                <a:schemeClr val="bg2"/>
              </a:solidFill>
              <a:latin typeface="Letter-join Plus 36" panose="02000505000000020003" pitchFamily="50" charset="0"/>
            </a:endParaRPr>
          </a:p>
        </p:txBody>
      </p:sp>
      <p:sp>
        <p:nvSpPr>
          <p:cNvPr id="3" name="TextBox 2"/>
          <p:cNvSpPr txBox="1"/>
          <p:nvPr/>
        </p:nvSpPr>
        <p:spPr>
          <a:xfrm>
            <a:off x="896602" y="1722874"/>
            <a:ext cx="7347805" cy="2246769"/>
          </a:xfrm>
          <a:prstGeom prst="rect">
            <a:avLst/>
          </a:prstGeom>
          <a:noFill/>
        </p:spPr>
        <p:txBody>
          <a:bodyPr wrap="square" rtlCol="0">
            <a:spAutoFit/>
          </a:bodyPr>
          <a:lstStyle/>
          <a:p>
            <a:r>
              <a:rPr lang="en-GB" sz="2000" dirty="0" smtClean="0">
                <a:latin typeface="Letter-join 36" panose="02000805000000020003" pitchFamily="50" charset="0"/>
              </a:rPr>
              <a:t>Today we are going to improve sentences which give some information about the monster from the story. To do this, we are going to practise using a range of different sentence openers, to make sure each sentence does not begin with ‘The monster….’ or ‘It…’</a:t>
            </a:r>
            <a:endParaRPr lang="en-GB" sz="2000" dirty="0">
              <a:latin typeface="Letter-join 36" panose="02000805000000020003" pitchFamily="50" charset="0"/>
            </a:endParaRPr>
          </a:p>
          <a:p>
            <a:endParaRPr lang="en-GB" sz="2000" dirty="0" smtClean="0">
              <a:latin typeface="Letter-join 36" panose="02000805000000020003" pitchFamily="50" charset="0"/>
            </a:endParaRPr>
          </a:p>
        </p:txBody>
      </p:sp>
      <p:pic>
        <p:nvPicPr>
          <p:cNvPr id="10" name="Picture 9"/>
          <p:cNvPicPr/>
          <p:nvPr/>
        </p:nvPicPr>
        <p:blipFill rotWithShape="1">
          <a:blip r:embed="rId5"/>
          <a:srcRect l="12464" t="19941" r="10425" b="26661"/>
          <a:stretch/>
        </p:blipFill>
        <p:spPr bwMode="auto">
          <a:xfrm>
            <a:off x="910381" y="3759306"/>
            <a:ext cx="2585720" cy="134302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3543700" y="3477611"/>
            <a:ext cx="4714486" cy="2246769"/>
          </a:xfrm>
          <a:prstGeom prst="rect">
            <a:avLst/>
          </a:prstGeom>
          <a:noFill/>
        </p:spPr>
        <p:txBody>
          <a:bodyPr wrap="square" rtlCol="0">
            <a:spAutoFit/>
          </a:bodyPr>
          <a:lstStyle/>
          <a:p>
            <a:r>
              <a:rPr lang="en-GB" sz="2000" dirty="0" smtClean="0">
                <a:latin typeface="Letter-join 36" panose="02000805000000020003" pitchFamily="50" charset="0"/>
              </a:rPr>
              <a:t>Using your own ideas or the suggestions from resource sheet 9, rewrite my sentences with improved openers. You can also change the structure or order of the sentence as long as the information stays the same.</a:t>
            </a:r>
            <a:endParaRPr lang="en-GB" sz="2000" dirty="0">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5581" y="5823206"/>
            <a:ext cx="609600" cy="609600"/>
          </a:xfrm>
          <a:prstGeom prst="rect">
            <a:avLst/>
          </a:prstGeom>
        </p:spPr>
      </p:pic>
    </p:spTree>
    <p:extLst>
      <p:ext uri="{BB962C8B-B14F-4D97-AF65-F5344CB8AC3E}">
        <p14:creationId xmlns:p14="http://schemas.microsoft.com/office/powerpoint/2010/main" val="255387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8281" y="620688"/>
            <a:ext cx="6965245" cy="1136569"/>
          </a:xfrm>
        </p:spPr>
        <p:txBody>
          <a:bodyPr>
            <a:normAutofit/>
          </a:bodyPr>
          <a:lstStyle/>
          <a:p>
            <a:r>
              <a:rPr lang="en-GB" sz="3000" u="sng" dirty="0" smtClean="0">
                <a:latin typeface="Letter-join Plus 36" panose="02000505000000020003" pitchFamily="50" charset="0"/>
              </a:rPr>
              <a:t>Monday </a:t>
            </a:r>
            <a:r>
              <a:rPr lang="en-GB" sz="3000" u="sng" dirty="0">
                <a:latin typeface="Letter-join Plus 36" panose="02000505000000020003" pitchFamily="50" charset="0"/>
              </a:rPr>
              <a:t>2</a:t>
            </a:r>
            <a:r>
              <a:rPr lang="en-GB" sz="3000" u="sng" dirty="0" smtClean="0">
                <a:latin typeface="Letter-join Plus 36" panose="02000505000000020003" pitchFamily="50" charset="0"/>
              </a:rPr>
              <a:t>2</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Non chronological reports</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954619" y="5825885"/>
            <a:ext cx="5112567" cy="923330"/>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Have a look at resource sheets 11 and 12 for examples of simple non-chronological reports about animals.</a:t>
            </a:r>
            <a:endParaRPr lang="en-GB" b="1" dirty="0">
              <a:solidFill>
                <a:schemeClr val="bg2"/>
              </a:solidFill>
              <a:latin typeface="Letter-join Plus 36" panose="02000505000000020003" pitchFamily="50" charset="0"/>
            </a:endParaRPr>
          </a:p>
        </p:txBody>
      </p:sp>
      <p:sp>
        <p:nvSpPr>
          <p:cNvPr id="3" name="TextBox 2"/>
          <p:cNvSpPr txBox="1"/>
          <p:nvPr/>
        </p:nvSpPr>
        <p:spPr>
          <a:xfrm>
            <a:off x="1187624" y="1757257"/>
            <a:ext cx="6908163" cy="3970318"/>
          </a:xfrm>
          <a:prstGeom prst="rect">
            <a:avLst/>
          </a:prstGeom>
          <a:noFill/>
        </p:spPr>
        <p:txBody>
          <a:bodyPr wrap="square" rtlCol="0">
            <a:spAutoFit/>
          </a:bodyPr>
          <a:lstStyle/>
          <a:p>
            <a:r>
              <a:rPr lang="en-GB" dirty="0" smtClean="0">
                <a:latin typeface="Letter-join 36" panose="02000805000000020003" pitchFamily="50" charset="0"/>
              </a:rPr>
              <a:t>At the end of last term, we had looked at non-chronological reports and all of the features that they contain.</a:t>
            </a:r>
            <a:r>
              <a:rPr lang="en-GB" dirty="0">
                <a:latin typeface="Letter-join 36" panose="02000805000000020003" pitchFamily="50" charset="0"/>
              </a:rPr>
              <a:t> Can you remember them?</a:t>
            </a:r>
          </a:p>
          <a:p>
            <a:endParaRPr lang="en-GB" u="sng" dirty="0" smtClean="0">
              <a:latin typeface="Letter-join 36" panose="02000805000000020003" pitchFamily="50" charset="0"/>
            </a:endParaRPr>
          </a:p>
          <a:p>
            <a:r>
              <a:rPr lang="en-GB" u="sng" dirty="0" smtClean="0">
                <a:latin typeface="Letter-join 36" panose="02000805000000020003" pitchFamily="50" charset="0"/>
              </a:rPr>
              <a:t>What is a non chronological report?</a:t>
            </a:r>
          </a:p>
          <a:p>
            <a:endParaRPr lang="en-GB" dirty="0" smtClean="0">
              <a:latin typeface="Letter-join 36" panose="02000805000000020003" pitchFamily="50" charset="0"/>
            </a:endParaRPr>
          </a:p>
          <a:p>
            <a:r>
              <a:rPr lang="en-US" dirty="0">
                <a:latin typeface="Letter-join 36" panose="02000805000000020003" pitchFamily="50" charset="0"/>
              </a:rPr>
              <a:t>A non-chronological report is a piece of writing that provides the reader with factual information about a chosen topic. The information provided in the report is not in any certain order so individuals can use reading techniques such as scanning and skim reading to find out the information they need. </a:t>
            </a:r>
          </a:p>
          <a:p>
            <a:endParaRPr lang="en-GB" dirty="0">
              <a:latin typeface="Letter-join 36" panose="02000805000000020003" pitchFamily="50" charset="0"/>
            </a:endParaRPr>
          </a:p>
          <a:p>
            <a:endParaRPr lang="en-GB" dirty="0">
              <a:latin typeface="Letter-join 36" panose="02000805000000020003" pitchFamily="50" charset="0"/>
            </a:endParaRPr>
          </a:p>
        </p:txBody>
      </p:sp>
      <p:sp>
        <p:nvSpPr>
          <p:cNvPr id="7" name="TextBox 6"/>
          <p:cNvSpPr txBox="1"/>
          <p:nvPr/>
        </p:nvSpPr>
        <p:spPr>
          <a:xfrm>
            <a:off x="1159226" y="4625556"/>
            <a:ext cx="6480720" cy="1200329"/>
          </a:xfrm>
          <a:prstGeom prst="rect">
            <a:avLst/>
          </a:prstGeom>
          <a:noFill/>
        </p:spPr>
        <p:txBody>
          <a:bodyPr wrap="square" rtlCol="0">
            <a:spAutoFit/>
          </a:bodyPr>
          <a:lstStyle/>
          <a:p>
            <a:r>
              <a:rPr lang="en-GB" dirty="0" smtClean="0">
                <a:latin typeface="Letter-join 36" panose="02000805000000020003" pitchFamily="50" charset="0"/>
              </a:rPr>
              <a:t> </a:t>
            </a:r>
          </a:p>
          <a:p>
            <a:endParaRPr lang="en-GB" dirty="0">
              <a:latin typeface="Letter-join 36" panose="02000805000000020003" pitchFamily="50" charset="0"/>
            </a:endParaRPr>
          </a:p>
          <a:p>
            <a:r>
              <a:rPr lang="en-GB" dirty="0" smtClean="0">
                <a:latin typeface="Letter-join 36" panose="02000805000000020003" pitchFamily="50" charset="0"/>
              </a:rPr>
              <a:t>Have a look through the following slides to recap your mind on the features.</a:t>
            </a:r>
            <a:endParaRPr lang="en-GB" dirty="0">
              <a:latin typeface="Letter-join 36" panose="02000805000000020003" pitchFamily="50"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821" y="5982750"/>
            <a:ext cx="609600" cy="609600"/>
          </a:xfrm>
          <a:prstGeom prst="rect">
            <a:avLst/>
          </a:prstGeom>
        </p:spPr>
      </p:pic>
    </p:spTree>
    <p:extLst>
      <p:ext uri="{BB962C8B-B14F-4D97-AF65-F5344CB8AC3E}">
        <p14:creationId xmlns:p14="http://schemas.microsoft.com/office/powerpoint/2010/main" val="210662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Letter-join 36" panose="02000805000000020003" pitchFamily="50" charset="0"/>
              </a:rPr>
              <a:t>Features of a non-chronological report </a:t>
            </a:r>
            <a:endParaRPr lang="en-US" dirty="0">
              <a:latin typeface="Letter-join 36" panose="02000805000000020003" pitchFamily="50" charset="0"/>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Letter-join 36" panose="02000805000000020003" pitchFamily="50" charset="0"/>
              </a:rPr>
              <a:t>Heading</a:t>
            </a:r>
          </a:p>
          <a:p>
            <a:r>
              <a:rPr lang="en-US" dirty="0" smtClean="0">
                <a:latin typeface="Letter-join 36" panose="02000805000000020003" pitchFamily="50" charset="0"/>
              </a:rPr>
              <a:t>Introduction</a:t>
            </a:r>
          </a:p>
          <a:p>
            <a:r>
              <a:rPr lang="en-US" dirty="0" smtClean="0">
                <a:latin typeface="Letter-join 36" panose="02000805000000020003" pitchFamily="50" charset="0"/>
              </a:rPr>
              <a:t>Subheadings</a:t>
            </a:r>
          </a:p>
          <a:p>
            <a:r>
              <a:rPr lang="en-US" dirty="0" smtClean="0">
                <a:latin typeface="Letter-join 36" panose="02000805000000020003" pitchFamily="50" charset="0"/>
              </a:rPr>
              <a:t>Diagrams/ images</a:t>
            </a:r>
          </a:p>
          <a:p>
            <a:r>
              <a:rPr lang="en-US" dirty="0" smtClean="0">
                <a:latin typeface="Letter-join 36" panose="02000805000000020003" pitchFamily="50" charset="0"/>
              </a:rPr>
              <a:t>Captions/labels</a:t>
            </a:r>
            <a:endParaRPr lang="en-US" dirty="0" smtClean="0">
              <a:latin typeface="Letter-join 36" panose="02000805000000020003" pitchFamily="50" charset="0"/>
            </a:endParaRPr>
          </a:p>
          <a:p>
            <a:r>
              <a:rPr lang="en-US" dirty="0" smtClean="0">
                <a:latin typeface="Letter-join 36" panose="02000805000000020003" pitchFamily="50" charset="0"/>
              </a:rPr>
              <a:t>Paragraphs</a:t>
            </a:r>
          </a:p>
          <a:p>
            <a:r>
              <a:rPr lang="en-US" dirty="0" smtClean="0">
                <a:latin typeface="Letter-join 36" panose="02000805000000020003" pitchFamily="50" charset="0"/>
              </a:rPr>
              <a:t>Factual information.</a:t>
            </a:r>
          </a:p>
          <a:p>
            <a:r>
              <a:rPr lang="en-US" dirty="0" smtClean="0">
                <a:latin typeface="Letter-join 36" panose="02000805000000020003" pitchFamily="50" charset="0"/>
              </a:rPr>
              <a:t>Conclusion</a:t>
            </a:r>
          </a:p>
          <a:p>
            <a:r>
              <a:rPr lang="en-US" dirty="0" smtClean="0">
                <a:latin typeface="Letter-join 36" panose="02000805000000020003" pitchFamily="50" charset="0"/>
              </a:rPr>
              <a:t>Technical vocabulary</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329" y="5723069"/>
            <a:ext cx="609600" cy="609600"/>
          </a:xfrm>
          <a:prstGeom prst="rect">
            <a:avLst/>
          </a:prstGeom>
        </p:spPr>
      </p:pic>
    </p:spTree>
    <p:extLst>
      <p:ext uri="{BB962C8B-B14F-4D97-AF65-F5344CB8AC3E}">
        <p14:creationId xmlns:p14="http://schemas.microsoft.com/office/powerpoint/2010/main" val="727643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633742" cy="1119099"/>
          </a:xfrm>
        </p:spPr>
        <p:txBody>
          <a:bodyPr>
            <a:normAutofit/>
          </a:bodyPr>
          <a:lstStyle/>
          <a:p>
            <a:pPr algn="ctr"/>
            <a:r>
              <a:rPr lang="en-US" sz="4950" dirty="0">
                <a:latin typeface="Letter-join 36" panose="02000805000000020003" pitchFamily="50" charset="0"/>
              </a:rPr>
              <a:t>Heading</a:t>
            </a:r>
          </a:p>
        </p:txBody>
      </p:sp>
      <p:sp>
        <p:nvSpPr>
          <p:cNvPr id="3" name="Content Placeholder 2"/>
          <p:cNvSpPr>
            <a:spLocks noGrp="1"/>
          </p:cNvSpPr>
          <p:nvPr>
            <p:ph idx="1"/>
          </p:nvPr>
        </p:nvSpPr>
        <p:spPr>
          <a:xfrm>
            <a:off x="827584" y="1773205"/>
            <a:ext cx="7633742" cy="630767"/>
          </a:xfrm>
        </p:spPr>
        <p:txBody>
          <a:bodyPr>
            <a:normAutofit fontScale="85000" lnSpcReduction="10000"/>
          </a:bodyPr>
          <a:lstStyle/>
          <a:p>
            <a:pPr marL="0" indent="0" algn="just" defTabSz="685800">
              <a:spcBef>
                <a:spcPts val="0"/>
              </a:spcBef>
              <a:buClrTx/>
              <a:buSzTx/>
              <a:buNone/>
              <a:defRPr/>
            </a:pPr>
            <a:r>
              <a:rPr lang="en-US" sz="1800" dirty="0">
                <a:latin typeface="Letter-join 36" panose="02000805000000020003" pitchFamily="50" charset="0"/>
              </a:rPr>
              <a:t>The heading of a non-chronological report is often found at the top of the report. This informs the reader what the report is about. </a:t>
            </a:r>
          </a:p>
          <a:p>
            <a:pPr marL="0" indent="0" algn="just" defTabSz="685800">
              <a:spcBef>
                <a:spcPts val="0"/>
              </a:spcBef>
              <a:buClrTx/>
              <a:buSzTx/>
              <a:buNone/>
              <a:defRPr/>
            </a:pPr>
            <a:endParaRPr lang="en-US" sz="1800" dirty="0"/>
          </a:p>
          <a:p>
            <a:pPr marL="0" indent="0" algn="just" defTabSz="685800">
              <a:spcBef>
                <a:spcPts val="0"/>
              </a:spcBef>
              <a:buClrTx/>
              <a:buSzTx/>
              <a:buNone/>
              <a:defRPr/>
            </a:pPr>
            <a:endParaRPr lang="en-US" sz="1800" dirty="0"/>
          </a:p>
          <a:p>
            <a:pPr marL="0" indent="0" algn="just" defTabSz="685800">
              <a:spcBef>
                <a:spcPts val="0"/>
              </a:spcBef>
              <a:buClrTx/>
              <a:buSzTx/>
              <a:buNone/>
              <a:defRPr/>
            </a:pPr>
            <a:endParaRPr lang="en-US" sz="1800" dirty="0"/>
          </a:p>
        </p:txBody>
      </p:sp>
      <p:pic>
        <p:nvPicPr>
          <p:cNvPr id="5" name="Picture 4"/>
          <p:cNvPicPr>
            <a:picLocks noChangeAspect="1"/>
          </p:cNvPicPr>
          <p:nvPr/>
        </p:nvPicPr>
        <p:blipFill>
          <a:blip r:embed="rId4"/>
          <a:stretch>
            <a:fillRect/>
          </a:stretch>
        </p:blipFill>
        <p:spPr>
          <a:xfrm>
            <a:off x="1212851" y="2550584"/>
            <a:ext cx="2290233" cy="2290233"/>
          </a:xfrm>
          <a:prstGeom prst="rect">
            <a:avLst/>
          </a:prstGeom>
        </p:spPr>
      </p:pic>
      <p:sp>
        <p:nvSpPr>
          <p:cNvPr id="6" name="TextBox 5"/>
          <p:cNvSpPr txBox="1"/>
          <p:nvPr/>
        </p:nvSpPr>
        <p:spPr>
          <a:xfrm>
            <a:off x="1179980" y="4911539"/>
            <a:ext cx="2228850" cy="646331"/>
          </a:xfrm>
          <a:prstGeom prst="rect">
            <a:avLst/>
          </a:prstGeom>
          <a:noFill/>
        </p:spPr>
        <p:txBody>
          <a:bodyPr wrap="square" rtlCol="0">
            <a:spAutoFit/>
          </a:bodyPr>
          <a:lstStyle/>
          <a:p>
            <a:pPr algn="ctr"/>
            <a:r>
              <a:rPr lang="en-US" dirty="0">
                <a:latin typeface="Letter-join 36" panose="02000805000000020003" pitchFamily="50" charset="0"/>
              </a:rPr>
              <a:t>Hammerhead sharks</a:t>
            </a:r>
          </a:p>
        </p:txBody>
      </p:sp>
      <p:pic>
        <p:nvPicPr>
          <p:cNvPr id="7" name="Picture 6"/>
          <p:cNvPicPr>
            <a:picLocks noChangeAspect="1"/>
          </p:cNvPicPr>
          <p:nvPr/>
        </p:nvPicPr>
        <p:blipFill>
          <a:blip r:embed="rId5"/>
          <a:stretch>
            <a:fillRect/>
          </a:stretch>
        </p:blipFill>
        <p:spPr>
          <a:xfrm>
            <a:off x="4755629" y="2684661"/>
            <a:ext cx="3145755" cy="2092801"/>
          </a:xfrm>
          <a:prstGeom prst="rect">
            <a:avLst/>
          </a:prstGeom>
        </p:spPr>
      </p:pic>
      <p:sp>
        <p:nvSpPr>
          <p:cNvPr id="8" name="TextBox 7"/>
          <p:cNvSpPr txBox="1"/>
          <p:nvPr/>
        </p:nvSpPr>
        <p:spPr>
          <a:xfrm>
            <a:off x="4737757" y="5035758"/>
            <a:ext cx="3181497" cy="369332"/>
          </a:xfrm>
          <a:prstGeom prst="rect">
            <a:avLst/>
          </a:prstGeom>
          <a:noFill/>
        </p:spPr>
        <p:txBody>
          <a:bodyPr wrap="square" rtlCol="0">
            <a:spAutoFit/>
          </a:bodyPr>
          <a:lstStyle/>
          <a:p>
            <a:pPr algn="ctr"/>
            <a:r>
              <a:rPr lang="en-US" dirty="0">
                <a:latin typeface="Letter-join 36" panose="02000805000000020003" pitchFamily="50" charset="0"/>
              </a:rPr>
              <a:t>Mosques</a:t>
            </a:r>
            <a:r>
              <a:rPr lang="en-US" sz="1350"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08" y="5628592"/>
            <a:ext cx="609600" cy="609600"/>
          </a:xfrm>
          <a:prstGeom prst="rect">
            <a:avLst/>
          </a:prstGeom>
        </p:spPr>
      </p:pic>
    </p:spTree>
    <p:extLst>
      <p:ext uri="{BB962C8B-B14F-4D97-AF65-F5344CB8AC3E}">
        <p14:creationId xmlns:p14="http://schemas.microsoft.com/office/powerpoint/2010/main" val="33072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950" dirty="0">
                <a:latin typeface="Letter-join 36" panose="02000805000000020003" pitchFamily="50" charset="0"/>
              </a:rPr>
              <a:t>Introduction</a:t>
            </a:r>
          </a:p>
        </p:txBody>
      </p:sp>
      <p:sp>
        <p:nvSpPr>
          <p:cNvPr id="3" name="Content Placeholder 2"/>
          <p:cNvSpPr>
            <a:spLocks noGrp="1"/>
          </p:cNvSpPr>
          <p:nvPr>
            <p:ph idx="1"/>
          </p:nvPr>
        </p:nvSpPr>
        <p:spPr>
          <a:xfrm>
            <a:off x="827584" y="2020067"/>
            <a:ext cx="7633742" cy="3641181"/>
          </a:xfrm>
        </p:spPr>
        <p:txBody>
          <a:bodyPr>
            <a:normAutofit lnSpcReduction="10000"/>
          </a:bodyPr>
          <a:lstStyle/>
          <a:p>
            <a:pPr marL="0" indent="0" algn="just" defTabSz="685800">
              <a:spcBef>
                <a:spcPts val="0"/>
              </a:spcBef>
              <a:buClrTx/>
              <a:buSzTx/>
              <a:buNone/>
              <a:defRPr/>
            </a:pPr>
            <a:r>
              <a:rPr lang="en-US" sz="1800" dirty="0">
                <a:latin typeface="Letter-join 36" panose="02000805000000020003" pitchFamily="50" charset="0"/>
              </a:rPr>
              <a:t>The introduction tells the reader about what they we will be reading about.  This part of the report is extremely important to set the tone of the report.  The text should be written in a formal tone. </a:t>
            </a:r>
          </a:p>
          <a:p>
            <a:pPr marL="0" indent="0" algn="ctr" defTabSz="685800">
              <a:spcBef>
                <a:spcPts val="0"/>
              </a:spcBef>
              <a:buClrTx/>
              <a:buSzTx/>
              <a:buNone/>
              <a:defRPr/>
            </a:pPr>
            <a:endParaRPr lang="en-US" sz="2200" u="sng" dirty="0">
              <a:latin typeface="Letter-join 36" panose="02000805000000020003" pitchFamily="50" charset="0"/>
            </a:endParaRPr>
          </a:p>
          <a:p>
            <a:pPr marL="0" indent="0" algn="ctr" defTabSz="685800">
              <a:spcBef>
                <a:spcPts val="0"/>
              </a:spcBef>
              <a:buClrTx/>
              <a:buSzTx/>
              <a:buNone/>
              <a:defRPr/>
            </a:pPr>
            <a:r>
              <a:rPr lang="en-US" sz="2200" u="sng" dirty="0" smtClean="0">
                <a:latin typeface="Letter-join 36" panose="02000805000000020003" pitchFamily="50" charset="0"/>
              </a:rPr>
              <a:t>The Emperor Penguin</a:t>
            </a:r>
            <a:endParaRPr lang="en-US" sz="2200" u="sng" dirty="0">
              <a:latin typeface="Letter-join 36" panose="02000805000000020003" pitchFamily="50" charset="0"/>
            </a:endParaRPr>
          </a:p>
          <a:p>
            <a:pPr marL="0" indent="0" algn="just" defTabSz="685800">
              <a:spcBef>
                <a:spcPts val="0"/>
              </a:spcBef>
              <a:buClrTx/>
              <a:buSzTx/>
              <a:buNone/>
              <a:defRPr/>
            </a:pPr>
            <a:endParaRPr lang="en-US" sz="1800" dirty="0">
              <a:latin typeface="Letter-join 36" panose="02000805000000020003" pitchFamily="50" charset="0"/>
            </a:endParaRPr>
          </a:p>
          <a:p>
            <a:pPr marL="0" indent="0" algn="just" defTabSz="685800">
              <a:spcBef>
                <a:spcPts val="0"/>
              </a:spcBef>
              <a:buClrTx/>
              <a:buSzTx/>
              <a:buNone/>
              <a:defRPr/>
            </a:pPr>
            <a:endParaRPr lang="en-US" sz="1800" dirty="0">
              <a:latin typeface="Letter-join 36" panose="02000805000000020003" pitchFamily="50" charset="0"/>
            </a:endParaRPr>
          </a:p>
          <a:p>
            <a:pPr marL="0" indent="0" algn="just" defTabSz="685800">
              <a:spcBef>
                <a:spcPts val="0"/>
              </a:spcBef>
              <a:buClrTx/>
              <a:buSzTx/>
              <a:buNone/>
              <a:defRPr/>
            </a:pPr>
            <a:r>
              <a:rPr lang="en-US" sz="1800" dirty="0">
                <a:latin typeface="Letter-join 36" panose="02000805000000020003" pitchFamily="50" charset="0"/>
              </a:rPr>
              <a:t>The Emperor Penguin, the largest species of penguin at 1.15m tall, is the only animal to inhabit the open ice of Antarctica during the winter months.  With raising temperatures (caused by global warming), the Emperor Penguin is considered near threatened by human activity. </a:t>
            </a:r>
          </a:p>
          <a:p>
            <a:pPr marL="0" indent="0" algn="just" defTabSz="685800">
              <a:spcBef>
                <a:spcPts val="0"/>
              </a:spcBef>
              <a:buClrTx/>
              <a:buSzTx/>
              <a:buNone/>
              <a:defRPr/>
            </a:pPr>
            <a:endParaRPr lang="en-US" dirty="0">
              <a:latin typeface="Letter-join 36" panose="02000805000000020003" pitchFamily="50" charset="0"/>
            </a:endParaRPr>
          </a:p>
          <a:p>
            <a:pPr marL="0" indent="0" algn="just" defTabSz="685800">
              <a:spcBef>
                <a:spcPts val="0"/>
              </a:spcBef>
              <a:buClrTx/>
              <a:buSzTx/>
              <a:buNone/>
              <a:defRPr/>
            </a:pPr>
            <a:endParaRPr lang="en-US" dirty="0">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536" y="5949280"/>
            <a:ext cx="609600" cy="609600"/>
          </a:xfrm>
          <a:prstGeom prst="rect">
            <a:avLst/>
          </a:prstGeom>
        </p:spPr>
      </p:pic>
    </p:spTree>
    <p:extLst>
      <p:ext uri="{BB962C8B-B14F-4D97-AF65-F5344CB8AC3E}">
        <p14:creationId xmlns:p14="http://schemas.microsoft.com/office/powerpoint/2010/main" val="129768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500" dirty="0">
                <a:latin typeface="Letter-join 36" panose="02000805000000020003" pitchFamily="50" charset="0"/>
              </a:rPr>
              <a:t>Subheading</a:t>
            </a:r>
          </a:p>
        </p:txBody>
      </p:sp>
      <p:sp>
        <p:nvSpPr>
          <p:cNvPr id="3" name="Content Placeholder 2"/>
          <p:cNvSpPr>
            <a:spLocks noGrp="1"/>
          </p:cNvSpPr>
          <p:nvPr>
            <p:ph idx="1"/>
          </p:nvPr>
        </p:nvSpPr>
        <p:spPr>
          <a:xfrm>
            <a:off x="938758" y="2060763"/>
            <a:ext cx="7633742" cy="2695193"/>
          </a:xfrm>
        </p:spPr>
        <p:txBody>
          <a:bodyPr>
            <a:normAutofit/>
          </a:bodyPr>
          <a:lstStyle/>
          <a:p>
            <a:pPr marL="0" indent="0" defTabSz="685800">
              <a:spcBef>
                <a:spcPts val="0"/>
              </a:spcBef>
              <a:buClrTx/>
              <a:buSzTx/>
              <a:buNone/>
              <a:defRPr/>
            </a:pPr>
            <a:r>
              <a:rPr lang="en-US" sz="1800" dirty="0">
                <a:latin typeface="Letter-join 36" panose="02000805000000020003" pitchFamily="50" charset="0"/>
              </a:rPr>
              <a:t>A subheading separates your information into easier chunks of information. This allows the reader to successfully scan and skim read the </a:t>
            </a:r>
            <a:r>
              <a:rPr lang="en-US" sz="1800" dirty="0" smtClean="0">
                <a:latin typeface="Letter-join 36" panose="02000805000000020003" pitchFamily="50" charset="0"/>
              </a:rPr>
              <a:t>non-chronological report </a:t>
            </a:r>
            <a:r>
              <a:rPr lang="en-US" sz="1800" dirty="0">
                <a:latin typeface="Letter-join 36" panose="02000805000000020003" pitchFamily="50" charset="0"/>
              </a:rPr>
              <a:t>to find the information they want to learn about.</a:t>
            </a:r>
          </a:p>
          <a:p>
            <a:pPr marL="0" indent="0" defTabSz="685800">
              <a:spcBef>
                <a:spcPts val="0"/>
              </a:spcBef>
              <a:buClrTx/>
              <a:buSzTx/>
              <a:buNone/>
              <a:defRPr/>
            </a:pPr>
            <a:endParaRPr lang="en-US" sz="1800" dirty="0">
              <a:latin typeface="Letter-join 36" panose="02000805000000020003" pitchFamily="50" charset="0"/>
            </a:endParaRPr>
          </a:p>
          <a:p>
            <a:pPr marL="0" indent="0" algn="ctr" defTabSz="685800">
              <a:spcBef>
                <a:spcPts val="0"/>
              </a:spcBef>
              <a:buClrTx/>
              <a:buSzTx/>
              <a:buNone/>
              <a:defRPr/>
            </a:pPr>
            <a:r>
              <a:rPr lang="en-US" sz="2100" dirty="0">
                <a:latin typeface="Letter-join 36" panose="02000805000000020003" pitchFamily="50" charset="0"/>
              </a:rPr>
              <a:t>Have a think…. What could be the subheadings for the heading ’Ultimate Frisbee’?</a:t>
            </a:r>
          </a:p>
          <a:p>
            <a:pPr marL="0" indent="0" defTabSz="685800">
              <a:spcBef>
                <a:spcPts val="0"/>
              </a:spcBef>
              <a:buClrTx/>
              <a:buSzTx/>
              <a:buNone/>
              <a:defRPr/>
            </a:pPr>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758" y="5445224"/>
            <a:ext cx="609600" cy="609600"/>
          </a:xfrm>
          <a:prstGeom prst="rect">
            <a:avLst/>
          </a:prstGeom>
        </p:spPr>
      </p:pic>
    </p:spTree>
    <p:extLst>
      <p:ext uri="{BB962C8B-B14F-4D97-AF65-F5344CB8AC3E}">
        <p14:creationId xmlns:p14="http://schemas.microsoft.com/office/powerpoint/2010/main" val="139528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6972" y="1784186"/>
            <a:ext cx="6196405" cy="4309110"/>
          </a:xfrm>
        </p:spPr>
        <p:txBody>
          <a:bodyPr>
            <a:normAutofit fontScale="92500" lnSpcReduction="10000"/>
          </a:bodyPr>
          <a:lstStyle/>
          <a:p>
            <a:pPr marL="0" indent="0" algn="ctr">
              <a:buNone/>
            </a:pPr>
            <a:r>
              <a:rPr lang="en-GB" dirty="0" smtClean="0">
                <a:latin typeface="Letter-join Plus 36" panose="02000505000000020003" pitchFamily="50" charset="0"/>
              </a:rPr>
              <a:t>A note from Miss McCann</a:t>
            </a:r>
          </a:p>
          <a:p>
            <a:pPr marL="0" indent="0" algn="ctr">
              <a:buNone/>
            </a:pPr>
            <a:endParaRPr lang="en-GB" dirty="0">
              <a:latin typeface="Letter-join Plus 36" panose="02000505000000020003" pitchFamily="50" charset="0"/>
            </a:endParaRPr>
          </a:p>
          <a:p>
            <a:pPr marL="0" indent="0" algn="ctr">
              <a:buNone/>
            </a:pPr>
            <a:r>
              <a:rPr lang="en-GB" dirty="0" smtClean="0">
                <a:latin typeface="Letter-join Plus 36" panose="02000505000000020003" pitchFamily="50" charset="0"/>
              </a:rPr>
              <a:t>Resource sheets are provided to support you with the tasks in this unit of work.</a:t>
            </a:r>
          </a:p>
          <a:p>
            <a:pPr marL="0" indent="0" algn="ctr">
              <a:buNone/>
            </a:pPr>
            <a:r>
              <a:rPr lang="en-GB" dirty="0" smtClean="0">
                <a:latin typeface="Letter-join Plus 36" panose="02000505000000020003" pitchFamily="50" charset="0"/>
              </a:rPr>
              <a:t>There are also sheets to help you to organise your work. You can either work on the worksheets provided or create a word document and type up your work.</a:t>
            </a:r>
          </a:p>
          <a:p>
            <a:pPr marL="0" indent="0" algn="ctr">
              <a:buNone/>
            </a:pPr>
            <a:r>
              <a:rPr lang="en-GB" dirty="0" smtClean="0">
                <a:latin typeface="Letter-join Plus 36" panose="02000505000000020003" pitchFamily="50" charset="0"/>
              </a:rPr>
              <a:t>Don’t forget to share anything you’ve done, or ask any questions:</a:t>
            </a:r>
          </a:p>
          <a:p>
            <a:pPr marL="0" indent="0" algn="ctr">
              <a:buNone/>
            </a:pPr>
            <a:r>
              <a:rPr lang="en-GB" dirty="0" smtClean="0">
                <a:latin typeface="Letter-join Plus 36" panose="02000505000000020003" pitchFamily="50" charset="0"/>
                <a:hlinkClick r:id="rId4"/>
              </a:rPr>
              <a:t>year4homelearning@hillsideprimary.org.uk</a:t>
            </a:r>
            <a:r>
              <a:rPr lang="en-GB" dirty="0" smtClean="0">
                <a:latin typeface="Letter-join Plus 36" panose="02000505000000020003" pitchFamily="50" charset="0"/>
              </a:rPr>
              <a:t> </a:t>
            </a:r>
          </a:p>
          <a:p>
            <a:pPr marL="0" indent="0" algn="ctr">
              <a:buNone/>
            </a:pPr>
            <a:r>
              <a:rPr lang="en-GB" dirty="0" smtClean="0">
                <a:latin typeface="Letter-join Plus 36" panose="02000505000000020003" pitchFamily="50" charset="0"/>
              </a:rPr>
              <a:t>and I’ll send you a reply! Keep in touch!</a:t>
            </a:r>
          </a:p>
          <a:p>
            <a:pPr marL="0" indent="0" algn="ctr">
              <a:buNone/>
            </a:pPr>
            <a:endParaRPr lang="en-GB" dirty="0">
              <a:latin typeface="Letter-join Plus 36" panose="02000505000000020003" pitchFamily="50" charset="0"/>
            </a:endParaRPr>
          </a:p>
        </p:txBody>
      </p:sp>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018" y="5661248"/>
            <a:ext cx="609600" cy="609600"/>
          </a:xfrm>
          <a:prstGeom prst="rect">
            <a:avLst/>
          </a:prstGeom>
        </p:spPr>
      </p:pic>
    </p:spTree>
    <p:extLst>
      <p:ext uri="{BB962C8B-B14F-4D97-AF65-F5344CB8AC3E}">
        <p14:creationId xmlns:p14="http://schemas.microsoft.com/office/powerpoint/2010/main" val="6373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500" dirty="0">
                <a:latin typeface="Letter-join 36" panose="02000805000000020003" pitchFamily="50" charset="0"/>
              </a:rPr>
              <a:t>Subheading</a:t>
            </a:r>
          </a:p>
        </p:txBody>
      </p:sp>
      <p:sp>
        <p:nvSpPr>
          <p:cNvPr id="3" name="Content Placeholder 2"/>
          <p:cNvSpPr>
            <a:spLocks noGrp="1"/>
          </p:cNvSpPr>
          <p:nvPr>
            <p:ph idx="1"/>
          </p:nvPr>
        </p:nvSpPr>
        <p:spPr>
          <a:xfrm>
            <a:off x="938758" y="2060763"/>
            <a:ext cx="7633742" cy="3408829"/>
          </a:xfrm>
        </p:spPr>
        <p:txBody>
          <a:bodyPr>
            <a:normAutofit fontScale="92500" lnSpcReduction="20000"/>
          </a:bodyPr>
          <a:lstStyle/>
          <a:p>
            <a:pPr marL="0" indent="0" defTabSz="685800">
              <a:spcBef>
                <a:spcPts val="0"/>
              </a:spcBef>
              <a:buClrTx/>
              <a:buSzTx/>
              <a:buNone/>
              <a:defRPr/>
            </a:pPr>
            <a:r>
              <a:rPr lang="en-US" sz="1800" dirty="0">
                <a:latin typeface="Letter-join 36" panose="02000805000000020003" pitchFamily="50" charset="0"/>
              </a:rPr>
              <a:t>A subheading separates your information into easier chunks of information. This allows the reader to successfully scan and skim read the </a:t>
            </a:r>
            <a:r>
              <a:rPr lang="en-US" sz="1800" dirty="0" smtClean="0">
                <a:latin typeface="Letter-join 36" panose="02000805000000020003" pitchFamily="50" charset="0"/>
              </a:rPr>
              <a:t>non-chronological report </a:t>
            </a:r>
            <a:r>
              <a:rPr lang="en-US" sz="1800" dirty="0">
                <a:latin typeface="Letter-join 36" panose="02000805000000020003" pitchFamily="50" charset="0"/>
              </a:rPr>
              <a:t>to find the information they want to learn about.</a:t>
            </a:r>
          </a:p>
          <a:p>
            <a:pPr marL="0" indent="0" defTabSz="685800">
              <a:spcBef>
                <a:spcPts val="0"/>
              </a:spcBef>
              <a:buClrTx/>
              <a:buSzTx/>
              <a:buNone/>
              <a:defRPr/>
            </a:pPr>
            <a:endParaRPr lang="en-US" sz="1800" dirty="0">
              <a:latin typeface="Letter-join 36" panose="02000805000000020003" pitchFamily="50" charset="0"/>
            </a:endParaRPr>
          </a:p>
          <a:p>
            <a:pPr marL="0" indent="0" algn="ctr" defTabSz="685800">
              <a:spcBef>
                <a:spcPts val="0"/>
              </a:spcBef>
              <a:buClrTx/>
              <a:buSzTx/>
              <a:buNone/>
              <a:defRPr/>
            </a:pPr>
            <a:r>
              <a:rPr lang="en-US" sz="2100" dirty="0">
                <a:latin typeface="Letter-join 36" panose="02000805000000020003" pitchFamily="50" charset="0"/>
              </a:rPr>
              <a:t>Have a think…. What could be the subheadings for the heading ’Ultimate Frisbee’?</a:t>
            </a:r>
          </a:p>
          <a:p>
            <a:pPr marL="0" indent="0" algn="ctr" defTabSz="685800">
              <a:spcBef>
                <a:spcPts val="0"/>
              </a:spcBef>
              <a:buClrTx/>
              <a:buSzTx/>
              <a:buNone/>
              <a:defRPr/>
            </a:pPr>
            <a:endParaRPr lang="en-US" sz="2100" dirty="0">
              <a:latin typeface="Letter-join 36" panose="02000805000000020003" pitchFamily="50" charset="0"/>
            </a:endParaRPr>
          </a:p>
          <a:p>
            <a:pPr marL="0" indent="0" defTabSz="685800">
              <a:spcBef>
                <a:spcPts val="0"/>
              </a:spcBef>
              <a:buClrTx/>
              <a:buSzTx/>
              <a:buNone/>
              <a:defRPr/>
            </a:pPr>
            <a:r>
              <a:rPr lang="en-US" sz="1800" dirty="0">
                <a:solidFill>
                  <a:srgbClr val="FF0000"/>
                </a:solidFill>
                <a:latin typeface="Letter-join 36" panose="02000805000000020003" pitchFamily="50" charset="0"/>
              </a:rPr>
              <a:t>The Rules                            Playing safely</a:t>
            </a:r>
          </a:p>
          <a:p>
            <a:pPr marL="0" indent="0" defTabSz="685800">
              <a:spcBef>
                <a:spcPts val="0"/>
              </a:spcBef>
              <a:buClrTx/>
              <a:buSzTx/>
              <a:buNone/>
              <a:defRPr/>
            </a:pPr>
            <a:endParaRPr lang="en-US" sz="1800" dirty="0">
              <a:solidFill>
                <a:srgbClr val="FF0000"/>
              </a:solidFill>
              <a:latin typeface="Letter-join 36" panose="02000805000000020003" pitchFamily="50" charset="0"/>
            </a:endParaRPr>
          </a:p>
          <a:p>
            <a:pPr marL="0" indent="0" defTabSz="685800">
              <a:spcBef>
                <a:spcPts val="0"/>
              </a:spcBef>
              <a:buClrTx/>
              <a:buSzTx/>
              <a:buNone/>
              <a:defRPr/>
            </a:pPr>
            <a:r>
              <a:rPr lang="en-US" sz="1800" dirty="0">
                <a:solidFill>
                  <a:srgbClr val="FF0000"/>
                </a:solidFill>
                <a:latin typeface="Letter-join 36" panose="02000805000000020003" pitchFamily="50" charset="0"/>
              </a:rPr>
              <a:t>Throwing the Frisbee           Correct clothing</a:t>
            </a:r>
          </a:p>
          <a:p>
            <a:pPr marL="0" indent="0" defTabSz="685800">
              <a:spcBef>
                <a:spcPts val="0"/>
              </a:spcBef>
              <a:buClrTx/>
              <a:buSzTx/>
              <a:buNone/>
              <a:defRPr/>
            </a:pPr>
            <a:endParaRPr lang="en-US" sz="1800" dirty="0">
              <a:solidFill>
                <a:srgbClr val="FF0000"/>
              </a:solidFill>
              <a:latin typeface="Letter-join 36" panose="02000805000000020003" pitchFamily="50" charset="0"/>
            </a:endParaRPr>
          </a:p>
          <a:p>
            <a:pPr marL="0" indent="0" defTabSz="685800">
              <a:spcBef>
                <a:spcPts val="0"/>
              </a:spcBef>
              <a:buClrTx/>
              <a:buSzTx/>
              <a:buNone/>
              <a:defRPr/>
            </a:pPr>
            <a:r>
              <a:rPr lang="en-US" sz="1800" dirty="0">
                <a:solidFill>
                  <a:srgbClr val="FF0000"/>
                </a:solidFill>
                <a:latin typeface="Letter-join 36" panose="02000805000000020003" pitchFamily="50" charset="0"/>
              </a:rPr>
              <a:t>Playing defense                     </a:t>
            </a:r>
          </a:p>
          <a:p>
            <a:pPr marL="0" indent="0" defTabSz="685800">
              <a:spcBef>
                <a:spcPts val="0"/>
              </a:spcBef>
              <a:buClrTx/>
              <a:buSzTx/>
              <a:buNone/>
              <a:defRPr/>
            </a:pPr>
            <a:endParaRPr lang="en-US" sz="1800" dirty="0">
              <a:solidFill>
                <a:srgbClr val="FF0000"/>
              </a:solidFill>
              <a:latin typeface="Letter-join 36" panose="02000805000000020003" pitchFamily="50" charset="0"/>
            </a:endParaRPr>
          </a:p>
          <a:p>
            <a:pPr marL="0" indent="0" defTabSz="685800">
              <a:spcBef>
                <a:spcPts val="0"/>
              </a:spcBef>
              <a:buClrTx/>
              <a:buSzTx/>
              <a:buNone/>
              <a:defRPr/>
            </a:pPr>
            <a:r>
              <a:rPr lang="en-US" sz="1800" dirty="0">
                <a:solidFill>
                  <a:srgbClr val="FF0000"/>
                </a:solidFill>
                <a:latin typeface="Letter-join 36" panose="02000805000000020003" pitchFamily="50" charset="0"/>
              </a:rPr>
              <a:t>Catching the Frisbee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223" y="5661248"/>
            <a:ext cx="609600" cy="609600"/>
          </a:xfrm>
          <a:prstGeom prst="rect">
            <a:avLst/>
          </a:prstGeom>
        </p:spPr>
      </p:pic>
    </p:spTree>
    <p:extLst>
      <p:ext uri="{BB962C8B-B14F-4D97-AF65-F5344CB8AC3E}">
        <p14:creationId xmlns:p14="http://schemas.microsoft.com/office/powerpoint/2010/main" val="324990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Letter-join 36" panose="02000805000000020003" pitchFamily="50" charset="0"/>
              </a:rPr>
              <a:t>Diagrams/images </a:t>
            </a:r>
            <a:endParaRPr lang="en-US" dirty="0">
              <a:latin typeface="Letter-join 36" panose="02000805000000020003" pitchFamily="50" charset="0"/>
            </a:endParaRPr>
          </a:p>
        </p:txBody>
      </p:sp>
      <p:sp>
        <p:nvSpPr>
          <p:cNvPr id="3" name="Content Placeholder 2"/>
          <p:cNvSpPr>
            <a:spLocks noGrp="1"/>
          </p:cNvSpPr>
          <p:nvPr>
            <p:ph idx="1"/>
          </p:nvPr>
        </p:nvSpPr>
        <p:spPr>
          <a:xfrm>
            <a:off x="938758" y="1703589"/>
            <a:ext cx="7633742" cy="2695193"/>
          </a:xfrm>
        </p:spPr>
        <p:txBody>
          <a:bodyPr/>
          <a:lstStyle/>
          <a:p>
            <a:pPr marL="0" indent="0" defTabSz="685800">
              <a:spcBef>
                <a:spcPts val="0"/>
              </a:spcBef>
              <a:buClrTx/>
              <a:buSzTx/>
              <a:buNone/>
              <a:defRPr/>
            </a:pPr>
            <a:r>
              <a:rPr lang="en-US" dirty="0" smtClean="0">
                <a:latin typeface="Letter-join 36" panose="02000805000000020003" pitchFamily="50" charset="0"/>
              </a:rPr>
              <a:t>Often we find diagrams or pictures in non-chronological reports to support the facts written in the report. </a:t>
            </a:r>
          </a:p>
          <a:p>
            <a:pPr marL="0" indent="0" defTabSz="685800">
              <a:spcBef>
                <a:spcPts val="0"/>
              </a:spcBef>
              <a:buClrTx/>
              <a:buSzTx/>
              <a:buNone/>
              <a:defRPr/>
            </a:pPr>
            <a:endParaRPr lang="en-US" dirty="0">
              <a:latin typeface="Letter-join 36" panose="02000805000000020003" pitchFamily="50" charset="0"/>
            </a:endParaRPr>
          </a:p>
          <a:p>
            <a:pPr marL="0" indent="0" defTabSz="685800">
              <a:spcBef>
                <a:spcPts val="0"/>
              </a:spcBef>
              <a:buClrTx/>
              <a:buSzTx/>
              <a:buNone/>
              <a:defRPr/>
            </a:pPr>
            <a:r>
              <a:rPr lang="en-US" dirty="0" smtClean="0">
                <a:latin typeface="Letter-join 36" panose="02000805000000020003" pitchFamily="50" charset="0"/>
              </a:rPr>
              <a:t>For example, </a:t>
            </a:r>
            <a:r>
              <a:rPr lang="en-US" dirty="0" smtClean="0">
                <a:latin typeface="Letter-join 36" panose="02000805000000020003" pitchFamily="50" charset="0"/>
              </a:rPr>
              <a:t>if </a:t>
            </a:r>
            <a:r>
              <a:rPr lang="en-US" dirty="0" smtClean="0">
                <a:latin typeface="Letter-join 36" panose="02000805000000020003" pitchFamily="50" charset="0"/>
              </a:rPr>
              <a:t>it was a report on </a:t>
            </a:r>
            <a:r>
              <a:rPr lang="en-US" dirty="0" smtClean="0">
                <a:latin typeface="Letter-join 36" panose="02000805000000020003" pitchFamily="50" charset="0"/>
              </a:rPr>
              <a:t>dinosaurs </a:t>
            </a:r>
            <a:r>
              <a:rPr lang="en-US" dirty="0" smtClean="0">
                <a:latin typeface="Letter-join 36" panose="02000805000000020003" pitchFamily="50" charset="0"/>
              </a:rPr>
              <a:t>, you might find a diagram about the different bones they have:</a:t>
            </a:r>
            <a:endParaRPr lang="en-US" dirty="0">
              <a:latin typeface="Letter-join 36" panose="02000805000000020003" pitchFamily="50" charset="0"/>
            </a:endParaRPr>
          </a:p>
        </p:txBody>
      </p:sp>
      <p:pic>
        <p:nvPicPr>
          <p:cNvPr id="4" name="Picture 3"/>
          <p:cNvPicPr>
            <a:picLocks noChangeAspect="1"/>
          </p:cNvPicPr>
          <p:nvPr/>
        </p:nvPicPr>
        <p:blipFill>
          <a:blip r:embed="rId4"/>
          <a:stretch>
            <a:fillRect/>
          </a:stretch>
        </p:blipFill>
        <p:spPr>
          <a:xfrm>
            <a:off x="4427984" y="4005064"/>
            <a:ext cx="3123908" cy="210286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973" y="5949280"/>
            <a:ext cx="609600" cy="609600"/>
          </a:xfrm>
          <a:prstGeom prst="rect">
            <a:avLst/>
          </a:prstGeom>
        </p:spPr>
      </p:pic>
    </p:spTree>
    <p:extLst>
      <p:ext uri="{BB962C8B-B14F-4D97-AF65-F5344CB8AC3E}">
        <p14:creationId xmlns:p14="http://schemas.microsoft.com/office/powerpoint/2010/main" val="426372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Letter-join 36" panose="02000805000000020003" pitchFamily="50" charset="0"/>
              </a:rPr>
              <a:t>Captions and labels</a:t>
            </a:r>
            <a:endParaRPr lang="en-US" dirty="0">
              <a:latin typeface="Letter-join 36" panose="02000805000000020003" pitchFamily="50" charset="0"/>
            </a:endParaRPr>
          </a:p>
        </p:txBody>
      </p:sp>
      <p:sp>
        <p:nvSpPr>
          <p:cNvPr id="3" name="Content Placeholder 2"/>
          <p:cNvSpPr>
            <a:spLocks noGrp="1"/>
          </p:cNvSpPr>
          <p:nvPr>
            <p:ph idx="1"/>
          </p:nvPr>
        </p:nvSpPr>
        <p:spPr>
          <a:xfrm>
            <a:off x="938758" y="1703589"/>
            <a:ext cx="7633742" cy="2695193"/>
          </a:xfrm>
        </p:spPr>
        <p:txBody>
          <a:bodyPr>
            <a:normAutofit/>
          </a:bodyPr>
          <a:lstStyle/>
          <a:p>
            <a:pPr marL="0" indent="0" defTabSz="685800">
              <a:spcBef>
                <a:spcPts val="0"/>
              </a:spcBef>
              <a:buClrTx/>
              <a:buSzTx/>
              <a:buNone/>
              <a:defRPr/>
            </a:pPr>
            <a:r>
              <a:rPr lang="en-US" sz="2100" dirty="0">
                <a:latin typeface="Letter-join 36" panose="02000805000000020003" pitchFamily="50" charset="0"/>
              </a:rPr>
              <a:t>Captions appear underneath photos or diagrams in your report.  </a:t>
            </a:r>
            <a:r>
              <a:rPr lang="en-US" sz="2100" dirty="0" smtClean="0">
                <a:latin typeface="Letter-join 36" panose="02000805000000020003" pitchFamily="50" charset="0"/>
              </a:rPr>
              <a:t>Labels point out specific parts of the image. This </a:t>
            </a:r>
            <a:r>
              <a:rPr lang="en-US" sz="2100" dirty="0">
                <a:latin typeface="Letter-join 36" panose="02000805000000020003" pitchFamily="50" charset="0"/>
              </a:rPr>
              <a:t>gives the reader a little bit more information about what they are seeing.</a:t>
            </a:r>
          </a:p>
          <a:p>
            <a:pPr marL="0" indent="0" defTabSz="685800">
              <a:spcBef>
                <a:spcPts val="0"/>
              </a:spcBef>
              <a:buClrTx/>
              <a:buSzTx/>
              <a:buNone/>
              <a:defRPr/>
            </a:pPr>
            <a:endParaRPr lang="en-US" sz="2100" dirty="0">
              <a:latin typeface="Letter-join 36" panose="02000805000000020003" pitchFamily="50" charset="0"/>
            </a:endParaRPr>
          </a:p>
          <a:p>
            <a:pPr marL="0" indent="0" defTabSz="685800">
              <a:spcBef>
                <a:spcPts val="0"/>
              </a:spcBef>
              <a:buClrTx/>
              <a:buSzTx/>
              <a:buNone/>
              <a:defRPr/>
            </a:pPr>
            <a:r>
              <a:rPr lang="en-US" sz="2100" dirty="0">
                <a:latin typeface="Letter-join 36" panose="02000805000000020003" pitchFamily="50" charset="0"/>
              </a:rPr>
              <a:t>Have a go with the photos below:</a:t>
            </a:r>
          </a:p>
        </p:txBody>
      </p:sp>
      <p:pic>
        <p:nvPicPr>
          <p:cNvPr id="4" name="Picture 3"/>
          <p:cNvPicPr>
            <a:picLocks noChangeAspect="1"/>
          </p:cNvPicPr>
          <p:nvPr/>
        </p:nvPicPr>
        <p:blipFill>
          <a:blip r:embed="rId4"/>
          <a:stretch>
            <a:fillRect/>
          </a:stretch>
        </p:blipFill>
        <p:spPr>
          <a:xfrm>
            <a:off x="1289355" y="4205983"/>
            <a:ext cx="2736476" cy="1240536"/>
          </a:xfrm>
          <a:prstGeom prst="rect">
            <a:avLst/>
          </a:prstGeom>
        </p:spPr>
      </p:pic>
      <p:pic>
        <p:nvPicPr>
          <p:cNvPr id="5" name="Picture 4"/>
          <p:cNvPicPr>
            <a:picLocks noChangeAspect="1"/>
          </p:cNvPicPr>
          <p:nvPr/>
        </p:nvPicPr>
        <p:blipFill>
          <a:blip r:embed="rId5"/>
          <a:stretch>
            <a:fillRect/>
          </a:stretch>
        </p:blipFill>
        <p:spPr>
          <a:xfrm>
            <a:off x="5364088" y="3888038"/>
            <a:ext cx="2428875" cy="187642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1946" y="6021288"/>
            <a:ext cx="609600" cy="609600"/>
          </a:xfrm>
          <a:prstGeom prst="rect">
            <a:avLst/>
          </a:prstGeom>
        </p:spPr>
      </p:pic>
    </p:spTree>
    <p:extLst>
      <p:ext uri="{BB962C8B-B14F-4D97-AF65-F5344CB8AC3E}">
        <p14:creationId xmlns:p14="http://schemas.microsoft.com/office/powerpoint/2010/main" val="20834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etter-join 36" panose="02000805000000020003" pitchFamily="50" charset="0"/>
              </a:rPr>
              <a:t>Conclusion</a:t>
            </a:r>
            <a:endParaRPr lang="en-US" dirty="0">
              <a:latin typeface="Letter-join 36" panose="02000805000000020003" pitchFamily="50" charset="0"/>
            </a:endParaRPr>
          </a:p>
        </p:txBody>
      </p:sp>
      <p:sp>
        <p:nvSpPr>
          <p:cNvPr id="3" name="Content Placeholder 2"/>
          <p:cNvSpPr>
            <a:spLocks noGrp="1"/>
          </p:cNvSpPr>
          <p:nvPr>
            <p:ph idx="1"/>
          </p:nvPr>
        </p:nvSpPr>
        <p:spPr>
          <a:xfrm>
            <a:off x="938758" y="1944734"/>
            <a:ext cx="7633742" cy="2695193"/>
          </a:xfrm>
        </p:spPr>
        <p:txBody>
          <a:bodyPr/>
          <a:lstStyle/>
          <a:p>
            <a:pPr marL="0" indent="0" defTabSz="685800">
              <a:spcBef>
                <a:spcPts val="0"/>
              </a:spcBef>
              <a:buClrTx/>
              <a:buSzTx/>
              <a:buNone/>
              <a:defRPr/>
            </a:pPr>
            <a:r>
              <a:rPr lang="en-US" dirty="0" smtClean="0">
                <a:latin typeface="Letter-join 36" panose="02000805000000020003" pitchFamily="50" charset="0"/>
              </a:rPr>
              <a:t>At the end of the report is a paragraph summarising everything that has been spoken about in the report as a whole. It is often the last thing the reader reads, therefore, often the author leaves the reader with the final message that they want to give over. </a:t>
            </a:r>
            <a:endParaRPr lang="en-US" dirty="0">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223" y="5779980"/>
            <a:ext cx="609600" cy="609600"/>
          </a:xfrm>
          <a:prstGeom prst="rect">
            <a:avLst/>
          </a:prstGeom>
        </p:spPr>
      </p:pic>
    </p:spTree>
    <p:extLst>
      <p:ext uri="{BB962C8B-B14F-4D97-AF65-F5344CB8AC3E}">
        <p14:creationId xmlns:p14="http://schemas.microsoft.com/office/powerpoint/2010/main" val="289545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Letter-join 36" panose="02000805000000020003" pitchFamily="50" charset="0"/>
              </a:rPr>
              <a:t>Features of a non-chronological report </a:t>
            </a:r>
            <a:endParaRPr lang="en-US" dirty="0">
              <a:latin typeface="Letter-join 36" panose="02000805000000020003" pitchFamily="50" charset="0"/>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Letter-join 36" panose="02000805000000020003" pitchFamily="50" charset="0"/>
              </a:rPr>
              <a:t>Heading</a:t>
            </a:r>
          </a:p>
          <a:p>
            <a:r>
              <a:rPr lang="en-US" dirty="0" smtClean="0">
                <a:latin typeface="Letter-join 36" panose="02000805000000020003" pitchFamily="50" charset="0"/>
              </a:rPr>
              <a:t>Introduction</a:t>
            </a:r>
          </a:p>
          <a:p>
            <a:r>
              <a:rPr lang="en-US" dirty="0" smtClean="0">
                <a:latin typeface="Letter-join 36" panose="02000805000000020003" pitchFamily="50" charset="0"/>
              </a:rPr>
              <a:t>Subheadings</a:t>
            </a:r>
          </a:p>
          <a:p>
            <a:r>
              <a:rPr lang="en-US" dirty="0" smtClean="0">
                <a:latin typeface="Letter-join 36" panose="02000805000000020003" pitchFamily="50" charset="0"/>
              </a:rPr>
              <a:t>Diagrams/ images</a:t>
            </a:r>
          </a:p>
          <a:p>
            <a:r>
              <a:rPr lang="en-US" dirty="0" smtClean="0">
                <a:latin typeface="Letter-join 36" panose="02000805000000020003" pitchFamily="50" charset="0"/>
              </a:rPr>
              <a:t>Captions and labels</a:t>
            </a:r>
            <a:endParaRPr lang="en-US" dirty="0" smtClean="0">
              <a:latin typeface="Letter-join 36" panose="02000805000000020003" pitchFamily="50" charset="0"/>
            </a:endParaRPr>
          </a:p>
          <a:p>
            <a:r>
              <a:rPr lang="en-US" dirty="0" smtClean="0">
                <a:latin typeface="Letter-join 36" panose="02000805000000020003" pitchFamily="50" charset="0"/>
              </a:rPr>
              <a:t>Paragraphs</a:t>
            </a:r>
          </a:p>
          <a:p>
            <a:r>
              <a:rPr lang="en-US" dirty="0" smtClean="0">
                <a:latin typeface="Letter-join 36" panose="02000805000000020003" pitchFamily="50" charset="0"/>
              </a:rPr>
              <a:t>Factual information</a:t>
            </a:r>
          </a:p>
          <a:p>
            <a:r>
              <a:rPr lang="en-US" dirty="0" smtClean="0">
                <a:latin typeface="Letter-join 36" panose="02000805000000020003" pitchFamily="50" charset="0"/>
              </a:rPr>
              <a:t>Conclusion</a:t>
            </a:r>
          </a:p>
          <a:p>
            <a:r>
              <a:rPr lang="en-US" dirty="0" smtClean="0">
                <a:latin typeface="Letter-join 36" panose="02000805000000020003" pitchFamily="50" charset="0"/>
              </a:rPr>
              <a:t>Technical vocabulary</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023" y="5723069"/>
            <a:ext cx="609600" cy="609600"/>
          </a:xfrm>
          <a:prstGeom prst="rect">
            <a:avLst/>
          </a:prstGeom>
        </p:spPr>
      </p:pic>
    </p:spTree>
    <p:extLst>
      <p:ext uri="{BB962C8B-B14F-4D97-AF65-F5344CB8AC3E}">
        <p14:creationId xmlns:p14="http://schemas.microsoft.com/office/powerpoint/2010/main" val="2598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Letter-join 36" panose="02000805000000020003" pitchFamily="50" charset="0"/>
              </a:rPr>
              <a:t>Additional features</a:t>
            </a:r>
            <a:endParaRPr lang="en-US" dirty="0">
              <a:latin typeface="Letter-join 36" panose="02000805000000020003" pitchFamily="50" charset="0"/>
            </a:endParaRPr>
          </a:p>
        </p:txBody>
      </p:sp>
      <p:sp>
        <p:nvSpPr>
          <p:cNvPr id="3" name="Content Placeholder 2"/>
          <p:cNvSpPr>
            <a:spLocks noGrp="1"/>
          </p:cNvSpPr>
          <p:nvPr>
            <p:ph idx="1"/>
          </p:nvPr>
        </p:nvSpPr>
        <p:spPr/>
        <p:txBody>
          <a:bodyPr>
            <a:normAutofit/>
          </a:bodyPr>
          <a:lstStyle/>
          <a:p>
            <a:r>
              <a:rPr lang="en-US" dirty="0" smtClean="0">
                <a:latin typeface="Letter-join 36" panose="02000805000000020003" pitchFamily="50" charset="0"/>
              </a:rPr>
              <a:t>Written in the 3</a:t>
            </a:r>
            <a:r>
              <a:rPr lang="en-US" baseline="30000" dirty="0" smtClean="0">
                <a:latin typeface="Letter-join 36" panose="02000805000000020003" pitchFamily="50" charset="0"/>
              </a:rPr>
              <a:t>rd</a:t>
            </a:r>
            <a:r>
              <a:rPr lang="en-US" dirty="0" smtClean="0">
                <a:latin typeface="Letter-join 36" panose="02000805000000020003" pitchFamily="50" charset="0"/>
              </a:rPr>
              <a:t> person – they, it, </a:t>
            </a:r>
          </a:p>
          <a:p>
            <a:r>
              <a:rPr lang="en-US" dirty="0" smtClean="0">
                <a:latin typeface="Letter-join 36" panose="02000805000000020003" pitchFamily="50" charset="0"/>
              </a:rPr>
              <a:t>Written in present tense – are, is</a:t>
            </a:r>
          </a:p>
          <a:p>
            <a:r>
              <a:rPr lang="en-US" dirty="0" smtClean="0">
                <a:latin typeface="Letter-join 36" panose="02000805000000020003" pitchFamily="50" charset="0"/>
              </a:rPr>
              <a:t>Written in a formal tone – as though you don’t know the reader </a:t>
            </a:r>
          </a:p>
          <a:p>
            <a:r>
              <a:rPr lang="en-US" dirty="0" smtClean="0">
                <a:latin typeface="Letter-join 36" panose="02000805000000020003" pitchFamily="50" charset="0"/>
              </a:rPr>
              <a:t>Need to make it interesting to read</a:t>
            </a:r>
          </a:p>
          <a:p>
            <a:r>
              <a:rPr lang="en-US" dirty="0" smtClean="0">
                <a:latin typeface="Letter-join 36" panose="02000805000000020003" pitchFamily="50" charset="0"/>
              </a:rPr>
              <a:t>Varied sentence openers </a:t>
            </a:r>
          </a:p>
          <a:p>
            <a:r>
              <a:rPr lang="en-US" dirty="0" smtClean="0">
                <a:latin typeface="Letter-join 36" panose="02000805000000020003" pitchFamily="50" charset="0"/>
              </a:rPr>
              <a:t>Sentences </a:t>
            </a:r>
            <a:r>
              <a:rPr lang="en-US" dirty="0">
                <a:latin typeface="Letter-join 36" panose="02000805000000020003" pitchFamily="50" charset="0"/>
              </a:rPr>
              <a:t>n</a:t>
            </a:r>
            <a:r>
              <a:rPr lang="en-US" dirty="0" smtClean="0">
                <a:latin typeface="Letter-join 36" panose="02000805000000020003" pitchFamily="50" charset="0"/>
              </a:rPr>
              <a:t>eed extending with additional information</a:t>
            </a:r>
            <a:endParaRPr lang="en-US" dirty="0">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877272"/>
            <a:ext cx="609600" cy="609600"/>
          </a:xfrm>
          <a:prstGeom prst="rect">
            <a:avLst/>
          </a:prstGeom>
        </p:spPr>
      </p:pic>
    </p:spTree>
    <p:extLst>
      <p:ext uri="{BB962C8B-B14F-4D97-AF65-F5344CB8AC3E}">
        <p14:creationId xmlns:p14="http://schemas.microsoft.com/office/powerpoint/2010/main" val="282616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8281" y="620688"/>
            <a:ext cx="6965245" cy="1136569"/>
          </a:xfrm>
        </p:spPr>
        <p:txBody>
          <a:bodyPr>
            <a:normAutofit/>
          </a:bodyPr>
          <a:lstStyle/>
          <a:p>
            <a:r>
              <a:rPr lang="en-GB" sz="3000" u="sng" dirty="0" smtClean="0">
                <a:latin typeface="Letter-join Plus 36" panose="02000505000000020003" pitchFamily="50" charset="0"/>
              </a:rPr>
              <a:t>Monday 22</a:t>
            </a:r>
            <a:r>
              <a:rPr lang="en-GB" sz="3000" u="sng" baseline="30000" dirty="0" smtClean="0">
                <a:latin typeface="Letter-join Plus 36" panose="02000505000000020003" pitchFamily="50" charset="0"/>
              </a:rPr>
              <a:t>nd</a:t>
            </a:r>
            <a:r>
              <a:rPr lang="en-GB" sz="3000" u="sng" dirty="0" smtClean="0">
                <a:latin typeface="Letter-join Plus 36" panose="02000505000000020003" pitchFamily="50" charset="0"/>
              </a:rPr>
              <a:t> February (2)</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989477" y="6122961"/>
            <a:ext cx="51125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13 and 14 to identify the features and create your key using colours.</a:t>
            </a:r>
            <a:endParaRPr lang="en-GB" b="1" dirty="0">
              <a:solidFill>
                <a:schemeClr val="bg2"/>
              </a:solidFill>
              <a:latin typeface="Letter-join Plus 36" panose="02000505000000020003" pitchFamily="50" charset="0"/>
            </a:endParaRPr>
          </a:p>
        </p:txBody>
      </p:sp>
      <p:sp>
        <p:nvSpPr>
          <p:cNvPr id="5" name="TextBox 4"/>
          <p:cNvSpPr txBox="1"/>
          <p:nvPr/>
        </p:nvSpPr>
        <p:spPr>
          <a:xfrm>
            <a:off x="780744" y="3226171"/>
            <a:ext cx="5442695" cy="369332"/>
          </a:xfrm>
          <a:prstGeom prst="rect">
            <a:avLst/>
          </a:prstGeom>
          <a:noFill/>
        </p:spPr>
        <p:txBody>
          <a:bodyPr wrap="square" rtlCol="0">
            <a:spAutoFit/>
          </a:bodyPr>
          <a:lstStyle/>
          <a:p>
            <a:endParaRPr lang="en-GB" dirty="0">
              <a:latin typeface="Letter-join Plus 36" panose="02000505000000020003" pitchFamily="50" charset="0"/>
            </a:endParaRPr>
          </a:p>
        </p:txBody>
      </p:sp>
      <p:sp>
        <p:nvSpPr>
          <p:cNvPr id="10" name="TextBox 9"/>
          <p:cNvSpPr txBox="1"/>
          <p:nvPr/>
        </p:nvSpPr>
        <p:spPr>
          <a:xfrm>
            <a:off x="1085544" y="1578931"/>
            <a:ext cx="7041996" cy="4708981"/>
          </a:xfrm>
          <a:prstGeom prst="rect">
            <a:avLst/>
          </a:prstGeom>
          <a:noFill/>
        </p:spPr>
        <p:txBody>
          <a:bodyPr wrap="square" rtlCol="0">
            <a:spAutoFit/>
          </a:bodyPr>
          <a:lstStyle/>
          <a:p>
            <a:r>
              <a:rPr lang="en-GB" sz="2000" dirty="0" smtClean="0">
                <a:latin typeface="Letter-join Plus 36" panose="02000505000000020003" pitchFamily="50" charset="0"/>
              </a:rPr>
              <a:t>Now that you have recapped and hopefully remembered the features of non-chronological reports, you are going to identify them within a text.</a:t>
            </a:r>
            <a:endParaRPr lang="en-GB" sz="2000" dirty="0">
              <a:latin typeface="Letter-join Plus 36" panose="02000505000000020003" pitchFamily="50" charset="0"/>
            </a:endParaRPr>
          </a:p>
          <a:p>
            <a:r>
              <a:rPr lang="en-GB" sz="2000" dirty="0" smtClean="0">
                <a:latin typeface="Letter-join Plus 36" panose="02000505000000020003" pitchFamily="50" charset="0"/>
              </a:rPr>
              <a:t>I have written a non chronological report about a new species of animal, </a:t>
            </a:r>
            <a:r>
              <a:rPr lang="en-GB" sz="2000" dirty="0">
                <a:latin typeface="Letter-join Plus 36" panose="02000505000000020003" pitchFamily="50" charset="0"/>
              </a:rPr>
              <a:t>on resource sheet 13</a:t>
            </a:r>
          </a:p>
          <a:p>
            <a:endParaRPr lang="en-GB" sz="2000" dirty="0" smtClean="0">
              <a:latin typeface="Letter-join Plus 36" panose="02000505000000020003" pitchFamily="50" charset="0"/>
            </a:endParaRPr>
          </a:p>
          <a:p>
            <a:pPr algn="ctr"/>
            <a:r>
              <a:rPr lang="en-GB" sz="2000" b="1" u="sng" dirty="0" smtClean="0">
                <a:latin typeface="Letter-join Plus 36" panose="02000505000000020003" pitchFamily="50" charset="0"/>
              </a:rPr>
              <a:t>A Donriphant! </a:t>
            </a:r>
          </a:p>
          <a:p>
            <a:pPr algn="ctr"/>
            <a:endParaRPr lang="en-GB" sz="2000" b="1" u="sng" dirty="0">
              <a:latin typeface="Letter-join Plus 36" panose="02000505000000020003" pitchFamily="50" charset="0"/>
            </a:endParaRPr>
          </a:p>
          <a:p>
            <a:r>
              <a:rPr lang="en-GB" sz="2000" dirty="0" smtClean="0">
                <a:latin typeface="Letter-join Plus 36" panose="02000505000000020003" pitchFamily="50" charset="0"/>
              </a:rPr>
              <a:t>You are going to read the non-chronological report and identify the different feature within it by underlining, circling or labelling with coloured crayons or felt tips, then colour coding the chart on the resource sheet 14 to create a key.</a:t>
            </a:r>
          </a:p>
          <a:p>
            <a:endParaRPr lang="en-GB" sz="2000" dirty="0">
              <a:latin typeface="Letter-join Plus 36" panose="02000505000000020003" pitchFamily="50" charset="0"/>
            </a:endParaRPr>
          </a:p>
          <a:p>
            <a:r>
              <a:rPr lang="en-GB" sz="2000" dirty="0" smtClean="0">
                <a:latin typeface="Letter-join Plus 36" panose="02000505000000020003" pitchFamily="50" charset="0"/>
              </a:rPr>
              <a:t>Choose the appropriate chart to complete – bronze, silver or gold.</a:t>
            </a:r>
            <a:r>
              <a:rPr lang="en-GB" dirty="0">
                <a:latin typeface="Letter-join Plus 36" panose="02000505000000020003" pitchFamily="50" charset="0"/>
              </a:rPr>
              <a:t> </a:t>
            </a:r>
            <a:endParaRPr lang="en-GB" sz="2000" dirty="0" smtClean="0">
              <a:latin typeface="Letter-join Plus 36" panose="020005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543" y="6084206"/>
            <a:ext cx="609600" cy="609600"/>
          </a:xfrm>
          <a:prstGeom prst="rect">
            <a:avLst/>
          </a:prstGeom>
        </p:spPr>
      </p:pic>
    </p:spTree>
    <p:extLst>
      <p:ext uri="{BB962C8B-B14F-4D97-AF65-F5344CB8AC3E}">
        <p14:creationId xmlns:p14="http://schemas.microsoft.com/office/powerpoint/2010/main" val="380484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8281" y="620688"/>
            <a:ext cx="6965245" cy="1136569"/>
          </a:xfrm>
        </p:spPr>
        <p:txBody>
          <a:bodyPr>
            <a:normAutofit/>
          </a:bodyPr>
          <a:lstStyle/>
          <a:p>
            <a:r>
              <a:rPr lang="en-GB" sz="3000" u="sng" dirty="0" smtClean="0">
                <a:latin typeface="Letter-join Plus 36" panose="02000505000000020003" pitchFamily="50" charset="0"/>
              </a:rPr>
              <a:t>Tuesday 23</a:t>
            </a:r>
            <a:r>
              <a:rPr lang="en-GB" sz="3000" u="sng" baseline="30000" dirty="0" smtClean="0">
                <a:latin typeface="Letter-join Plus 36" panose="02000505000000020003" pitchFamily="50" charset="0"/>
              </a:rPr>
              <a:t>rd</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Creation of a monster</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1764408" y="5855315"/>
            <a:ext cx="5583088" cy="923330"/>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 15 to draw your creature and resource sheet 16 to record information about it. </a:t>
            </a:r>
          </a:p>
          <a:p>
            <a:pPr algn="ctr"/>
            <a:r>
              <a:rPr lang="en-GB" b="1" dirty="0" smtClean="0">
                <a:solidFill>
                  <a:schemeClr val="bg1"/>
                </a:solidFill>
                <a:latin typeface="Letter-join Plus 36" panose="02000505000000020003" pitchFamily="50" charset="0"/>
              </a:rPr>
              <a:t>Add lots of detail about all aspects of your creature.</a:t>
            </a:r>
            <a:endParaRPr lang="en-GB" b="1" dirty="0">
              <a:solidFill>
                <a:schemeClr val="bg2"/>
              </a:solidFill>
              <a:latin typeface="Letter-join Plus 36" panose="02000505000000020003" pitchFamily="50" charset="0"/>
            </a:endParaRPr>
          </a:p>
        </p:txBody>
      </p:sp>
      <p:sp>
        <p:nvSpPr>
          <p:cNvPr id="10" name="TextBox 9"/>
          <p:cNvSpPr txBox="1"/>
          <p:nvPr/>
        </p:nvSpPr>
        <p:spPr>
          <a:xfrm>
            <a:off x="723481" y="1563815"/>
            <a:ext cx="7664943" cy="4401205"/>
          </a:xfrm>
          <a:prstGeom prst="rect">
            <a:avLst/>
          </a:prstGeom>
          <a:noFill/>
        </p:spPr>
        <p:txBody>
          <a:bodyPr wrap="square" rtlCol="0">
            <a:spAutoFit/>
          </a:bodyPr>
          <a:lstStyle/>
          <a:p>
            <a:r>
              <a:rPr lang="en-GB" sz="2000" dirty="0" smtClean="0">
                <a:latin typeface="Letter-join Plus 36" panose="02000505000000020003" pitchFamily="50" charset="0"/>
              </a:rPr>
              <a:t>In the film clip ‘Marshmallows’, the monster has been created as a new species that eats marshmallows, lives in water and on the land within a woodland habitat. We can see the appearance of the monster and the way it behaves from watching the film.</a:t>
            </a:r>
          </a:p>
          <a:p>
            <a:endParaRPr lang="en-GB" sz="2000" dirty="0">
              <a:latin typeface="Letter-join Plus 36" panose="02000505000000020003" pitchFamily="50" charset="0"/>
            </a:endParaRPr>
          </a:p>
          <a:p>
            <a:r>
              <a:rPr lang="en-GB" sz="2000" dirty="0" smtClean="0">
                <a:latin typeface="Letter-join Plus 36" panose="02000505000000020003" pitchFamily="50" charset="0"/>
              </a:rPr>
              <a:t>Today, you are going to create your own ‘new’ species of monster, ready for your non-chronological writing at the end of this week.</a:t>
            </a:r>
          </a:p>
          <a:p>
            <a:endParaRPr lang="en-GB" sz="2000" dirty="0">
              <a:latin typeface="Letter-join Plus 36" panose="02000505000000020003" pitchFamily="50" charset="0"/>
            </a:endParaRPr>
          </a:p>
          <a:p>
            <a:r>
              <a:rPr lang="en-GB" sz="2000" dirty="0" smtClean="0">
                <a:latin typeface="Letter-join Plus 36" panose="02000505000000020003" pitchFamily="50" charset="0"/>
              </a:rPr>
              <a:t>Think of ideas for your monster. What will it look like? How big will it be? Does it have skin, scales, fur or a shell? Where will it live? What will it eat? Is it a herbivore, carnivore or omnivore? How will it move? How will it behave? Does it live solitary (on it’s own) or within a group? Will it be nocturnal? Is it dangerous? What will it be called? YOU DECIDE!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680" y="6169045"/>
            <a:ext cx="609600" cy="609600"/>
          </a:xfrm>
          <a:prstGeom prst="rect">
            <a:avLst/>
          </a:prstGeom>
        </p:spPr>
      </p:pic>
    </p:spTree>
    <p:extLst>
      <p:ext uri="{BB962C8B-B14F-4D97-AF65-F5344CB8AC3E}">
        <p14:creationId xmlns:p14="http://schemas.microsoft.com/office/powerpoint/2010/main" val="39294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78618" y="1788375"/>
            <a:ext cx="6965245" cy="1136569"/>
          </a:xfrm>
        </p:spPr>
        <p:txBody>
          <a:bodyPr>
            <a:normAutofit/>
          </a:bodyPr>
          <a:lstStyle/>
          <a:p>
            <a:r>
              <a:rPr lang="en-GB" sz="3000" u="sng" dirty="0" smtClean="0">
                <a:latin typeface="Letter-join Plus 36" panose="02000505000000020003" pitchFamily="50" charset="0"/>
              </a:rPr>
              <a:t>Wednesday 24</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Planning writing</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1125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17 and 18 to plan your non-chronological report.</a:t>
            </a:r>
            <a:endParaRPr lang="en-GB" b="1" dirty="0">
              <a:solidFill>
                <a:schemeClr val="bg2"/>
              </a:solidFill>
              <a:latin typeface="Letter-join Plus 36" panose="02000505000000020003" pitchFamily="50" charset="0"/>
            </a:endParaRPr>
          </a:p>
        </p:txBody>
      </p:sp>
      <p:sp>
        <p:nvSpPr>
          <p:cNvPr id="3" name="TextBox 2"/>
          <p:cNvSpPr txBox="1"/>
          <p:nvPr/>
        </p:nvSpPr>
        <p:spPr>
          <a:xfrm>
            <a:off x="1063139" y="2786444"/>
            <a:ext cx="7037253" cy="2862322"/>
          </a:xfrm>
          <a:prstGeom prst="rect">
            <a:avLst/>
          </a:prstGeom>
          <a:noFill/>
        </p:spPr>
        <p:txBody>
          <a:bodyPr wrap="square" rtlCol="0">
            <a:spAutoFit/>
          </a:bodyPr>
          <a:lstStyle/>
          <a:p>
            <a:r>
              <a:rPr lang="en-GB" sz="2000" dirty="0" smtClean="0">
                <a:latin typeface="Letter-join 36" panose="02000805000000020003" pitchFamily="50" charset="0"/>
              </a:rPr>
              <a:t>Today, you are going to use all the learning so far to plan your non chronological report about your new creature.</a:t>
            </a:r>
          </a:p>
          <a:p>
            <a:r>
              <a:rPr lang="en-GB" sz="2000" dirty="0" smtClean="0">
                <a:latin typeface="Letter-join 36" panose="02000805000000020003" pitchFamily="50" charset="0"/>
              </a:rPr>
              <a:t>You are going to organise your information into different paragraphs, decide on your heading, subheading, pictures/images, whether to include a fact box, or a did you know section.</a:t>
            </a:r>
          </a:p>
          <a:p>
            <a:r>
              <a:rPr lang="en-GB" sz="2000" dirty="0" smtClean="0">
                <a:latin typeface="Letter-join 36" panose="02000805000000020003" pitchFamily="50" charset="0"/>
              </a:rPr>
              <a:t>You are also going to think about how you will present your work.</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448" y="5790681"/>
            <a:ext cx="609600" cy="609600"/>
          </a:xfrm>
          <a:prstGeom prst="rect">
            <a:avLst/>
          </a:prstGeom>
        </p:spPr>
      </p:pic>
    </p:spTree>
    <p:extLst>
      <p:ext uri="{BB962C8B-B14F-4D97-AF65-F5344CB8AC3E}">
        <p14:creationId xmlns:p14="http://schemas.microsoft.com/office/powerpoint/2010/main" val="32517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78618" y="1788375"/>
            <a:ext cx="6965245" cy="1136569"/>
          </a:xfrm>
        </p:spPr>
        <p:txBody>
          <a:bodyPr>
            <a:normAutofit/>
          </a:bodyPr>
          <a:lstStyle/>
          <a:p>
            <a:r>
              <a:rPr lang="en-GB" sz="3000" u="sng" dirty="0" smtClean="0">
                <a:latin typeface="Letter-join Plus 36" panose="02000505000000020003" pitchFamily="50" charset="0"/>
              </a:rPr>
              <a:t>Wednesday 24</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Planning writing</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112567" cy="646331"/>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17 and 18 to plan your non-chronological report.</a:t>
            </a:r>
            <a:endParaRPr lang="en-GB" b="1" dirty="0">
              <a:solidFill>
                <a:schemeClr val="bg2"/>
              </a:solidFill>
              <a:latin typeface="Letter-join Plus 36" panose="02000505000000020003" pitchFamily="50" charset="0"/>
            </a:endParaRPr>
          </a:p>
        </p:txBody>
      </p:sp>
      <p:sp>
        <p:nvSpPr>
          <p:cNvPr id="3" name="TextBox 2"/>
          <p:cNvSpPr txBox="1"/>
          <p:nvPr/>
        </p:nvSpPr>
        <p:spPr>
          <a:xfrm>
            <a:off x="1063139" y="2786444"/>
            <a:ext cx="7037253" cy="2554545"/>
          </a:xfrm>
          <a:prstGeom prst="rect">
            <a:avLst/>
          </a:prstGeom>
          <a:noFill/>
        </p:spPr>
        <p:txBody>
          <a:bodyPr wrap="square" rtlCol="0">
            <a:spAutoFit/>
          </a:bodyPr>
          <a:lstStyle/>
          <a:p>
            <a:r>
              <a:rPr lang="en-GB" sz="2000" dirty="0" smtClean="0">
                <a:latin typeface="Letter-join 36" panose="02000805000000020003" pitchFamily="50" charset="0"/>
              </a:rPr>
              <a:t>What subheadings will you choose? Here are some ideas:</a:t>
            </a:r>
          </a:p>
          <a:p>
            <a:endParaRPr lang="en-GB" sz="2000" dirty="0">
              <a:latin typeface="Letter-join 36" panose="02000805000000020003" pitchFamily="50" charset="0"/>
            </a:endParaRPr>
          </a:p>
          <a:p>
            <a:r>
              <a:rPr lang="en-GB" sz="2000" dirty="0" smtClean="0">
                <a:latin typeface="Letter-join 36" panose="02000805000000020003" pitchFamily="50" charset="0"/>
              </a:rPr>
              <a:t>Appearance             Habitat      Communication</a:t>
            </a:r>
          </a:p>
          <a:p>
            <a:endParaRPr lang="en-GB" sz="2000" dirty="0">
              <a:latin typeface="Letter-join 36" panose="02000805000000020003" pitchFamily="50" charset="0"/>
            </a:endParaRPr>
          </a:p>
          <a:p>
            <a:r>
              <a:rPr lang="en-GB" sz="2000" dirty="0" smtClean="0">
                <a:latin typeface="Letter-join 36" panose="02000805000000020003" pitchFamily="50" charset="0"/>
              </a:rPr>
              <a:t>         Movement</a:t>
            </a:r>
            <a:r>
              <a:rPr lang="en-GB" sz="2000" dirty="0">
                <a:latin typeface="Letter-join 36" panose="02000805000000020003" pitchFamily="50" charset="0"/>
              </a:rPr>
              <a:t>	</a:t>
            </a:r>
            <a:r>
              <a:rPr lang="en-GB" sz="2000" dirty="0" smtClean="0">
                <a:latin typeface="Letter-join 36" panose="02000805000000020003" pitchFamily="50" charset="0"/>
              </a:rPr>
              <a:t>	Sleeping habits</a:t>
            </a:r>
          </a:p>
          <a:p>
            <a:endParaRPr lang="en-GB" sz="2000" dirty="0">
              <a:latin typeface="Letter-join 36" panose="02000805000000020003" pitchFamily="50" charset="0"/>
            </a:endParaRPr>
          </a:p>
          <a:p>
            <a:r>
              <a:rPr lang="en-GB" sz="2000" dirty="0" smtClean="0">
                <a:latin typeface="Letter-join 36" panose="02000805000000020003" pitchFamily="50" charset="0"/>
              </a:rPr>
              <a:t>Family group		Likes/dislikes		Diet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228" y="5719300"/>
            <a:ext cx="609600" cy="609600"/>
          </a:xfrm>
          <a:prstGeom prst="rect">
            <a:avLst/>
          </a:prstGeom>
        </p:spPr>
      </p:pic>
    </p:spTree>
    <p:extLst>
      <p:ext uri="{BB962C8B-B14F-4D97-AF65-F5344CB8AC3E}">
        <p14:creationId xmlns:p14="http://schemas.microsoft.com/office/powerpoint/2010/main" val="377015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490" y="1151453"/>
            <a:ext cx="6678995" cy="2277547"/>
          </a:xfrm>
          <a:prstGeom prst="rect">
            <a:avLst/>
          </a:prstGeom>
          <a:noFill/>
        </p:spPr>
        <p:txBody>
          <a:bodyPr wrap="square" rtlCol="0">
            <a:spAutoFit/>
          </a:bodyPr>
          <a:lstStyle/>
          <a:p>
            <a:r>
              <a:rPr lang="en-GB" sz="2700" u="sng" dirty="0">
                <a:latin typeface="XCCW Joined 19a" panose="03050602040000000000" pitchFamily="66" charset="0"/>
              </a:rPr>
              <a:t>Review</a:t>
            </a:r>
          </a:p>
          <a:p>
            <a:endParaRPr lang="en-GB" sz="2700" u="sng" dirty="0">
              <a:latin typeface="XCCW Joined 19a" panose="03050602040000000000" pitchFamily="66" charset="0"/>
            </a:endParaRPr>
          </a:p>
          <a:p>
            <a:r>
              <a:rPr lang="en-GB" sz="2200" dirty="0">
                <a:latin typeface="XCCW Joined 19a" panose="03050602040000000000" pitchFamily="66" charset="0"/>
              </a:rPr>
              <a:t>Last </a:t>
            </a:r>
            <a:r>
              <a:rPr lang="en-GB" sz="2200" dirty="0" smtClean="0">
                <a:latin typeface="XCCW Joined 19a" panose="03050602040000000000" pitchFamily="66" charset="0"/>
              </a:rPr>
              <a:t>time </a:t>
            </a:r>
            <a:r>
              <a:rPr lang="en-GB" sz="2200" dirty="0">
                <a:latin typeface="XCCW Joined 19a" panose="03050602040000000000" pitchFamily="66" charset="0"/>
              </a:rPr>
              <a:t>we were looking </a:t>
            </a:r>
            <a:r>
              <a:rPr lang="en-GB" sz="2200" dirty="0" smtClean="0">
                <a:latin typeface="XCCW Joined 19a" panose="03050602040000000000" pitchFamily="66" charset="0"/>
              </a:rPr>
              <a:t>at ‘</a:t>
            </a:r>
            <a:r>
              <a:rPr lang="en-GB" sz="2200" dirty="0" err="1" smtClean="0">
                <a:latin typeface="XCCW Joined 19a" panose="03050602040000000000" pitchFamily="66" charset="0"/>
              </a:rPr>
              <a:t>ch</a:t>
            </a:r>
            <a:r>
              <a:rPr lang="en-GB" sz="2200" dirty="0" smtClean="0">
                <a:latin typeface="XCCW Joined 19a" panose="03050602040000000000" pitchFamily="66" charset="0"/>
              </a:rPr>
              <a:t>’ in words that sounded like ‘</a:t>
            </a:r>
            <a:r>
              <a:rPr lang="en-GB" sz="2200" dirty="0" err="1" smtClean="0">
                <a:latin typeface="XCCW Joined 19a" panose="03050602040000000000" pitchFamily="66" charset="0"/>
              </a:rPr>
              <a:t>sh</a:t>
            </a:r>
            <a:r>
              <a:rPr lang="en-GB" sz="2200" dirty="0" smtClean="0">
                <a:latin typeface="XCCW Joined 19a" panose="03050602040000000000" pitchFamily="66" charset="0"/>
              </a:rPr>
              <a:t>’. How </a:t>
            </a:r>
            <a:r>
              <a:rPr lang="en-GB" sz="2200" dirty="0">
                <a:latin typeface="XCCW Joined 19a" panose="03050602040000000000" pitchFamily="66" charset="0"/>
              </a:rPr>
              <a:t>many </a:t>
            </a:r>
            <a:r>
              <a:rPr lang="en-GB" sz="2200" dirty="0" smtClean="0">
                <a:latin typeface="XCCW Joined 19a" panose="03050602040000000000" pitchFamily="66" charset="0"/>
              </a:rPr>
              <a:t>of these words follow this spelling rule?</a:t>
            </a:r>
            <a:endParaRPr lang="en-GB" sz="2200" dirty="0">
              <a:latin typeface="XCCW Joined 19a" panose="03050602040000000000" pitchFamily="66" charset="0"/>
            </a:endParaRPr>
          </a:p>
        </p:txBody>
      </p:sp>
      <p:sp>
        <p:nvSpPr>
          <p:cNvPr id="4" name="TextBox 3"/>
          <p:cNvSpPr txBox="1"/>
          <p:nvPr/>
        </p:nvSpPr>
        <p:spPr>
          <a:xfrm>
            <a:off x="1259632" y="3429000"/>
            <a:ext cx="6696744" cy="2862322"/>
          </a:xfrm>
          <a:prstGeom prst="rect">
            <a:avLst/>
          </a:prstGeom>
          <a:noFill/>
        </p:spPr>
        <p:txBody>
          <a:bodyPr wrap="square" rtlCol="0">
            <a:spAutoFit/>
          </a:bodyPr>
          <a:lstStyle/>
          <a:p>
            <a:r>
              <a:rPr lang="en-GB" sz="2000" dirty="0" smtClean="0">
                <a:latin typeface="XCCW Joined 19a" panose="03050602040000000000" pitchFamily="66" charset="0"/>
              </a:rPr>
              <a:t>champagne        chocolate		</a:t>
            </a:r>
            <a:r>
              <a:rPr lang="en-GB" sz="2000" dirty="0" smtClean="0">
                <a:latin typeface="XCCW Joined 19a" panose="03050602040000000000" pitchFamily="66" charset="0"/>
              </a:rPr>
              <a:t>chute</a:t>
            </a:r>
            <a:endParaRPr lang="en-GB" sz="2000" dirty="0" smtClean="0">
              <a:latin typeface="XCCW Joined 19a" panose="03050602040000000000" pitchFamily="66" charset="0"/>
            </a:endParaRPr>
          </a:p>
          <a:p>
            <a:endParaRPr lang="en-GB" sz="2000" dirty="0">
              <a:latin typeface="XCCW Joined 19a" panose="03050602040000000000" pitchFamily="66" charset="0"/>
            </a:endParaRPr>
          </a:p>
          <a:p>
            <a:r>
              <a:rPr lang="en-GB" sz="2000" dirty="0" smtClean="0">
                <a:latin typeface="XCCW Joined 19a" panose="03050602040000000000" pitchFamily="66" charset="0"/>
              </a:rPr>
              <a:t>      chalet 	   parachute</a:t>
            </a:r>
          </a:p>
          <a:p>
            <a:endParaRPr lang="en-GB" sz="2000" dirty="0">
              <a:latin typeface="XCCW Joined 19a" panose="03050602040000000000" pitchFamily="66" charset="0"/>
            </a:endParaRPr>
          </a:p>
          <a:p>
            <a:r>
              <a:rPr lang="en-GB" sz="2000" dirty="0" smtClean="0">
                <a:latin typeface="XCCW Joined 19a" panose="03050602040000000000" pitchFamily="66" charset="0"/>
              </a:rPr>
              <a:t>moustache      character  	   brochure</a:t>
            </a:r>
          </a:p>
          <a:p>
            <a:endParaRPr lang="en-GB" sz="2000" dirty="0">
              <a:latin typeface="XCCW Joined 19a" panose="03050602040000000000" pitchFamily="66" charset="0"/>
            </a:endParaRPr>
          </a:p>
          <a:p>
            <a:r>
              <a:rPr lang="en-GB" sz="2000" dirty="0" smtClean="0">
                <a:latin typeface="XCCW Joined 19a" panose="03050602040000000000" pitchFamily="66" charset="0"/>
              </a:rPr>
              <a:t>	school		crochet</a:t>
            </a:r>
          </a:p>
          <a:p>
            <a:r>
              <a:rPr lang="en-GB" sz="2000" dirty="0" smtClean="0">
                <a:latin typeface="XCCW Joined 19a" panose="03050602040000000000" pitchFamily="66" charset="0"/>
              </a:rPr>
              <a:t>             </a:t>
            </a:r>
          </a:p>
          <a:p>
            <a:r>
              <a:rPr lang="en-GB" sz="2000" dirty="0" smtClean="0">
                <a:latin typeface="XCCW Joined 19a" panose="03050602040000000000" pitchFamily="66" charset="0"/>
              </a:rPr>
              <a:t>chef		exchange 		machine	</a:t>
            </a:r>
            <a:endParaRPr lang="en-GB" sz="2000" dirty="0">
              <a:latin typeface="XCCW Joined 19a" panose="03050602040000000000" pitchFamily="66" charset="0"/>
            </a:endParaRPr>
          </a:p>
        </p:txBody>
      </p:sp>
      <p:sp>
        <p:nvSpPr>
          <p:cNvPr id="6" name="TextBox 5"/>
          <p:cNvSpPr txBox="1"/>
          <p:nvPr/>
        </p:nvSpPr>
        <p:spPr>
          <a:xfrm>
            <a:off x="2483768" y="548680"/>
            <a:ext cx="5472608" cy="707886"/>
          </a:xfrm>
          <a:prstGeom prst="rect">
            <a:avLst/>
          </a:prstGeom>
          <a:noFill/>
        </p:spPr>
        <p:txBody>
          <a:bodyPr wrap="square" rtlCol="0">
            <a:spAutoFit/>
          </a:bodyPr>
          <a:lstStyle/>
          <a:p>
            <a:r>
              <a:rPr lang="en-GB" sz="4000" u="sng" dirty="0" smtClean="0">
                <a:latin typeface="Letter-join Plus 36" panose="02000505000000020003" pitchFamily="50" charset="0"/>
              </a:rPr>
              <a:t>8.2.21- Spellings</a:t>
            </a:r>
            <a:endParaRPr lang="en-GB" sz="4000" u="sng"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2461" y="5986522"/>
            <a:ext cx="609600" cy="609600"/>
          </a:xfrm>
          <a:prstGeom prst="rect">
            <a:avLst/>
          </a:prstGeom>
        </p:spPr>
      </p:pic>
    </p:spTree>
    <p:extLst>
      <p:ext uri="{BB962C8B-B14F-4D97-AF65-F5344CB8AC3E}">
        <p14:creationId xmlns:p14="http://schemas.microsoft.com/office/powerpoint/2010/main" val="27143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78618" y="1788375"/>
            <a:ext cx="6965245" cy="1136569"/>
          </a:xfrm>
        </p:spPr>
        <p:txBody>
          <a:bodyPr>
            <a:normAutofit/>
          </a:bodyPr>
          <a:lstStyle/>
          <a:p>
            <a:r>
              <a:rPr lang="en-GB" sz="3000" u="sng" dirty="0" smtClean="0">
                <a:latin typeface="Letter-join Plus 36" panose="02000505000000020003" pitchFamily="50" charset="0"/>
              </a:rPr>
              <a:t>Thurs 25</a:t>
            </a:r>
            <a:r>
              <a:rPr lang="en-GB" sz="3000" u="sng" baseline="30000" dirty="0" smtClean="0">
                <a:latin typeface="Letter-join Plus 36" panose="02000505000000020003" pitchFamily="50" charset="0"/>
              </a:rPr>
              <a:t>th</a:t>
            </a:r>
            <a:r>
              <a:rPr lang="en-GB" sz="3000" u="sng" dirty="0" smtClean="0">
                <a:latin typeface="Letter-join Plus 36" panose="02000505000000020003" pitchFamily="50" charset="0"/>
              </a:rPr>
              <a:t> February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Time to write a non-chronological report!</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112567" cy="923330"/>
          </a:xfrm>
          <a:prstGeom prst="rect">
            <a:avLst/>
          </a:prstGeom>
          <a:solidFill>
            <a:schemeClr val="tx2"/>
          </a:solidFill>
        </p:spPr>
        <p:txBody>
          <a:bodyPr wrap="square" rtlCol="0">
            <a:spAutoFit/>
          </a:bodyPr>
          <a:lstStyle/>
          <a:p>
            <a:pPr algn="ctr"/>
            <a:r>
              <a:rPr lang="en-GB" b="1" dirty="0" smtClean="0">
                <a:solidFill>
                  <a:schemeClr val="bg1"/>
                </a:solidFill>
                <a:latin typeface="Letter-join Plus 36" panose="02000505000000020003" pitchFamily="50" charset="0"/>
              </a:rPr>
              <a:t>Use resource sheets 9, 13, 17-20 to support your writing and resource sheet 21 to write your non-chronological report.</a:t>
            </a:r>
            <a:endParaRPr lang="en-GB" b="1" dirty="0">
              <a:solidFill>
                <a:schemeClr val="bg2"/>
              </a:solidFill>
              <a:latin typeface="Letter-join Plus 36" panose="02000505000000020003" pitchFamily="50" charset="0"/>
            </a:endParaRPr>
          </a:p>
        </p:txBody>
      </p:sp>
      <p:sp>
        <p:nvSpPr>
          <p:cNvPr id="2" name="Rectangle 1"/>
          <p:cNvSpPr/>
          <p:nvPr/>
        </p:nvSpPr>
        <p:spPr>
          <a:xfrm>
            <a:off x="963268" y="2964310"/>
            <a:ext cx="7309806" cy="2123658"/>
          </a:xfrm>
          <a:prstGeom prst="rect">
            <a:avLst/>
          </a:prstGeom>
        </p:spPr>
        <p:txBody>
          <a:bodyPr wrap="square">
            <a:spAutoFit/>
          </a:bodyPr>
          <a:lstStyle/>
          <a:p>
            <a:r>
              <a:rPr lang="en-GB" sz="2200" dirty="0" smtClean="0">
                <a:latin typeface="Letter-join 36" panose="02000805000000020003" pitchFamily="50" charset="0"/>
              </a:rPr>
              <a:t>You have now learned about the features of a non-chronological report, seen examples of them, identified the features in one, created your own creature to write one about and planned out you report on your planning sheet, including vocabulary to use.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68" y="6071080"/>
            <a:ext cx="609600" cy="609600"/>
          </a:xfrm>
          <a:prstGeom prst="rect">
            <a:avLst/>
          </a:prstGeom>
        </p:spPr>
      </p:pic>
    </p:spTree>
    <p:extLst>
      <p:ext uri="{BB962C8B-B14F-4D97-AF65-F5344CB8AC3E}">
        <p14:creationId xmlns:p14="http://schemas.microsoft.com/office/powerpoint/2010/main" val="27572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8615" y="548680"/>
            <a:ext cx="6965245" cy="1136569"/>
          </a:xfrm>
        </p:spPr>
        <p:txBody>
          <a:bodyPr>
            <a:normAutofit/>
          </a:bodyPr>
          <a:lstStyle/>
          <a:p>
            <a:r>
              <a:rPr lang="en-GB" sz="3000" u="sng" dirty="0" smtClean="0">
                <a:latin typeface="Letter-join Plus 36" panose="02000505000000020003" pitchFamily="50" charset="0"/>
              </a:rPr>
              <a:t>Thurs 25.2.21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Time to write a non-chronological report!</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112567" cy="923330"/>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sheets 9, 13, 17-20 to support your writing and resource sheet 21 to write your non-chronological report.</a:t>
            </a:r>
            <a:endParaRPr lang="en-GB" b="1" dirty="0">
              <a:solidFill>
                <a:schemeClr val="bg2"/>
              </a:solidFill>
              <a:latin typeface="Letter-join Plus 36" panose="02000505000000020003" pitchFamily="50" charset="0"/>
            </a:endParaRPr>
          </a:p>
        </p:txBody>
      </p:sp>
      <p:sp>
        <p:nvSpPr>
          <p:cNvPr id="2" name="Rectangle 1"/>
          <p:cNvSpPr/>
          <p:nvPr/>
        </p:nvSpPr>
        <p:spPr>
          <a:xfrm>
            <a:off x="906334" y="1644718"/>
            <a:ext cx="7482090" cy="4524315"/>
          </a:xfrm>
          <a:prstGeom prst="rect">
            <a:avLst/>
          </a:prstGeom>
        </p:spPr>
        <p:txBody>
          <a:bodyPr wrap="square">
            <a:spAutoFit/>
          </a:bodyPr>
          <a:lstStyle/>
          <a:p>
            <a:r>
              <a:rPr lang="en-GB" sz="2400" dirty="0" smtClean="0">
                <a:latin typeface="Letter-join Plus 36" panose="02000505000000020003" pitchFamily="50" charset="0"/>
              </a:rPr>
              <a:t>You </a:t>
            </a:r>
            <a:r>
              <a:rPr lang="en-GB" sz="2400" dirty="0">
                <a:latin typeface="Letter-join Plus 36" panose="02000505000000020003" pitchFamily="50" charset="0"/>
              </a:rPr>
              <a:t>should now feel ready to </a:t>
            </a:r>
            <a:r>
              <a:rPr lang="en-GB" sz="2400" dirty="0" smtClean="0">
                <a:latin typeface="Letter-join Plus 36" panose="02000505000000020003" pitchFamily="50" charset="0"/>
              </a:rPr>
              <a:t>start writing a non-chronological report about your new creature from Tuesday’s lesson. This </a:t>
            </a:r>
            <a:r>
              <a:rPr lang="en-GB" sz="2400" dirty="0">
                <a:latin typeface="Letter-join Plus 36" panose="02000505000000020003" pitchFamily="50" charset="0"/>
              </a:rPr>
              <a:t>will take </a:t>
            </a:r>
            <a:r>
              <a:rPr lang="en-GB" sz="2400" dirty="0" smtClean="0">
                <a:latin typeface="Letter-join Plus 36" panose="02000505000000020003" pitchFamily="50" charset="0"/>
              </a:rPr>
              <a:t>two lessons to write.</a:t>
            </a:r>
          </a:p>
          <a:p>
            <a:r>
              <a:rPr lang="en-GB" sz="2400" dirty="0" smtClean="0">
                <a:latin typeface="Letter-join Plus 36" panose="02000505000000020003" pitchFamily="50" charset="0"/>
              </a:rPr>
              <a:t>Have </a:t>
            </a:r>
            <a:r>
              <a:rPr lang="en-GB" sz="2400" dirty="0">
                <a:latin typeface="Letter-join Plus 36" panose="02000505000000020003" pitchFamily="50" charset="0"/>
              </a:rPr>
              <a:t>a look at the success criteria and choose the level which is most suitable for you.</a:t>
            </a:r>
          </a:p>
          <a:p>
            <a:r>
              <a:rPr lang="en-GB" sz="2400" dirty="0" smtClean="0">
                <a:latin typeface="Letter-join Plus 36" panose="02000505000000020003" pitchFamily="50" charset="0"/>
              </a:rPr>
              <a:t>Don’t forget to use your planning sheet to structure your </a:t>
            </a:r>
            <a:r>
              <a:rPr lang="en-GB" sz="2400" dirty="0" smtClean="0">
                <a:latin typeface="Letter-join Plus 36" panose="02000505000000020003" pitchFamily="50" charset="0"/>
              </a:rPr>
              <a:t>non-chronological report </a:t>
            </a:r>
            <a:r>
              <a:rPr lang="en-GB" sz="2400" dirty="0" smtClean="0">
                <a:latin typeface="Letter-join Plus 36" panose="02000505000000020003" pitchFamily="50" charset="0"/>
              </a:rPr>
              <a:t>and include all the features you have learned about! Have a read through my example report of the Donriphant. </a:t>
            </a:r>
          </a:p>
          <a:p>
            <a:r>
              <a:rPr lang="en-GB" sz="2400" dirty="0" smtClean="0">
                <a:latin typeface="Letter-join Plus 36" panose="02000505000000020003" pitchFamily="50" charset="0"/>
              </a:rPr>
              <a:t>Can you see how I have included all the features of a non-chronological report, including technical vocabulary and extended sentences?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534" y="6235175"/>
            <a:ext cx="609600" cy="609600"/>
          </a:xfrm>
          <a:prstGeom prst="rect">
            <a:avLst/>
          </a:prstGeom>
        </p:spPr>
      </p:pic>
    </p:spTree>
    <p:extLst>
      <p:ext uri="{BB962C8B-B14F-4D97-AF65-F5344CB8AC3E}">
        <p14:creationId xmlns:p14="http://schemas.microsoft.com/office/powerpoint/2010/main" val="20890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94792" y="710016"/>
            <a:ext cx="8153672" cy="705657"/>
          </a:xfrm>
        </p:spPr>
        <p:txBody>
          <a:bodyPr>
            <a:normAutofit fontScale="90000"/>
          </a:bodyPr>
          <a:lstStyle/>
          <a:p>
            <a:r>
              <a:rPr lang="en-GB" b="1" dirty="0" smtClean="0">
                <a:latin typeface="Letter-join Plus 36" panose="02000505000000020003" pitchFamily="50" charset="0"/>
              </a:rPr>
              <a:t>Modelled introductory paragraph…</a:t>
            </a:r>
            <a:endParaRPr lang="en-GB" b="1" dirty="0">
              <a:latin typeface="Letter-join Plus 36" panose="02000505000000020003" pitchFamily="50" charset="0"/>
            </a:endParaRPr>
          </a:p>
        </p:txBody>
      </p:sp>
      <p:sp>
        <p:nvSpPr>
          <p:cNvPr id="8" name="Title 1"/>
          <p:cNvSpPr txBox="1">
            <a:spLocks/>
          </p:cNvSpPr>
          <p:nvPr/>
        </p:nvSpPr>
        <p:spPr>
          <a:xfrm>
            <a:off x="899592" y="1772816"/>
            <a:ext cx="7354782" cy="45365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3800" b="1" dirty="0">
              <a:latin typeface="Letter-join Plus 36" panose="02000505000000020003" pitchFamily="50" charset="0"/>
            </a:endParaRPr>
          </a:p>
        </p:txBody>
      </p:sp>
      <p:sp>
        <p:nvSpPr>
          <p:cNvPr id="2" name="TextBox 1"/>
          <p:cNvSpPr txBox="1"/>
          <p:nvPr/>
        </p:nvSpPr>
        <p:spPr>
          <a:xfrm>
            <a:off x="899592" y="1415673"/>
            <a:ext cx="6984776" cy="3046988"/>
          </a:xfrm>
          <a:prstGeom prst="rect">
            <a:avLst/>
          </a:prstGeom>
          <a:noFill/>
        </p:spPr>
        <p:txBody>
          <a:bodyPr wrap="square" rtlCol="0">
            <a:spAutoFit/>
          </a:bodyPr>
          <a:lstStyle/>
          <a:p>
            <a:r>
              <a:rPr lang="en-GB" sz="2400" dirty="0" smtClean="0">
                <a:latin typeface="Letter-join Plus 36" panose="02000505000000020003" pitchFamily="50" charset="0"/>
              </a:rPr>
              <a:t>(From Donriphant report)</a:t>
            </a:r>
          </a:p>
          <a:p>
            <a:endParaRPr lang="en-GB" sz="2400" dirty="0">
              <a:latin typeface="Letter-join Plus 36" panose="02000505000000020003" pitchFamily="50" charset="0"/>
            </a:endParaRPr>
          </a:p>
          <a:p>
            <a:endParaRPr lang="en-GB" sz="2400" dirty="0" smtClean="0">
              <a:latin typeface="Letter-join Plus 36" panose="02000505000000020003" pitchFamily="50" charset="0"/>
            </a:endParaRPr>
          </a:p>
          <a:p>
            <a:r>
              <a:rPr lang="en-GB" sz="2400" dirty="0">
                <a:latin typeface="Letter-join 36" panose="02000805000000020003" pitchFamily="50" charset="0"/>
              </a:rPr>
              <a:t>The donriphant is a large land mammal, usually found on the African continent, though fossils of a mammal similar to the donriphant </a:t>
            </a:r>
            <a:r>
              <a:rPr lang="en-GB" sz="2400" dirty="0" smtClean="0">
                <a:latin typeface="Letter-join 36" panose="02000805000000020003" pitchFamily="50" charset="0"/>
              </a:rPr>
              <a:t>have been </a:t>
            </a:r>
            <a:r>
              <a:rPr lang="en-GB" sz="2400" dirty="0">
                <a:latin typeface="Letter-join 36" panose="02000805000000020003" pitchFamily="50" charset="0"/>
              </a:rPr>
              <a:t>found in South </a:t>
            </a:r>
            <a:r>
              <a:rPr lang="en-GB" sz="2400" dirty="0" smtClean="0">
                <a:latin typeface="Letter-join 36" panose="02000805000000020003" pitchFamily="50" charset="0"/>
              </a:rPr>
              <a:t>America.</a:t>
            </a:r>
            <a:endParaRPr lang="en-GB" sz="2400" dirty="0">
              <a:latin typeface="Letter-join 36" panose="02000805000000020003" pitchFamily="50"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205" y="5805264"/>
            <a:ext cx="609600" cy="609600"/>
          </a:xfrm>
          <a:prstGeom prst="rect">
            <a:avLst/>
          </a:prstGeom>
        </p:spPr>
      </p:pic>
    </p:spTree>
    <p:extLst>
      <p:ext uri="{BB962C8B-B14F-4D97-AF65-F5344CB8AC3E}">
        <p14:creationId xmlns:p14="http://schemas.microsoft.com/office/powerpoint/2010/main" val="28677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48473"/>
            <a:ext cx="6965245" cy="1008957"/>
          </a:xfrm>
        </p:spPr>
        <p:txBody>
          <a:bodyPr/>
          <a:lstStyle/>
          <a:p>
            <a:r>
              <a:rPr lang="en-GB" dirty="0" smtClean="0">
                <a:latin typeface="Letter-join Plus 36" panose="02000505000000020003" pitchFamily="50" charset="0"/>
              </a:rPr>
              <a:t>Modelled paragraph… </a:t>
            </a:r>
            <a:endParaRPr lang="en-GB" dirty="0">
              <a:latin typeface="Letter-join Plus 36" panose="02000505000000020003" pitchFamily="50" charset="0"/>
            </a:endParaRPr>
          </a:p>
        </p:txBody>
      </p:sp>
      <p:sp>
        <p:nvSpPr>
          <p:cNvPr id="4" name="Rectangle 2"/>
          <p:cNvSpPr>
            <a:spLocks noChangeArrowheads="1"/>
          </p:cNvSpPr>
          <p:nvPr/>
        </p:nvSpPr>
        <p:spPr bwMode="auto">
          <a:xfrm>
            <a:off x="1099834" y="1574830"/>
            <a:ext cx="188799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sng" strike="noStrike" cap="none" normalizeH="0" baseline="0" dirty="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Feeding</a:t>
            </a:r>
            <a:endParaRPr kumimoji="0" lang="en-GB" altLang="en-US" sz="2400" b="0" i="0" u="none" strike="noStrike" cap="none" normalizeH="0" baseline="0" dirty="0" smtClean="0">
              <a:ln>
                <a:noFill/>
              </a:ln>
              <a:solidFill>
                <a:schemeClr val="tx1"/>
              </a:solidFill>
              <a:effectLst/>
              <a:latin typeface="Letter-join 36" panose="02000805000000020003"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9"/>
          <p:cNvSpPr txBox="1">
            <a:spLocks noChangeArrowheads="1"/>
          </p:cNvSpPr>
          <p:nvPr/>
        </p:nvSpPr>
        <p:spPr bwMode="auto">
          <a:xfrm>
            <a:off x="3543300" y="8794750"/>
            <a:ext cx="3316288" cy="163830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Did you know?</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Due to its large size, the donriphant has very few predators. Adult deaths are more likely to be caused by crocodiles, which strike in the rivers and watering holes.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flipH="1">
            <a:off x="1115615" y="2132856"/>
            <a:ext cx="696524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The creature’s neck is designed to reach the leaves and branches from the top of trees. Typically, an adult male will eat around 30-35kg of leaves a day. Leaves provide the donriphant with some of its water and the rest is consumed at the watering holes, often in large groups. Mainly found living in herds, the donriphant is well adapted to live in a hot, dry climate and, like a camel, it can store fat to keep it nourished on long journeys.</a:t>
            </a:r>
            <a:endParaRPr kumimoji="0" lang="en-GB" altLang="en-US" sz="2000" b="0" i="0" u="none" strike="noStrike" cap="none" normalizeH="0" baseline="0" dirty="0" smtClean="0">
              <a:ln>
                <a:noFill/>
              </a:ln>
              <a:solidFill>
                <a:schemeClr val="tx1"/>
              </a:solidFill>
              <a:effectLst/>
              <a:latin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034" y="5661248"/>
            <a:ext cx="609600" cy="609600"/>
          </a:xfrm>
          <a:prstGeom prst="rect">
            <a:avLst/>
          </a:prstGeom>
        </p:spPr>
      </p:pic>
    </p:spTree>
    <p:extLst>
      <p:ext uri="{BB962C8B-B14F-4D97-AF65-F5344CB8AC3E}">
        <p14:creationId xmlns:p14="http://schemas.microsoft.com/office/powerpoint/2010/main" val="391980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48473"/>
            <a:ext cx="6965245" cy="1008957"/>
          </a:xfrm>
        </p:spPr>
        <p:txBody>
          <a:bodyPr/>
          <a:lstStyle/>
          <a:p>
            <a:r>
              <a:rPr lang="en-GB" dirty="0" smtClean="0">
                <a:latin typeface="Letter-join Plus 36" panose="02000505000000020003" pitchFamily="50" charset="0"/>
              </a:rPr>
              <a:t>Added extras…</a:t>
            </a:r>
            <a:endParaRPr lang="en-GB" dirty="0">
              <a:latin typeface="Letter-join Plus 36" panose="02000505000000020003" pitchFamily="50" charset="0"/>
            </a:endParaRPr>
          </a:p>
        </p:txBody>
      </p:sp>
      <p:sp>
        <p:nvSpPr>
          <p:cNvPr id="4" name="Rectangle 2"/>
          <p:cNvSpPr>
            <a:spLocks noChangeArrowheads="1"/>
          </p:cNvSpPr>
          <p:nvPr/>
        </p:nvSpPr>
        <p:spPr bwMode="auto">
          <a:xfrm>
            <a:off x="1099834" y="1574830"/>
            <a:ext cx="404823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u="sng" dirty="0" smtClean="0">
                <a:latin typeface="Letter-join 36" panose="02000805000000020003" pitchFamily="50" charset="0"/>
                <a:cs typeface="Times New Roman" panose="02020603050405020304" pitchFamily="18" charset="0"/>
              </a:rPr>
              <a:t>Images and pictures</a:t>
            </a:r>
            <a:endParaRPr kumimoji="0" lang="en-GB" altLang="en-US" sz="2400" b="0" i="0" u="none" strike="noStrike" cap="none" normalizeH="0" baseline="0" dirty="0" smtClean="0">
              <a:ln>
                <a:noFill/>
              </a:ln>
              <a:solidFill>
                <a:schemeClr val="tx1"/>
              </a:solidFill>
              <a:effectLst/>
              <a:latin typeface="Letter-join 36" panose="02000805000000020003"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9"/>
          <p:cNvSpPr txBox="1">
            <a:spLocks noChangeArrowheads="1"/>
          </p:cNvSpPr>
          <p:nvPr/>
        </p:nvSpPr>
        <p:spPr bwMode="auto">
          <a:xfrm>
            <a:off x="3543300" y="8794750"/>
            <a:ext cx="3316288" cy="163830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Did you know?</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Due to its large size, the donriphant has very few predators. Adult deaths are more likely to be caused by crocodiles, which strike in the rivers and watering holes.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flipH="1">
            <a:off x="1115615" y="1978969"/>
            <a:ext cx="696524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While writing</a:t>
            </a:r>
            <a:r>
              <a:rPr kumimoji="0" lang="en-GB" altLang="en-US" sz="2200" b="0" i="0" u="none" strike="noStrike" cap="none" normalizeH="0" dirty="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 your report, think about the organisation of your work. You could draw images of your creature or it’s habitat onto plain paper and add these onto the writing sheets with glue, then organise your writing around these.</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200" dirty="0" smtClean="0">
                <a:latin typeface="Letter-join 36" panose="02000805000000020003" pitchFamily="50" charset="0"/>
                <a:ea typeface="Calibri" panose="020F0502020204030204" pitchFamily="34" charset="0"/>
                <a:cs typeface="Times New Roman" panose="02020603050405020304" pitchFamily="18" charset="0"/>
              </a:rPr>
              <a:t>Also, think about the best position for your text box.</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dirty="0" smtClean="0">
                <a:ln>
                  <a:noFill/>
                </a:ln>
                <a:solidFill>
                  <a:schemeClr val="tx1"/>
                </a:solidFill>
                <a:effectLst/>
                <a:latin typeface="Letter-join 36" panose="02000805000000020003" pitchFamily="50" charset="0"/>
                <a:ea typeface="Calibri" panose="020F0502020204030204" pitchFamily="34" charset="0"/>
                <a:cs typeface="Times New Roman" panose="02020603050405020304" pitchFamily="18" charset="0"/>
              </a:rPr>
              <a:t>Make sure your heading and subheadings are clear to the reader.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815" y="5733256"/>
            <a:ext cx="609600" cy="609600"/>
          </a:xfrm>
          <a:prstGeom prst="rect">
            <a:avLst/>
          </a:prstGeom>
        </p:spPr>
      </p:pic>
    </p:spTree>
    <p:extLst>
      <p:ext uri="{BB962C8B-B14F-4D97-AF65-F5344CB8AC3E}">
        <p14:creationId xmlns:p14="http://schemas.microsoft.com/office/powerpoint/2010/main" val="287470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8615" y="548680"/>
            <a:ext cx="6965245" cy="1136569"/>
          </a:xfrm>
        </p:spPr>
        <p:txBody>
          <a:bodyPr>
            <a:normAutofit/>
          </a:bodyPr>
          <a:lstStyle/>
          <a:p>
            <a:r>
              <a:rPr lang="en-GB" sz="3000" u="sng" dirty="0" smtClean="0">
                <a:latin typeface="Letter-join Plus 36" panose="02000505000000020003" pitchFamily="50" charset="0"/>
              </a:rPr>
              <a:t>Fri 26.2.21 – </a:t>
            </a:r>
            <a:br>
              <a:rPr lang="en-GB" sz="3000" u="sng" dirty="0" smtClean="0">
                <a:latin typeface="Letter-join Plus 36" panose="02000505000000020003" pitchFamily="50" charset="0"/>
              </a:rPr>
            </a:br>
            <a:r>
              <a:rPr lang="en-GB" sz="3000" u="sng" dirty="0" smtClean="0">
                <a:latin typeface="Letter-join Plus 36" panose="02000505000000020003" pitchFamily="50" charset="0"/>
              </a:rPr>
              <a:t>Continuing your non-chronological report!</a:t>
            </a:r>
            <a:endParaRPr lang="en-GB" sz="3000" u="sng" dirty="0">
              <a:latin typeface="Letter-join Plus 36" panose="02000505000000020003" pitchFamily="50" charset="0"/>
            </a:endParaRPr>
          </a:p>
        </p:txBody>
      </p:sp>
      <p:sp>
        <p:nvSpPr>
          <p:cNvPr id="8" name="Title 1"/>
          <p:cNvSpPr txBox="1">
            <a:spLocks/>
          </p:cNvSpPr>
          <p:nvPr/>
        </p:nvSpPr>
        <p:spPr>
          <a:xfrm>
            <a:off x="1063139" y="2708920"/>
            <a:ext cx="6965245" cy="3237656"/>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n-GB" sz="2000" b="1" dirty="0" smtClean="0">
              <a:latin typeface="Letter-join Plus 36" panose="02000505000000020003" pitchFamily="50" charset="0"/>
            </a:endParaRPr>
          </a:p>
        </p:txBody>
      </p:sp>
      <p:sp>
        <p:nvSpPr>
          <p:cNvPr id="9" name="TextBox 8"/>
          <p:cNvSpPr txBox="1"/>
          <p:nvPr/>
        </p:nvSpPr>
        <p:spPr>
          <a:xfrm>
            <a:off x="2004956" y="5946576"/>
            <a:ext cx="5112567" cy="923330"/>
          </a:xfrm>
          <a:prstGeom prst="rect">
            <a:avLst/>
          </a:prstGeom>
          <a:solidFill>
            <a:schemeClr val="tx2"/>
          </a:solidFill>
        </p:spPr>
        <p:txBody>
          <a:bodyPr wrap="square" rtlCol="0">
            <a:spAutoFit/>
          </a:bodyPr>
          <a:lstStyle/>
          <a:p>
            <a:pPr algn="ctr"/>
            <a:r>
              <a:rPr lang="en-GB" b="1" dirty="0">
                <a:solidFill>
                  <a:schemeClr val="bg1"/>
                </a:solidFill>
                <a:latin typeface="Letter-join Plus 36" panose="02000505000000020003" pitchFamily="50" charset="0"/>
              </a:rPr>
              <a:t>Use resource sheets 9, 13, 17-20 to support your writing and resource sheet 21 to write your non-chronological report.</a:t>
            </a:r>
            <a:endParaRPr lang="en-GB" b="1" dirty="0">
              <a:solidFill>
                <a:schemeClr val="bg2"/>
              </a:solidFill>
              <a:latin typeface="Letter-join Plus 36" panose="02000505000000020003" pitchFamily="50" charset="0"/>
            </a:endParaRPr>
          </a:p>
        </p:txBody>
      </p:sp>
      <p:sp>
        <p:nvSpPr>
          <p:cNvPr id="2" name="Rectangle 1"/>
          <p:cNvSpPr/>
          <p:nvPr/>
        </p:nvSpPr>
        <p:spPr>
          <a:xfrm>
            <a:off x="906334" y="1644718"/>
            <a:ext cx="7482090" cy="3785652"/>
          </a:xfrm>
          <a:prstGeom prst="rect">
            <a:avLst/>
          </a:prstGeom>
        </p:spPr>
        <p:txBody>
          <a:bodyPr wrap="square">
            <a:spAutoFit/>
          </a:bodyPr>
          <a:lstStyle/>
          <a:p>
            <a:r>
              <a:rPr lang="en-GB" sz="2400" dirty="0" smtClean="0">
                <a:latin typeface="Letter-join Plus 36" panose="02000505000000020003" pitchFamily="50" charset="0"/>
              </a:rPr>
              <a:t>Hopefully, you have got off to good start with your non-chronological report. Today is you second day of writing to complete your report.</a:t>
            </a:r>
          </a:p>
          <a:p>
            <a:r>
              <a:rPr lang="en-GB" sz="2400" dirty="0" smtClean="0">
                <a:latin typeface="Letter-join Plus 36" panose="02000505000000020003" pitchFamily="50" charset="0"/>
              </a:rPr>
              <a:t>Have </a:t>
            </a:r>
            <a:r>
              <a:rPr lang="en-GB" sz="2400" dirty="0">
                <a:latin typeface="Letter-join Plus 36" panose="02000505000000020003" pitchFamily="50" charset="0"/>
              </a:rPr>
              <a:t>a look at the success criteria and </a:t>
            </a:r>
            <a:r>
              <a:rPr lang="en-GB" sz="2400" dirty="0" smtClean="0">
                <a:latin typeface="Letter-join Plus 36" panose="02000505000000020003" pitchFamily="50" charset="0"/>
              </a:rPr>
              <a:t>check the features you have already included and what you now need to include.</a:t>
            </a:r>
            <a:endParaRPr lang="en-GB" sz="2400" dirty="0">
              <a:latin typeface="Letter-join Plus 36" panose="02000505000000020003" pitchFamily="50" charset="0"/>
            </a:endParaRPr>
          </a:p>
          <a:p>
            <a:r>
              <a:rPr lang="en-GB" sz="2400" dirty="0" smtClean="0">
                <a:latin typeface="Letter-join Plus 36" panose="02000505000000020003" pitchFamily="50" charset="0"/>
              </a:rPr>
              <a:t>Continue to use your planning sheet, working through it as you write.</a:t>
            </a:r>
          </a:p>
          <a:p>
            <a:r>
              <a:rPr lang="en-GB" sz="2400" dirty="0" smtClean="0">
                <a:latin typeface="Letter-join Plus 36" panose="02000505000000020003" pitchFamily="50" charset="0"/>
              </a:rPr>
              <a:t>Complete your report by including a fact/did you know box and images of your creature.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815" y="5798641"/>
            <a:ext cx="609600" cy="609600"/>
          </a:xfrm>
          <a:prstGeom prst="rect">
            <a:avLst/>
          </a:prstGeom>
        </p:spPr>
      </p:pic>
    </p:spTree>
    <p:extLst>
      <p:ext uri="{BB962C8B-B14F-4D97-AF65-F5344CB8AC3E}">
        <p14:creationId xmlns:p14="http://schemas.microsoft.com/office/powerpoint/2010/main" val="11322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03649" y="1505850"/>
            <a:ext cx="6653134" cy="1136569"/>
          </a:xfrm>
        </p:spPr>
        <p:txBody>
          <a:bodyPr>
            <a:normAutofit/>
          </a:bodyPr>
          <a:lstStyle/>
          <a:p>
            <a:r>
              <a:rPr lang="en-GB" b="1" dirty="0" smtClean="0">
                <a:latin typeface="Letter-join Plus 36" panose="02000505000000020003" pitchFamily="50" charset="0"/>
              </a:rPr>
              <a:t>Is your report complete?</a:t>
            </a:r>
            <a:endParaRPr lang="en-GB" b="1" dirty="0">
              <a:latin typeface="Letter-join Plus 36" panose="02000505000000020003" pitchFamily="50"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115616" y="2708920"/>
            <a:ext cx="7148308"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200" dirty="0" smtClean="0">
                <a:latin typeface="Letter-join 36" panose="02000805000000020003" pitchFamily="50" charset="0"/>
              </a:rPr>
              <a:t>Once you have finished your writing, check through carefully for accurate spelling and punctuation.</a:t>
            </a:r>
          </a:p>
          <a:p>
            <a:pPr algn="l"/>
            <a:r>
              <a:rPr lang="en-GB" sz="2200" dirty="0" smtClean="0">
                <a:latin typeface="Letter-join 36" panose="02000805000000020003" pitchFamily="50" charset="0"/>
              </a:rPr>
              <a:t>Have you achieved all of your success criteria? </a:t>
            </a:r>
            <a:endParaRPr lang="en-GB" sz="2200" dirty="0">
              <a:latin typeface="Letter-join 36" panose="02000805000000020003" pitchFamily="50" charset="0"/>
            </a:endParaRPr>
          </a:p>
          <a:p>
            <a:pPr algn="l"/>
            <a:r>
              <a:rPr lang="en-GB" sz="2200" dirty="0" smtClean="0">
                <a:latin typeface="Letter-join 36" panose="02000805000000020003" pitchFamily="50" charset="0"/>
              </a:rPr>
              <a:t>Leave a self assessment and send me a photo of your finished non-chronological report, or if you chose to work process, email it through to me.</a:t>
            </a:r>
            <a:endParaRPr lang="en-GB" sz="2200" dirty="0">
              <a:latin typeface="Letter-join 36" panose="02000805000000020003" pitchFamily="50" charset="0"/>
            </a:endParaRPr>
          </a:p>
          <a:p>
            <a:pPr algn="l"/>
            <a:r>
              <a:rPr lang="en-GB" sz="2200" dirty="0" smtClean="0">
                <a:latin typeface="Letter-join 36" panose="02000805000000020003" pitchFamily="50" charset="0"/>
              </a:rPr>
              <a:t>I can’t wait to learn all about these new creatures!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809" y="6152079"/>
            <a:ext cx="609600" cy="609600"/>
          </a:xfrm>
          <a:prstGeom prst="rect">
            <a:avLst/>
          </a:prstGeom>
        </p:spPr>
      </p:pic>
    </p:spTree>
    <p:extLst>
      <p:ext uri="{BB962C8B-B14F-4D97-AF65-F5344CB8AC3E}">
        <p14:creationId xmlns:p14="http://schemas.microsoft.com/office/powerpoint/2010/main" val="18431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777" y="817118"/>
            <a:ext cx="6984776" cy="5027255"/>
          </a:xfrm>
        </p:spPr>
        <p:txBody>
          <a:bodyPr>
            <a:normAutofit fontScale="77500" lnSpcReduction="20000"/>
          </a:bodyPr>
          <a:lstStyle/>
          <a:p>
            <a:pPr marL="0" indent="0">
              <a:buNone/>
            </a:pPr>
            <a:r>
              <a:rPr lang="en-GB" dirty="0" smtClean="0">
                <a:latin typeface="Letter-join 36" panose="02000805000000020003" pitchFamily="50" charset="0"/>
              </a:rPr>
              <a:t>How many did you find? </a:t>
            </a:r>
          </a:p>
          <a:p>
            <a:pPr marL="0" indent="0">
              <a:buNone/>
            </a:pPr>
            <a:r>
              <a:rPr lang="en-GB" dirty="0" smtClean="0">
                <a:latin typeface="Letter-join 36" panose="02000805000000020003" pitchFamily="50" charset="0"/>
              </a:rPr>
              <a:t>There were 9.</a:t>
            </a:r>
          </a:p>
          <a:p>
            <a:pPr marL="0" indent="0">
              <a:buNone/>
            </a:pPr>
            <a:endParaRPr lang="en-GB" dirty="0">
              <a:latin typeface="Letter-join 36" panose="02000805000000020003" pitchFamily="50" charset="0"/>
            </a:endParaRPr>
          </a:p>
          <a:p>
            <a:pPr marL="0" indent="0">
              <a:buNone/>
            </a:pPr>
            <a:r>
              <a:rPr lang="en-GB" sz="3400" dirty="0">
                <a:solidFill>
                  <a:srgbClr val="FF0000"/>
                </a:solidFill>
                <a:latin typeface="XCCW Joined 19a" panose="03050602040000000000" pitchFamily="66" charset="0"/>
              </a:rPr>
              <a:t>champagne </a:t>
            </a:r>
            <a:r>
              <a:rPr lang="en-GB" sz="3400" dirty="0">
                <a:latin typeface="XCCW Joined 19a" panose="03050602040000000000" pitchFamily="66" charset="0"/>
              </a:rPr>
              <a:t> </a:t>
            </a:r>
            <a:r>
              <a:rPr lang="en-GB" sz="3400" dirty="0" smtClean="0">
                <a:latin typeface="XCCW Joined 19a" panose="03050602040000000000" pitchFamily="66" charset="0"/>
              </a:rPr>
              <a:t>  chocolate</a:t>
            </a:r>
            <a:r>
              <a:rPr lang="en-GB" sz="3400" dirty="0">
                <a:latin typeface="XCCW Joined 19a" panose="03050602040000000000" pitchFamily="66" charset="0"/>
              </a:rPr>
              <a:t>	</a:t>
            </a:r>
            <a:r>
              <a:rPr lang="en-GB" sz="3400" dirty="0" smtClean="0">
                <a:latin typeface="XCCW Joined 19a" panose="03050602040000000000" pitchFamily="66" charset="0"/>
              </a:rPr>
              <a:t> </a:t>
            </a:r>
            <a:r>
              <a:rPr lang="en-GB" sz="3400" dirty="0" smtClean="0">
                <a:solidFill>
                  <a:srgbClr val="FF0000"/>
                </a:solidFill>
                <a:latin typeface="XCCW Joined 19a" panose="03050602040000000000" pitchFamily="66" charset="0"/>
              </a:rPr>
              <a:t>chute</a:t>
            </a:r>
            <a:endParaRPr lang="en-GB" sz="3400" dirty="0">
              <a:solidFill>
                <a:srgbClr val="FF0000"/>
              </a:solidFill>
              <a:latin typeface="XCCW Joined 19a" panose="03050602040000000000" pitchFamily="66" charset="0"/>
            </a:endParaRPr>
          </a:p>
          <a:p>
            <a:endParaRPr lang="en-GB" sz="3400" dirty="0">
              <a:latin typeface="XCCW Joined 19a" panose="03050602040000000000" pitchFamily="66" charset="0"/>
            </a:endParaRPr>
          </a:p>
          <a:p>
            <a:pPr marL="0" indent="0">
              <a:buNone/>
            </a:pPr>
            <a:r>
              <a:rPr lang="en-GB" sz="3400" dirty="0">
                <a:latin typeface="XCCW Joined 19a" panose="03050602040000000000" pitchFamily="66" charset="0"/>
              </a:rPr>
              <a:t>     </a:t>
            </a:r>
            <a:r>
              <a:rPr lang="en-GB" sz="3400" dirty="0">
                <a:solidFill>
                  <a:srgbClr val="FF0000"/>
                </a:solidFill>
                <a:latin typeface="XCCW Joined 19a" panose="03050602040000000000" pitchFamily="66" charset="0"/>
              </a:rPr>
              <a:t> chalet </a:t>
            </a:r>
            <a:r>
              <a:rPr lang="en-GB" sz="3400" dirty="0">
                <a:latin typeface="XCCW Joined 19a" panose="03050602040000000000" pitchFamily="66" charset="0"/>
              </a:rPr>
              <a:t>	   </a:t>
            </a:r>
            <a:r>
              <a:rPr lang="en-GB" sz="3400" dirty="0">
                <a:solidFill>
                  <a:srgbClr val="FF0000"/>
                </a:solidFill>
                <a:latin typeface="XCCW Joined 19a" panose="03050602040000000000" pitchFamily="66" charset="0"/>
              </a:rPr>
              <a:t>parachute</a:t>
            </a:r>
          </a:p>
          <a:p>
            <a:pPr marL="0" indent="0">
              <a:buNone/>
            </a:pPr>
            <a:endParaRPr lang="en-GB" sz="3400" dirty="0" smtClean="0">
              <a:latin typeface="XCCW Joined 19a" panose="03050602040000000000" pitchFamily="66" charset="0"/>
            </a:endParaRPr>
          </a:p>
          <a:p>
            <a:pPr marL="0" indent="0">
              <a:buNone/>
            </a:pPr>
            <a:r>
              <a:rPr lang="en-GB" sz="3400" dirty="0" smtClean="0">
                <a:solidFill>
                  <a:srgbClr val="FF0000"/>
                </a:solidFill>
                <a:latin typeface="XCCW Joined 19a" panose="03050602040000000000" pitchFamily="66" charset="0"/>
              </a:rPr>
              <a:t>moustache</a:t>
            </a:r>
            <a:r>
              <a:rPr lang="en-GB" sz="3400" dirty="0" smtClean="0">
                <a:latin typeface="XCCW Joined 19a" panose="03050602040000000000" pitchFamily="66" charset="0"/>
              </a:rPr>
              <a:t>    </a:t>
            </a:r>
            <a:r>
              <a:rPr lang="en-GB" sz="3400" dirty="0">
                <a:latin typeface="XCCW Joined 19a" panose="03050602040000000000" pitchFamily="66" charset="0"/>
              </a:rPr>
              <a:t>character </a:t>
            </a:r>
            <a:r>
              <a:rPr lang="en-GB" sz="3400" dirty="0" smtClean="0">
                <a:latin typeface="XCCW Joined 19a" panose="03050602040000000000" pitchFamily="66" charset="0"/>
              </a:rPr>
              <a:t> </a:t>
            </a:r>
            <a:r>
              <a:rPr lang="en-GB" sz="3400" dirty="0" smtClean="0">
                <a:solidFill>
                  <a:srgbClr val="FF0000"/>
                </a:solidFill>
                <a:latin typeface="XCCW Joined 19a" panose="03050602040000000000" pitchFamily="66" charset="0"/>
              </a:rPr>
              <a:t>brochure</a:t>
            </a:r>
            <a:endParaRPr lang="en-GB" sz="3400" dirty="0">
              <a:solidFill>
                <a:srgbClr val="FF0000"/>
              </a:solidFill>
              <a:latin typeface="XCCW Joined 19a" panose="03050602040000000000" pitchFamily="66" charset="0"/>
            </a:endParaRPr>
          </a:p>
          <a:p>
            <a:endParaRPr lang="en-GB" sz="3400" dirty="0">
              <a:latin typeface="XCCW Joined 19a" panose="03050602040000000000" pitchFamily="66" charset="0"/>
            </a:endParaRPr>
          </a:p>
          <a:p>
            <a:pPr marL="0" indent="0">
              <a:buNone/>
            </a:pPr>
            <a:r>
              <a:rPr lang="en-GB" sz="3400" dirty="0">
                <a:latin typeface="XCCW Joined 19a" panose="03050602040000000000" pitchFamily="66" charset="0"/>
              </a:rPr>
              <a:t>	school		</a:t>
            </a:r>
            <a:r>
              <a:rPr lang="en-GB" sz="3400" dirty="0">
                <a:solidFill>
                  <a:srgbClr val="FF0000"/>
                </a:solidFill>
                <a:latin typeface="XCCW Joined 19a" panose="03050602040000000000" pitchFamily="66" charset="0"/>
              </a:rPr>
              <a:t>crochet</a:t>
            </a:r>
          </a:p>
          <a:p>
            <a:pPr marL="0" indent="0">
              <a:buNone/>
            </a:pPr>
            <a:r>
              <a:rPr lang="en-GB" sz="3400" dirty="0">
                <a:latin typeface="XCCW Joined 19a" panose="03050602040000000000" pitchFamily="66" charset="0"/>
              </a:rPr>
              <a:t>             </a:t>
            </a:r>
          </a:p>
          <a:p>
            <a:pPr marL="0" indent="0">
              <a:buNone/>
            </a:pPr>
            <a:r>
              <a:rPr lang="en-GB" sz="3400" dirty="0">
                <a:solidFill>
                  <a:srgbClr val="FF0000"/>
                </a:solidFill>
                <a:latin typeface="XCCW Joined 19a" panose="03050602040000000000" pitchFamily="66" charset="0"/>
              </a:rPr>
              <a:t>chef</a:t>
            </a:r>
            <a:r>
              <a:rPr lang="en-GB" sz="3400" dirty="0">
                <a:latin typeface="XCCW Joined 19a" panose="03050602040000000000" pitchFamily="66" charset="0"/>
              </a:rPr>
              <a:t>		exchange 	</a:t>
            </a:r>
            <a:r>
              <a:rPr lang="en-GB" sz="3400" dirty="0" smtClean="0">
                <a:solidFill>
                  <a:srgbClr val="FF0000"/>
                </a:solidFill>
                <a:latin typeface="XCCW Joined 19a" panose="03050602040000000000" pitchFamily="66" charset="0"/>
              </a:rPr>
              <a:t>machine</a:t>
            </a:r>
            <a:r>
              <a:rPr lang="en-GB" sz="3400" dirty="0" smtClean="0">
                <a:latin typeface="XCCW Joined 19a" panose="03050602040000000000" pitchFamily="66" charset="0"/>
              </a:rPr>
              <a:t> </a:t>
            </a:r>
            <a:r>
              <a:rPr lang="en-GB" sz="3400" dirty="0">
                <a:latin typeface="XCCW Joined 19a" panose="03050602040000000000" pitchFamily="66" charset="0"/>
              </a:rPr>
              <a:t>	</a:t>
            </a:r>
          </a:p>
          <a:p>
            <a:pPr marL="0" indent="0">
              <a:buNone/>
            </a:pPr>
            <a:endParaRPr lang="en-GB" dirty="0" smtClean="0">
              <a:latin typeface="Letter-join 36" panose="02000805000000020003" pitchFamily="50" charset="0"/>
            </a:endParaRPr>
          </a:p>
          <a:p>
            <a:pPr marL="0" indent="0">
              <a:buNone/>
            </a:pPr>
            <a:endParaRPr lang="en-GB" dirty="0" smtClean="0">
              <a:latin typeface="XCCW Joined 19a" panose="03050602040000000000" pitchFamily="66" charset="0"/>
            </a:endParaRPr>
          </a:p>
        </p:txBody>
      </p:sp>
      <p:sp>
        <p:nvSpPr>
          <p:cNvPr id="2" name="Rectangle 1"/>
          <p:cNvSpPr/>
          <p:nvPr/>
        </p:nvSpPr>
        <p:spPr>
          <a:xfrm>
            <a:off x="612775" y="5494635"/>
            <a:ext cx="4572000" cy="369332"/>
          </a:xfrm>
          <a:prstGeom prst="rect">
            <a:avLst/>
          </a:prstGeom>
        </p:spPr>
        <p:txBody>
          <a:bodyPr>
            <a:spAutoFit/>
          </a:bodyPr>
          <a:lstStyle/>
          <a:p>
            <a:endParaRPr lang="en-GB" dirty="0">
              <a:latin typeface="XCCW Joined 19a" panose="03050602040000000000" pitchFamily="66"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679301"/>
            <a:ext cx="609600" cy="609600"/>
          </a:xfrm>
          <a:prstGeom prst="rect">
            <a:avLst/>
          </a:prstGeom>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92696"/>
            <a:ext cx="7128792" cy="4093428"/>
          </a:xfrm>
          <a:prstGeom prst="rect">
            <a:avLst/>
          </a:prstGeom>
          <a:noFill/>
        </p:spPr>
        <p:txBody>
          <a:bodyPr wrap="square" rtlCol="0">
            <a:spAutoFit/>
          </a:bodyPr>
          <a:lstStyle/>
          <a:p>
            <a:r>
              <a:rPr lang="en-GB" sz="2000" u="sng" dirty="0" smtClean="0">
                <a:latin typeface="Letter-join 36" panose="02000805000000020003" pitchFamily="50" charset="0"/>
              </a:rPr>
              <a:t>Teach</a:t>
            </a:r>
          </a:p>
          <a:p>
            <a:endParaRPr lang="en-GB" sz="2000" u="sng" dirty="0">
              <a:latin typeface="Letter-join 36" panose="02000805000000020003" pitchFamily="50" charset="0"/>
            </a:endParaRPr>
          </a:p>
          <a:p>
            <a:r>
              <a:rPr lang="en-GB" sz="2000" dirty="0" smtClean="0">
                <a:latin typeface="Letter-join 36" panose="02000805000000020003" pitchFamily="50" charset="0"/>
              </a:rPr>
              <a:t>Today we are going to be looking at a different spelling pattern. We are going to learn about where the ‘s’ phoneme/sound is spelt with ‘</a:t>
            </a:r>
            <a:r>
              <a:rPr lang="en-GB" sz="2000" dirty="0" err="1" smtClean="0">
                <a:latin typeface="Letter-join 36" panose="02000805000000020003" pitchFamily="50" charset="0"/>
              </a:rPr>
              <a:t>sc</a:t>
            </a:r>
            <a:r>
              <a:rPr lang="en-GB" sz="2000" dirty="0" smtClean="0">
                <a:latin typeface="Letter-join 36" panose="02000805000000020003" pitchFamily="50" charset="0"/>
              </a:rPr>
              <a:t>’ and the ‘c’ is silent.</a:t>
            </a:r>
          </a:p>
          <a:p>
            <a:endParaRPr lang="en-GB" sz="2000" dirty="0">
              <a:latin typeface="Letter-join 36" panose="02000805000000020003" pitchFamily="50" charset="0"/>
            </a:endParaRPr>
          </a:p>
          <a:p>
            <a:r>
              <a:rPr lang="en-GB" sz="2000" dirty="0" smtClean="0">
                <a:latin typeface="Letter-join 36" panose="02000805000000020003" pitchFamily="50" charset="0"/>
              </a:rPr>
              <a:t>Watch this short video clip… </a:t>
            </a:r>
            <a:r>
              <a:rPr lang="en-GB" sz="2000" dirty="0">
                <a:hlinkClick r:id="rId4"/>
              </a:rPr>
              <a:t>When is the 's' sound spelt with '</a:t>
            </a:r>
            <a:r>
              <a:rPr lang="en-GB" sz="2000" dirty="0" err="1">
                <a:hlinkClick r:id="rId4"/>
              </a:rPr>
              <a:t>sc</a:t>
            </a:r>
            <a:r>
              <a:rPr lang="en-GB" sz="2000" dirty="0">
                <a:hlinkClick r:id="rId4"/>
              </a:rPr>
              <a:t>'? - BBC </a:t>
            </a:r>
            <a:r>
              <a:rPr lang="en-GB" sz="2000" dirty="0" err="1" smtClean="0">
                <a:hlinkClick r:id="rId4"/>
              </a:rPr>
              <a:t>Bitesize</a:t>
            </a:r>
            <a:endParaRPr lang="en-GB" sz="2000" dirty="0" smtClean="0"/>
          </a:p>
          <a:p>
            <a:endParaRPr lang="en-GB" sz="2000" dirty="0">
              <a:latin typeface="Letter-join 36" panose="02000805000000020003" pitchFamily="50" charset="0"/>
            </a:endParaRPr>
          </a:p>
          <a:p>
            <a:endParaRPr lang="en-GB" sz="2000" dirty="0" smtClean="0">
              <a:latin typeface="Letter-join 36" panose="02000805000000020003" pitchFamily="50" charset="0"/>
            </a:endParaRPr>
          </a:p>
          <a:p>
            <a:r>
              <a:rPr lang="en-GB" sz="2000" dirty="0" smtClean="0">
                <a:latin typeface="Letter-join 36" panose="02000805000000020003" pitchFamily="50" charset="0"/>
              </a:rPr>
              <a:t>These are usually words which have originated from the Latin language!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808" y="5661248"/>
            <a:ext cx="609600" cy="609600"/>
          </a:xfrm>
          <a:prstGeom prst="rect">
            <a:avLst/>
          </a:prstGeom>
        </p:spPr>
      </p:pic>
    </p:spTree>
    <p:extLst>
      <p:ext uri="{BB962C8B-B14F-4D97-AF65-F5344CB8AC3E}">
        <p14:creationId xmlns:p14="http://schemas.microsoft.com/office/powerpoint/2010/main" val="84669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92696"/>
            <a:ext cx="7128792" cy="5324535"/>
          </a:xfrm>
          <a:prstGeom prst="rect">
            <a:avLst/>
          </a:prstGeom>
          <a:noFill/>
        </p:spPr>
        <p:txBody>
          <a:bodyPr wrap="square" rtlCol="0">
            <a:spAutoFit/>
          </a:bodyPr>
          <a:lstStyle/>
          <a:p>
            <a:r>
              <a:rPr lang="en-GB" sz="2000" dirty="0">
                <a:latin typeface="Letter-join 36" panose="02000805000000020003" pitchFamily="50" charset="0"/>
              </a:rPr>
              <a:t>Here are some more words where this spelling rule is </a:t>
            </a:r>
            <a:r>
              <a:rPr lang="en-GB" sz="2000" dirty="0" smtClean="0">
                <a:latin typeface="Letter-join 36" panose="02000805000000020003" pitchFamily="50" charset="0"/>
              </a:rPr>
              <a:t>used as well as the ones we’ve just looked at.</a:t>
            </a:r>
            <a:endParaRPr lang="en-GB" sz="2000" dirty="0">
              <a:latin typeface="Letter-join 36" panose="02000805000000020003" pitchFamily="50" charset="0"/>
            </a:endParaRPr>
          </a:p>
          <a:p>
            <a:r>
              <a:rPr lang="en-GB" sz="2000" dirty="0">
                <a:latin typeface="Letter-join 36" panose="02000805000000020003" pitchFamily="50" charset="0"/>
              </a:rPr>
              <a:t>Read them </a:t>
            </a:r>
            <a:r>
              <a:rPr lang="en-GB" sz="2000" dirty="0" smtClean="0">
                <a:latin typeface="Letter-join 36" panose="02000805000000020003" pitchFamily="50" charset="0"/>
              </a:rPr>
              <a:t>aloud with me</a:t>
            </a:r>
          </a:p>
          <a:p>
            <a:endParaRPr lang="en-GB" sz="2000" dirty="0">
              <a:latin typeface="Letter-join 36" panose="02000805000000020003" pitchFamily="50" charset="0"/>
            </a:endParaRPr>
          </a:p>
          <a:p>
            <a:r>
              <a:rPr lang="en-GB" sz="3000" dirty="0" smtClean="0">
                <a:latin typeface="Letter-join 36" panose="02000805000000020003" pitchFamily="50" charset="0"/>
              </a:rPr>
              <a:t>science			 scientist</a:t>
            </a:r>
            <a:endParaRPr lang="en-GB" sz="3000" dirty="0">
              <a:latin typeface="Letter-join 36" panose="02000805000000020003" pitchFamily="50" charset="0"/>
            </a:endParaRPr>
          </a:p>
          <a:p>
            <a:endParaRPr lang="en-GB" sz="2000" dirty="0">
              <a:latin typeface="Letter-join 36" panose="02000805000000020003" pitchFamily="50" charset="0"/>
            </a:endParaRPr>
          </a:p>
          <a:p>
            <a:r>
              <a:rPr lang="en-GB" sz="3000" dirty="0" smtClean="0">
                <a:latin typeface="Letter-join 36" panose="02000805000000020003" pitchFamily="50" charset="0"/>
              </a:rPr>
              <a:t>crescent      		 discipline     </a:t>
            </a:r>
          </a:p>
          <a:p>
            <a:endParaRPr lang="en-GB" sz="3000" dirty="0">
              <a:latin typeface="Letter-join 36" panose="02000805000000020003" pitchFamily="50" charset="0"/>
            </a:endParaRPr>
          </a:p>
          <a:p>
            <a:r>
              <a:rPr lang="en-GB" sz="3000" dirty="0" smtClean="0">
                <a:latin typeface="Letter-join 36" panose="02000805000000020003" pitchFamily="50" charset="0"/>
              </a:rPr>
              <a:t>ascent			 scent  </a:t>
            </a:r>
          </a:p>
          <a:p>
            <a:endParaRPr lang="en-GB" sz="3000" dirty="0">
              <a:latin typeface="Letter-join 36" panose="02000805000000020003" pitchFamily="50" charset="0"/>
            </a:endParaRPr>
          </a:p>
          <a:p>
            <a:r>
              <a:rPr lang="en-GB" sz="3000" dirty="0" smtClean="0">
                <a:latin typeface="Letter-join 36" panose="02000805000000020003" pitchFamily="50" charset="0"/>
              </a:rPr>
              <a:t>fascinate 	      scissors</a:t>
            </a:r>
          </a:p>
          <a:p>
            <a:endParaRPr lang="en-GB" sz="3000" dirty="0">
              <a:latin typeface="Letter-join 36" panose="02000805000000020003" pitchFamily="50" charset="0"/>
            </a:endParaRPr>
          </a:p>
          <a:p>
            <a:r>
              <a:rPr lang="en-GB" sz="3000" dirty="0" smtClean="0">
                <a:latin typeface="Letter-join 36" panose="02000805000000020003" pitchFamily="50" charset="0"/>
              </a:rPr>
              <a:t>scenery			 descent</a:t>
            </a:r>
            <a:endParaRPr lang="en-GB" sz="30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877272"/>
            <a:ext cx="609600" cy="609600"/>
          </a:xfrm>
          <a:prstGeom prst="rect">
            <a:avLst/>
          </a:prstGeom>
        </p:spPr>
      </p:pic>
    </p:spTree>
    <p:extLst>
      <p:ext uri="{BB962C8B-B14F-4D97-AF65-F5344CB8AC3E}">
        <p14:creationId xmlns:p14="http://schemas.microsoft.com/office/powerpoint/2010/main" val="2767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92696"/>
            <a:ext cx="7128792" cy="1323439"/>
          </a:xfrm>
          <a:prstGeom prst="rect">
            <a:avLst/>
          </a:prstGeom>
          <a:noFill/>
        </p:spPr>
        <p:txBody>
          <a:bodyPr wrap="square" rtlCol="0">
            <a:spAutoFit/>
          </a:bodyPr>
          <a:lstStyle/>
          <a:p>
            <a:r>
              <a:rPr lang="en-GB" sz="2000" u="sng" dirty="0" smtClean="0">
                <a:latin typeface="Letter-join 36" panose="02000805000000020003" pitchFamily="50" charset="0"/>
              </a:rPr>
              <a:t>Practise</a:t>
            </a:r>
          </a:p>
          <a:p>
            <a:endParaRPr lang="en-GB" sz="2000" dirty="0" smtClean="0">
              <a:latin typeface="Letter-join 36" panose="02000805000000020003" pitchFamily="50" charset="0"/>
            </a:endParaRPr>
          </a:p>
          <a:p>
            <a:r>
              <a:rPr lang="en-GB" sz="2000" dirty="0" smtClean="0">
                <a:latin typeface="Letter-join 36" panose="02000805000000020003" pitchFamily="50" charset="0"/>
              </a:rPr>
              <a:t>Use spelling sheet 1 in your work pack to produce a scribble spelling to practise your words. </a:t>
            </a:r>
            <a:endParaRPr lang="en-GB" sz="2000" dirty="0">
              <a:latin typeface="Letter-join 36" panose="02000805000000020003" pitchFamily="50" charset="0"/>
            </a:endParaRPr>
          </a:p>
        </p:txBody>
      </p:sp>
      <p:pic>
        <p:nvPicPr>
          <p:cNvPr id="5" name="Picture 4"/>
          <p:cNvPicPr>
            <a:picLocks noChangeAspect="1"/>
          </p:cNvPicPr>
          <p:nvPr/>
        </p:nvPicPr>
        <p:blipFill>
          <a:blip r:embed="rId4"/>
          <a:stretch>
            <a:fillRect/>
          </a:stretch>
        </p:blipFill>
        <p:spPr>
          <a:xfrm>
            <a:off x="3059832" y="2016135"/>
            <a:ext cx="2880320" cy="399215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808" y="6008288"/>
            <a:ext cx="609600" cy="609600"/>
          </a:xfrm>
          <a:prstGeom prst="rect">
            <a:avLst/>
          </a:prstGeom>
        </p:spPr>
      </p:pic>
    </p:spTree>
    <p:extLst>
      <p:ext uri="{BB962C8B-B14F-4D97-AF65-F5344CB8AC3E}">
        <p14:creationId xmlns:p14="http://schemas.microsoft.com/office/powerpoint/2010/main" val="111668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92696"/>
            <a:ext cx="7128792" cy="4770537"/>
          </a:xfrm>
          <a:prstGeom prst="rect">
            <a:avLst/>
          </a:prstGeom>
          <a:noFill/>
        </p:spPr>
        <p:txBody>
          <a:bodyPr wrap="square" rtlCol="0">
            <a:spAutoFit/>
          </a:bodyPr>
          <a:lstStyle/>
          <a:p>
            <a:r>
              <a:rPr lang="en-GB" sz="2000" u="sng" dirty="0" smtClean="0">
                <a:latin typeface="Letter-join 36" panose="02000805000000020003" pitchFamily="50" charset="0"/>
              </a:rPr>
              <a:t>Apply</a:t>
            </a:r>
          </a:p>
          <a:p>
            <a:endParaRPr lang="en-GB" sz="2000" dirty="0">
              <a:latin typeface="Letter-join 36" panose="02000805000000020003" pitchFamily="50" charset="0"/>
            </a:endParaRPr>
          </a:p>
          <a:p>
            <a:r>
              <a:rPr lang="en-GB" sz="2400" dirty="0" smtClean="0">
                <a:latin typeface="Letter-join 36" panose="02000805000000020003" pitchFamily="50" charset="0"/>
              </a:rPr>
              <a:t>Using resource sheet 2 to complete the work using the ‘</a:t>
            </a:r>
            <a:r>
              <a:rPr lang="en-GB" sz="2400" dirty="0" err="1" smtClean="0">
                <a:latin typeface="Letter-join 36" panose="02000805000000020003" pitchFamily="50" charset="0"/>
              </a:rPr>
              <a:t>sc</a:t>
            </a:r>
            <a:r>
              <a:rPr lang="en-GB" sz="2400" dirty="0" smtClean="0">
                <a:latin typeface="Letter-join 36" panose="02000805000000020003" pitchFamily="50" charset="0"/>
              </a:rPr>
              <a:t>’ spelling words.</a:t>
            </a:r>
          </a:p>
          <a:p>
            <a:endParaRPr lang="en-GB" sz="2400" dirty="0">
              <a:latin typeface="Letter-join 36" panose="02000805000000020003" pitchFamily="50" charset="0"/>
            </a:endParaRPr>
          </a:p>
          <a:p>
            <a:r>
              <a:rPr lang="en-GB" sz="2400" dirty="0" smtClean="0">
                <a:latin typeface="Letter-join 36" panose="02000805000000020003" pitchFamily="50" charset="0"/>
              </a:rPr>
              <a:t>There are also some other spelling activity sheets (resource sheets 3</a:t>
            </a:r>
            <a:r>
              <a:rPr lang="en-GB" sz="2400" dirty="0">
                <a:latin typeface="Letter-join 36" panose="02000805000000020003" pitchFamily="50" charset="0"/>
              </a:rPr>
              <a:t> </a:t>
            </a:r>
            <a:r>
              <a:rPr lang="en-GB" sz="2400" dirty="0" smtClean="0">
                <a:latin typeface="Letter-join 36" panose="02000805000000020003" pitchFamily="50" charset="0"/>
              </a:rPr>
              <a:t>and 4) included in your pack to help you to practise your spellings in different ways over the next two weeks.</a:t>
            </a:r>
          </a:p>
          <a:p>
            <a:endParaRPr lang="en-GB" sz="2400" dirty="0">
              <a:latin typeface="Letter-join 36" panose="02000805000000020003" pitchFamily="50" charset="0"/>
            </a:endParaRPr>
          </a:p>
          <a:p>
            <a:r>
              <a:rPr lang="en-GB" sz="2400" dirty="0" smtClean="0">
                <a:latin typeface="Letter-join 36" panose="02000805000000020003" pitchFamily="50" charset="0"/>
              </a:rPr>
              <a:t>Don’t forget to practise on Spelling Frame too!</a:t>
            </a:r>
            <a:endParaRPr lang="en-GB" sz="24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808" y="5733256"/>
            <a:ext cx="609600" cy="609600"/>
          </a:xfrm>
          <a:prstGeom prst="rect">
            <a:avLst/>
          </a:prstGeom>
        </p:spPr>
      </p:pic>
    </p:spTree>
    <p:extLst>
      <p:ext uri="{BB962C8B-B14F-4D97-AF65-F5344CB8AC3E}">
        <p14:creationId xmlns:p14="http://schemas.microsoft.com/office/powerpoint/2010/main" val="242081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a:bodyPr>
          <a:lstStyle/>
          <a:p>
            <a:r>
              <a:rPr lang="en-GB" b="1" dirty="0" smtClean="0">
                <a:latin typeface="Letter-join Plus 36" panose="02000505000000020003" pitchFamily="50" charset="0"/>
              </a:rPr>
              <a:t>Sit back, relax and enjoy…</a:t>
            </a:r>
            <a:endParaRPr lang="en-GB" b="1" dirty="0">
              <a:latin typeface="Letter-join Plus 36" panose="02000505000000020003" pitchFamily="50"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9126" y="3084882"/>
            <a:ext cx="6552728" cy="1477328"/>
          </a:xfrm>
          <a:prstGeom prst="rect">
            <a:avLst/>
          </a:prstGeom>
          <a:noFill/>
        </p:spPr>
        <p:txBody>
          <a:bodyPr wrap="square" rtlCol="0">
            <a:spAutoFit/>
          </a:bodyPr>
          <a:lstStyle/>
          <a:p>
            <a:pPr algn="ctr"/>
            <a:r>
              <a:rPr lang="en-GB" dirty="0" smtClean="0">
                <a:latin typeface="Letter-join Plus 36" panose="02000505000000020003" pitchFamily="50" charset="0"/>
              </a:rPr>
              <a:t>Use the following link to watch the clip </a:t>
            </a:r>
            <a:r>
              <a:rPr lang="en-GB" dirty="0" smtClean="0">
                <a:latin typeface="Letter-join Plus 36" panose="02000505000000020003" pitchFamily="50" charset="0"/>
              </a:rPr>
              <a:t>‘</a:t>
            </a:r>
            <a:r>
              <a:rPr lang="en-GB" b="1" dirty="0" smtClean="0">
                <a:latin typeface="Letter-join Plus 36" panose="02000505000000020003" pitchFamily="50" charset="0"/>
              </a:rPr>
              <a:t>Marshmallows’.</a:t>
            </a:r>
            <a:endParaRPr lang="en-GB" b="1" dirty="0" smtClean="0">
              <a:latin typeface="Letter-join Plus 36" panose="02000505000000020003" pitchFamily="50" charset="0"/>
            </a:endParaRPr>
          </a:p>
          <a:p>
            <a:pPr algn="ctr"/>
            <a:r>
              <a:rPr lang="en-GB" dirty="0" err="1" smtClean="0">
                <a:latin typeface="Letter-join Plus 36" panose="02000505000000020003" pitchFamily="50" charset="0"/>
              </a:rPr>
              <a:t>I.f</a:t>
            </a:r>
            <a:r>
              <a:rPr lang="en-GB" dirty="0" smtClean="0">
                <a:latin typeface="Letter-join Plus 36" panose="02000505000000020003" pitchFamily="50" charset="0"/>
              </a:rPr>
              <a:t> the first link doesn’t work, try the next one.</a:t>
            </a:r>
          </a:p>
          <a:p>
            <a:pPr algn="ctr"/>
            <a:endParaRPr lang="en-GB" dirty="0" smtClean="0">
              <a:latin typeface="Letter-join Plus 36" panose="02000505000000020003" pitchFamily="50" charset="0"/>
            </a:endParaRPr>
          </a:p>
          <a:p>
            <a:pPr algn="ctr"/>
            <a:r>
              <a:rPr lang="en-GB" dirty="0">
                <a:hlinkClick r:id="rId5"/>
              </a:rPr>
              <a:t>Marshmallows on </a:t>
            </a:r>
            <a:r>
              <a:rPr lang="en-GB" dirty="0" smtClean="0">
                <a:hlinkClick r:id="rId5"/>
              </a:rPr>
              <a:t>Vimeo</a:t>
            </a:r>
            <a:endParaRPr lang="en-GB" dirty="0" smtClean="0"/>
          </a:p>
          <a:p>
            <a:pPr algn="ctr"/>
            <a:r>
              <a:rPr lang="en-GB" dirty="0">
                <a:hlinkClick r:id="rId6"/>
              </a:rPr>
              <a:t>marshmallows short film - YouTube</a:t>
            </a:r>
            <a:endParaRPr lang="en-GB" dirty="0" smtClean="0">
              <a:latin typeface="Letter-join Plus 36" panose="02000505000000020003" pitchFamily="50" charset="0"/>
            </a:endParaRPr>
          </a:p>
        </p:txBody>
      </p:sp>
      <p:sp>
        <p:nvSpPr>
          <p:cNvPr id="6" name="TextBox 5"/>
          <p:cNvSpPr txBox="1"/>
          <p:nvPr/>
        </p:nvSpPr>
        <p:spPr>
          <a:xfrm>
            <a:off x="1849186" y="4565927"/>
            <a:ext cx="5472608" cy="923330"/>
          </a:xfrm>
          <a:prstGeom prst="rect">
            <a:avLst/>
          </a:prstGeom>
          <a:noFill/>
        </p:spPr>
        <p:txBody>
          <a:bodyPr wrap="square" rtlCol="0">
            <a:spAutoFit/>
          </a:bodyPr>
          <a:lstStyle/>
          <a:p>
            <a:pPr algn="ctr"/>
            <a:r>
              <a:rPr lang="en-GB" dirty="0" smtClean="0">
                <a:latin typeface="Letter-join Plus 36" panose="02000505000000020003" pitchFamily="50" charset="0"/>
              </a:rPr>
              <a:t>You will need to watch the clip more than once while completing your lockdown English work to focus on different aspects from it throughout</a:t>
            </a:r>
            <a:r>
              <a:rPr lang="en-GB" dirty="0">
                <a:latin typeface="Letter-join Plus 36" panose="02000505000000020003" pitchFamily="50" charset="0"/>
              </a:rPr>
              <a:t> </a:t>
            </a:r>
            <a:r>
              <a:rPr lang="en-GB" dirty="0" smtClean="0">
                <a:latin typeface="Letter-join Plus 36" panose="02000505000000020003" pitchFamily="50" charset="0"/>
              </a:rPr>
              <a:t>the two weeks.</a:t>
            </a:r>
            <a:endParaRPr lang="en-GB" dirty="0">
              <a:latin typeface="Letter-join Plus 36" panose="02000505000000020003" pitchFamily="50"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526" y="5877272"/>
            <a:ext cx="609600" cy="609600"/>
          </a:xfrm>
          <a:prstGeom prst="rect">
            <a:avLst/>
          </a:prstGeom>
        </p:spPr>
      </p:pic>
    </p:spTree>
    <p:extLst>
      <p:ext uri="{BB962C8B-B14F-4D97-AF65-F5344CB8AC3E}">
        <p14:creationId xmlns:p14="http://schemas.microsoft.com/office/powerpoint/2010/main" val="22010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2.xml><?xml version="1.0" encoding="utf-8"?>
<ds:datastoreItem xmlns:ds="http://schemas.openxmlformats.org/officeDocument/2006/customXml" ds:itemID="{2BAC9883-32CF-496B-89A0-97BC3ECB1822}"/>
</file>

<file path=customXml/itemProps3.xml><?xml version="1.0" encoding="utf-8"?>
<ds:datastoreItem xmlns:ds="http://schemas.openxmlformats.org/officeDocument/2006/customXml" ds:itemID="{8AFD552E-7416-4491-9E10-572E656D4FD6}">
  <ds:schemaRefs>
    <ds:schemaRef ds:uri="51ed0273-da2e-4e15-a4cc-da4b6a562b6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48f660d0-b407-4726-9240-d79ef079ff0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5120</TotalTime>
  <Words>2815</Words>
  <Application>Microsoft Office PowerPoint</Application>
  <PresentationFormat>On-screen Show (4:3)</PresentationFormat>
  <Paragraphs>257</Paragraphs>
  <Slides>36</Slides>
  <Notes>13</Notes>
  <HiddenSlides>0</HiddenSlides>
  <MMClips>36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Brush Script MT</vt:lpstr>
      <vt:lpstr>Calibri</vt:lpstr>
      <vt:lpstr>Constantia</vt:lpstr>
      <vt:lpstr>Franklin Gothic Book</vt:lpstr>
      <vt:lpstr>Letter-join 36</vt:lpstr>
      <vt:lpstr>Letter-join Plus 36</vt:lpstr>
      <vt:lpstr>Rage Italic</vt:lpstr>
      <vt:lpstr>Times New Roman</vt:lpstr>
      <vt:lpstr>XCCW Joined 19a</vt:lpstr>
      <vt:lpstr>Pushpin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 back, relax and enjoy…</vt:lpstr>
      <vt:lpstr>Tuesday 9th February- Initial thoughts…</vt:lpstr>
      <vt:lpstr>Wednesday 10th February –  Word class</vt:lpstr>
      <vt:lpstr>Wednesday 10th February –  Word class</vt:lpstr>
      <vt:lpstr>Thursday 11th February –  Character details</vt:lpstr>
      <vt:lpstr>Friday 12th February –  Improving sentences.</vt:lpstr>
      <vt:lpstr>Monday 22th February –  Non chronological reports</vt:lpstr>
      <vt:lpstr>Features of a non-chronological report </vt:lpstr>
      <vt:lpstr>Heading</vt:lpstr>
      <vt:lpstr>Introduction</vt:lpstr>
      <vt:lpstr>Subheading</vt:lpstr>
      <vt:lpstr>Subheading</vt:lpstr>
      <vt:lpstr>Diagrams/images </vt:lpstr>
      <vt:lpstr>Captions and labels</vt:lpstr>
      <vt:lpstr>Conclusion</vt:lpstr>
      <vt:lpstr>Features of a non-chronological report </vt:lpstr>
      <vt:lpstr>Additional features</vt:lpstr>
      <vt:lpstr>Monday 22nd February (2)</vt:lpstr>
      <vt:lpstr>Tuesday 23rd February –  Creation of a monster</vt:lpstr>
      <vt:lpstr>Wednesday 24th February – Planning writing</vt:lpstr>
      <vt:lpstr>Wednesday 24th February – Planning writing</vt:lpstr>
      <vt:lpstr>Thurs 25th February –  Time to write a non-chronological report!</vt:lpstr>
      <vt:lpstr>Thurs 25.2.21 –  Time to write a non-chronological report!</vt:lpstr>
      <vt:lpstr>Modelled introductory paragraph…</vt:lpstr>
      <vt:lpstr>Modelled paragraph… </vt:lpstr>
      <vt:lpstr>Added extras…</vt:lpstr>
      <vt:lpstr>Fri 26.2.21 –  Continuing your non-chronological report!</vt:lpstr>
      <vt:lpstr>Is your report 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D. Mccann</cp:lastModifiedBy>
  <cp:revision>287</cp:revision>
  <cp:lastPrinted>2021-01-18T15:59:43Z</cp:lastPrinted>
  <dcterms:created xsi:type="dcterms:W3CDTF">2015-07-10T19:38:16Z</dcterms:created>
  <dcterms:modified xsi:type="dcterms:W3CDTF">2021-02-01T21:55:53Z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