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0" r:id="rId5"/>
    <p:sldId id="299" r:id="rId6"/>
    <p:sldId id="300" r:id="rId7"/>
    <p:sldId id="302" r:id="rId8"/>
    <p:sldId id="301" r:id="rId9"/>
    <p:sldId id="303" r:id="rId10"/>
    <p:sldId id="304" r:id="rId11"/>
    <p:sldId id="30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BDBF"/>
    <a:srgbClr val="FF7C80"/>
    <a:srgbClr val="DE53FF"/>
    <a:srgbClr val="CC00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115887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41805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204006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18476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91793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92CCFB8-F042-471C-AC44-545CC9541590}"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219535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92CCFB8-F042-471C-AC44-545CC9541590}" type="datetimeFigureOut">
              <a:rPr lang="en-GB" smtClean="0"/>
              <a:t>22/02/2021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87005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92CCFB8-F042-471C-AC44-545CC9541590}" type="datetimeFigureOut">
              <a:rPr lang="en-GB" smtClean="0"/>
              <a:t>22/02/2021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76812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CCFB8-F042-471C-AC44-545CC9541590}" type="datetimeFigureOut">
              <a:rPr lang="en-GB" smtClean="0"/>
              <a:t>22/02/2021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7186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CCFB8-F042-471C-AC44-545CC9541590}"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9512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CCFB8-F042-471C-AC44-545CC9541590}"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997523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CCFB8-F042-471C-AC44-545CC9541590}" type="datetimeFigureOut">
              <a:rPr lang="en-GB" smtClean="0"/>
              <a:t>22/02/2021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37AAF-E7F7-4038-A999-BF92E02B7771}" type="slidenum">
              <a:rPr lang="en-GB" smtClean="0"/>
              <a:t>‹#›</a:t>
            </a:fld>
            <a:endParaRPr lang="en-GB"/>
          </a:p>
        </p:txBody>
      </p:sp>
    </p:spTree>
    <p:extLst>
      <p:ext uri="{BB962C8B-B14F-4D97-AF65-F5344CB8AC3E}">
        <p14:creationId xmlns:p14="http://schemas.microsoft.com/office/powerpoint/2010/main" val="3487588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47"/>
            <a:ext cx="12192000" cy="1325563"/>
          </a:xfrm>
        </p:spPr>
        <p:txBody>
          <a:bodyPr>
            <a:noAutofit/>
          </a:bodyPr>
          <a:lstStyle/>
          <a:p>
            <a:r>
              <a:rPr lang="en-GB" sz="1600" b="1" u="sng" dirty="0" smtClean="0">
                <a:latin typeface="Comic Sans MS" panose="030F0702030302020204" pitchFamily="66" charset="0"/>
              </a:rPr>
              <a:t>Document 1:</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
        <p:nvSpPr>
          <p:cNvPr id="3" name="TextBox 2"/>
          <p:cNvSpPr txBox="1"/>
          <p:nvPr/>
        </p:nvSpPr>
        <p:spPr>
          <a:xfrm>
            <a:off x="169817" y="583863"/>
            <a:ext cx="11168743" cy="646331"/>
          </a:xfrm>
          <a:prstGeom prst="rect">
            <a:avLst/>
          </a:prstGeom>
          <a:noFill/>
        </p:spPr>
        <p:txBody>
          <a:bodyPr wrap="square" rtlCol="0">
            <a:spAutoFit/>
          </a:bodyPr>
          <a:lstStyle/>
          <a:p>
            <a:endParaRPr lang="en-GB" dirty="0"/>
          </a:p>
          <a:p>
            <a:endParaRPr lang="en-GB" dirty="0"/>
          </a:p>
        </p:txBody>
      </p:sp>
      <p:pic>
        <p:nvPicPr>
          <p:cNvPr id="4" name="Picture 3"/>
          <p:cNvPicPr>
            <a:picLocks noChangeAspect="1"/>
          </p:cNvPicPr>
          <p:nvPr/>
        </p:nvPicPr>
        <p:blipFill>
          <a:blip r:embed="rId2"/>
          <a:stretch>
            <a:fillRect/>
          </a:stretch>
        </p:blipFill>
        <p:spPr>
          <a:xfrm>
            <a:off x="3266804" y="2183746"/>
            <a:ext cx="4974767" cy="2560542"/>
          </a:xfrm>
          <a:prstGeom prst="rect">
            <a:avLst/>
          </a:prstGeom>
        </p:spPr>
      </p:pic>
    </p:spTree>
    <p:extLst>
      <p:ext uri="{BB962C8B-B14F-4D97-AF65-F5344CB8AC3E}">
        <p14:creationId xmlns:p14="http://schemas.microsoft.com/office/powerpoint/2010/main" val="4249604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315" y="419448"/>
            <a:ext cx="12074435" cy="6386300"/>
            <a:chOff x="21771" y="26126"/>
            <a:chExt cx="12074435" cy="6386300"/>
          </a:xfrm>
        </p:grpSpPr>
        <p:sp>
          <p:nvSpPr>
            <p:cNvPr id="4" name="Rectangle 3"/>
            <p:cNvSpPr/>
            <p:nvPr/>
          </p:nvSpPr>
          <p:spPr>
            <a:xfrm>
              <a:off x="21771" y="26126"/>
              <a:ext cx="6096000" cy="2585323"/>
            </a:xfrm>
            <a:prstGeom prst="rect">
              <a:avLst/>
            </a:prstGeom>
            <a:solidFill>
              <a:schemeClr val="bg1"/>
            </a:solidFill>
            <a:ln w="28575">
              <a:solidFill>
                <a:schemeClr val="tx1"/>
              </a:solidFill>
            </a:ln>
          </p:spPr>
          <p:txBody>
            <a:bodyPr>
              <a:spAutoFit/>
            </a:bodyPr>
            <a:lstStyle/>
            <a:p>
              <a:r>
                <a:rPr lang="en-GB" sz="1400" b="1" dirty="0" smtClean="0"/>
                <a:t>Bronze: </a:t>
              </a:r>
            </a:p>
            <a:p>
              <a:pPr marL="228600" indent="-228600">
                <a:buFont typeface="+mj-lt"/>
                <a:buAutoNum type="arabicPeriod"/>
              </a:pPr>
              <a:r>
                <a:rPr lang="en-GB" sz="1200" dirty="0" smtClean="0"/>
                <a:t>Pause </a:t>
              </a:r>
              <a:r>
                <a:rPr lang="en-GB" sz="1200" dirty="0"/>
                <a:t>the video at 0:10. What clues does this page give you about what the story is going to be about</a:t>
              </a:r>
              <a:r>
                <a:rPr lang="en-GB" sz="1200" dirty="0" smtClean="0"/>
                <a:t>?</a:t>
              </a:r>
            </a:p>
            <a:p>
              <a:pPr marL="228600" indent="-228600">
                <a:buFont typeface="+mj-lt"/>
                <a:buAutoNum type="arabicPeriod"/>
              </a:pPr>
              <a:r>
                <a:rPr lang="en-GB" sz="1200" dirty="0" smtClean="0"/>
                <a:t>How </a:t>
              </a:r>
              <a:r>
                <a:rPr lang="en-GB" sz="1200" dirty="0"/>
                <a:t>does the boy come by the camera</a:t>
              </a:r>
              <a:r>
                <a:rPr lang="en-GB" sz="1200" dirty="0" smtClean="0"/>
                <a:t>?</a:t>
              </a:r>
            </a:p>
            <a:p>
              <a:pPr marL="228600" indent="-228600">
                <a:buFont typeface="+mj-lt"/>
                <a:buAutoNum type="arabicPeriod"/>
              </a:pPr>
              <a:r>
                <a:rPr lang="en-GB" sz="1200" dirty="0" smtClean="0"/>
                <a:t>What </a:t>
              </a:r>
              <a:r>
                <a:rPr lang="en-GB" sz="1200" dirty="0"/>
                <a:t>is the name of the camera</a:t>
              </a:r>
              <a:r>
                <a:rPr lang="en-GB" sz="1200" dirty="0" smtClean="0"/>
                <a:t>?</a:t>
              </a:r>
            </a:p>
            <a:p>
              <a:pPr marL="228600" indent="-228600">
                <a:buFont typeface="+mj-lt"/>
                <a:buAutoNum type="arabicPeriod"/>
              </a:pPr>
              <a:r>
                <a:rPr lang="en-GB" sz="1200" dirty="0" smtClean="0"/>
                <a:t>Pause </a:t>
              </a:r>
              <a:r>
                <a:rPr lang="en-GB" sz="1200" dirty="0"/>
                <a:t>the video at 0:54, how do you know that the camera has been in the water for quite some time</a:t>
              </a:r>
              <a:r>
                <a:rPr lang="en-GB" sz="1200" dirty="0" smtClean="0"/>
                <a:t>?</a:t>
              </a:r>
            </a:p>
            <a:p>
              <a:pPr marL="228600" indent="-228600">
                <a:buFont typeface="+mj-lt"/>
                <a:buAutoNum type="arabicPeriod"/>
              </a:pPr>
              <a:r>
                <a:rPr lang="en-GB" sz="1200" dirty="0" smtClean="0"/>
                <a:t>Why </a:t>
              </a:r>
              <a:r>
                <a:rPr lang="en-GB" sz="1200" dirty="0"/>
                <a:t>does it take a while for the girl to develop the images at 1:15</a:t>
              </a:r>
              <a:r>
                <a:rPr lang="en-GB" sz="1200" dirty="0" smtClean="0"/>
                <a:t>?</a:t>
              </a:r>
            </a:p>
            <a:p>
              <a:pPr marL="228600" indent="-228600">
                <a:buFont typeface="+mj-lt"/>
                <a:buAutoNum type="arabicPeriod"/>
              </a:pPr>
              <a:r>
                <a:rPr lang="en-GB" sz="1200" dirty="0" smtClean="0"/>
                <a:t>Has </a:t>
              </a:r>
              <a:r>
                <a:rPr lang="en-GB" sz="1200" dirty="0"/>
                <a:t>this camera been picked up by anyone else before? Why? Why not</a:t>
              </a:r>
              <a:r>
                <a:rPr lang="en-GB" sz="1200" dirty="0" smtClean="0"/>
                <a:t>?</a:t>
              </a:r>
            </a:p>
            <a:p>
              <a:pPr marL="228600" indent="-228600">
                <a:buFont typeface="+mj-lt"/>
                <a:buAutoNum type="arabicPeriod"/>
              </a:pPr>
              <a:r>
                <a:rPr lang="en-GB" sz="1200" dirty="0" smtClean="0"/>
                <a:t>What </a:t>
              </a:r>
              <a:r>
                <a:rPr lang="en-GB" sz="1200" dirty="0"/>
                <a:t>evidence at 2:50 is there that the boy spends a lot of time analysing these photos</a:t>
              </a:r>
              <a:r>
                <a:rPr lang="en-GB" sz="1200" dirty="0" smtClean="0"/>
                <a:t>?</a:t>
              </a:r>
            </a:p>
            <a:p>
              <a:pPr marL="228600" indent="-228600">
                <a:buFont typeface="+mj-lt"/>
                <a:buAutoNum type="arabicPeriod"/>
              </a:pPr>
              <a:r>
                <a:rPr lang="en-GB" sz="1200" dirty="0" smtClean="0"/>
                <a:t>What </a:t>
              </a:r>
              <a:r>
                <a:rPr lang="en-GB" sz="1200" dirty="0"/>
                <a:t>is the boy doing at 2.57</a:t>
              </a:r>
              <a:r>
                <a:rPr lang="en-GB" sz="1200" dirty="0" smtClean="0"/>
                <a:t>?</a:t>
              </a:r>
              <a:endParaRPr lang="en-GB" sz="1200" dirty="0"/>
            </a:p>
            <a:p>
              <a:pPr marL="228600" indent="-228600">
                <a:buFont typeface="+mj-lt"/>
                <a:buAutoNum type="arabicPeriod"/>
              </a:pPr>
              <a:r>
                <a:rPr lang="en-GB" sz="1200" dirty="0" smtClean="0"/>
                <a:t>At </a:t>
              </a:r>
              <a:r>
                <a:rPr lang="en-GB" sz="1200" dirty="0"/>
                <a:t>3:14 the boy throws the camera back into the sea. Was he right to do this</a:t>
              </a:r>
              <a:r>
                <a:rPr lang="en-GB" sz="1200" dirty="0" smtClean="0"/>
                <a:t>?</a:t>
              </a:r>
            </a:p>
            <a:p>
              <a:pPr marL="228600" indent="-228600">
                <a:buFont typeface="+mj-lt"/>
                <a:buAutoNum type="arabicPeriod"/>
              </a:pPr>
              <a:r>
                <a:rPr lang="en-GB" sz="1200" dirty="0" smtClean="0"/>
                <a:t>List </a:t>
              </a:r>
              <a:r>
                <a:rPr lang="en-GB" sz="1200" dirty="0"/>
                <a:t>three ways in which the camera is carried to different </a:t>
              </a:r>
              <a:r>
                <a:rPr lang="en-GB" sz="1200" dirty="0" smtClean="0"/>
                <a:t>locations</a:t>
              </a:r>
              <a:endParaRPr lang="en-GB" sz="1200" dirty="0"/>
            </a:p>
          </p:txBody>
        </p:sp>
        <p:sp>
          <p:nvSpPr>
            <p:cNvPr id="5" name="Rectangle 4"/>
            <p:cNvSpPr/>
            <p:nvPr/>
          </p:nvSpPr>
          <p:spPr>
            <a:xfrm>
              <a:off x="21771" y="2647684"/>
              <a:ext cx="6096000" cy="2708434"/>
            </a:xfrm>
            <a:prstGeom prst="rect">
              <a:avLst/>
            </a:prstGeom>
            <a:solidFill>
              <a:schemeClr val="bg1"/>
            </a:solidFill>
            <a:ln w="28575">
              <a:solidFill>
                <a:schemeClr val="tx1"/>
              </a:solidFill>
            </a:ln>
          </p:spPr>
          <p:txBody>
            <a:bodyPr>
              <a:spAutoFit/>
            </a:bodyPr>
            <a:lstStyle/>
            <a:p>
              <a:r>
                <a:rPr lang="en-GB" sz="1400" b="1" dirty="0" smtClean="0"/>
                <a:t>Silver: </a:t>
              </a:r>
            </a:p>
            <a:p>
              <a:r>
                <a:rPr lang="en-GB" sz="1200" dirty="0" smtClean="0"/>
                <a:t>1). </a:t>
              </a:r>
              <a:r>
                <a:rPr lang="en-GB" sz="1200" dirty="0"/>
                <a:t>At 0:30 we can see a lot of props that the boy has taken to the beach. What do these props tell us about the boy?</a:t>
              </a:r>
            </a:p>
            <a:p>
              <a:r>
                <a:rPr lang="en-GB" sz="1200" dirty="0" smtClean="0"/>
                <a:t>2). How </a:t>
              </a:r>
              <a:r>
                <a:rPr lang="en-GB" sz="1200" dirty="0"/>
                <a:t>does the boy come by the camera?</a:t>
              </a:r>
            </a:p>
            <a:p>
              <a:r>
                <a:rPr lang="en-GB" sz="1200" dirty="0" smtClean="0"/>
                <a:t>3). </a:t>
              </a:r>
              <a:r>
                <a:rPr lang="en-GB" sz="1200" dirty="0"/>
                <a:t>Pause the video at 0:54. Do you think the camera has been in the water a long time or not</a:t>
              </a:r>
              <a:r>
                <a:rPr lang="en-GB" sz="1200" dirty="0" smtClean="0"/>
                <a:t>? Why/Why not?</a:t>
              </a:r>
            </a:p>
            <a:p>
              <a:r>
                <a:rPr lang="en-GB" sz="1200" dirty="0" smtClean="0"/>
                <a:t>4). </a:t>
              </a:r>
              <a:r>
                <a:rPr lang="en-GB" sz="1200" dirty="0"/>
                <a:t>What is the boy holding in his hand in the last picture (1:04</a:t>
              </a:r>
              <a:r>
                <a:rPr lang="en-GB" sz="1200" dirty="0" smtClean="0"/>
                <a:t>)?</a:t>
              </a:r>
            </a:p>
            <a:p>
              <a:r>
                <a:rPr lang="en-GB" sz="1200" dirty="0" smtClean="0"/>
                <a:t>5). </a:t>
              </a:r>
              <a:r>
                <a:rPr lang="en-GB" sz="1200" dirty="0"/>
                <a:t>It takes a while for the girl to develop the images on the camera. How do we know this using the images on 1:15</a:t>
              </a:r>
              <a:r>
                <a:rPr lang="en-GB" sz="1200" dirty="0" smtClean="0"/>
                <a:t>?</a:t>
              </a:r>
            </a:p>
            <a:p>
              <a:r>
                <a:rPr lang="en-GB" sz="1200" dirty="0" smtClean="0"/>
                <a:t>6). </a:t>
              </a:r>
              <a:r>
                <a:rPr lang="en-GB" sz="1200" dirty="0"/>
                <a:t>How does the boy feel when he sees the first image from the camera? How do you know</a:t>
              </a:r>
              <a:r>
                <a:rPr lang="en-GB" sz="1200" dirty="0" smtClean="0"/>
                <a:t>?</a:t>
              </a:r>
            </a:p>
            <a:p>
              <a:r>
                <a:rPr lang="en-GB" sz="1200" dirty="0"/>
                <a:t>7</a:t>
              </a:r>
              <a:r>
                <a:rPr lang="en-GB" sz="1200" dirty="0" smtClean="0"/>
                <a:t>). </a:t>
              </a:r>
              <a:r>
                <a:rPr lang="en-GB" sz="1200" dirty="0"/>
                <a:t>What evidence at 2:50 is there that the boy spends a lot of time analysing these photos</a:t>
              </a:r>
              <a:r>
                <a:rPr lang="en-GB" sz="1200" dirty="0" smtClean="0"/>
                <a:t>?</a:t>
              </a:r>
            </a:p>
            <a:p>
              <a:r>
                <a:rPr lang="en-GB" sz="1200" dirty="0"/>
                <a:t>8</a:t>
              </a:r>
              <a:r>
                <a:rPr lang="en-GB" sz="1200" dirty="0" smtClean="0"/>
                <a:t>). Why does the boys take a photograph of himself at 2.57</a:t>
              </a:r>
              <a:r>
                <a:rPr lang="en-GB" sz="1200" dirty="0"/>
                <a:t>?</a:t>
              </a:r>
            </a:p>
            <a:p>
              <a:r>
                <a:rPr lang="en-GB" sz="1200" dirty="0"/>
                <a:t>9</a:t>
              </a:r>
              <a:r>
                <a:rPr lang="en-GB" sz="1200" dirty="0" smtClean="0"/>
                <a:t>). </a:t>
              </a:r>
              <a:r>
                <a:rPr lang="en-GB" sz="1200" dirty="0"/>
                <a:t>At 3:14 the boy throws the camera back into the sea. Was he right to do this?</a:t>
              </a:r>
            </a:p>
            <a:p>
              <a:r>
                <a:rPr lang="en-GB" sz="1200" dirty="0" smtClean="0"/>
                <a:t>10). </a:t>
              </a:r>
              <a:r>
                <a:rPr lang="en-GB" sz="1200" dirty="0"/>
                <a:t>List three ways in which the camera is carried to different </a:t>
              </a:r>
              <a:r>
                <a:rPr lang="en-GB" sz="1200" dirty="0" smtClean="0"/>
                <a:t>locations</a:t>
              </a:r>
              <a:endParaRPr lang="en-GB" sz="1200" dirty="0"/>
            </a:p>
          </p:txBody>
        </p:sp>
        <p:sp>
          <p:nvSpPr>
            <p:cNvPr id="6" name="Rectangle 5"/>
            <p:cNvSpPr/>
            <p:nvPr/>
          </p:nvSpPr>
          <p:spPr>
            <a:xfrm>
              <a:off x="6156960" y="26126"/>
              <a:ext cx="5939246" cy="3262432"/>
            </a:xfrm>
            <a:prstGeom prst="rect">
              <a:avLst/>
            </a:prstGeom>
            <a:solidFill>
              <a:schemeClr val="bg1"/>
            </a:solidFill>
            <a:ln w="28575">
              <a:solidFill>
                <a:schemeClr val="tx1"/>
              </a:solidFill>
            </a:ln>
          </p:spPr>
          <p:txBody>
            <a:bodyPr wrap="square">
              <a:spAutoFit/>
            </a:bodyPr>
            <a:lstStyle/>
            <a:p>
              <a:r>
                <a:rPr lang="en-GB" sz="1400" b="1" dirty="0" smtClean="0"/>
                <a:t>Gold:</a:t>
              </a:r>
            </a:p>
            <a:p>
              <a:pPr marL="342900" indent="-342900">
                <a:buFont typeface="+mj-lt"/>
                <a:buAutoNum type="arabicPeriod"/>
              </a:pPr>
              <a:r>
                <a:rPr lang="en-GB" sz="1200" dirty="0" smtClean="0"/>
                <a:t>At </a:t>
              </a:r>
              <a:r>
                <a:rPr lang="en-GB" sz="1200" dirty="0"/>
                <a:t>0:30 we can see a lot of props that the boy has taken to the beach. What do these props tell us about the boy</a:t>
              </a:r>
              <a:r>
                <a:rPr lang="en-GB" sz="1200" dirty="0" smtClean="0"/>
                <a:t>?</a:t>
              </a:r>
            </a:p>
            <a:p>
              <a:pPr marL="342900" indent="-342900">
                <a:buFont typeface="+mj-lt"/>
                <a:buAutoNum type="arabicPeriod"/>
              </a:pPr>
              <a:r>
                <a:rPr lang="en-GB" sz="1200" dirty="0" smtClean="0"/>
                <a:t>Summarise </a:t>
              </a:r>
              <a:r>
                <a:rPr lang="en-GB" sz="1200" dirty="0"/>
                <a:t>the events that happen in the page on 0:38</a:t>
              </a:r>
              <a:r>
                <a:rPr lang="en-GB" sz="1200" dirty="0" smtClean="0"/>
                <a:t>.</a:t>
              </a:r>
            </a:p>
            <a:p>
              <a:pPr marL="342900" indent="-342900">
                <a:buFont typeface="+mj-lt"/>
                <a:buAutoNum type="arabicPeriod"/>
              </a:pPr>
              <a:r>
                <a:rPr lang="en-GB" sz="1200" dirty="0" smtClean="0"/>
                <a:t>Pause </a:t>
              </a:r>
              <a:r>
                <a:rPr lang="en-GB" sz="1200" dirty="0"/>
                <a:t>the video at 0:54. Do you think the camera has been in the water a long time or not? Why/Why not</a:t>
              </a:r>
              <a:r>
                <a:rPr lang="en-GB" sz="1200" dirty="0" smtClean="0"/>
                <a:t>?</a:t>
              </a:r>
              <a:endParaRPr lang="en-GB" sz="1200" dirty="0"/>
            </a:p>
            <a:p>
              <a:pPr marL="342900" indent="-342900">
                <a:buFont typeface="+mj-lt"/>
                <a:buAutoNum type="arabicPeriod"/>
              </a:pPr>
              <a:r>
                <a:rPr lang="en-GB" sz="1200" dirty="0" smtClean="0"/>
                <a:t>What </a:t>
              </a:r>
              <a:r>
                <a:rPr lang="en-GB" sz="1200" dirty="0"/>
                <a:t>is the boy holding in his hand in the last picture (1:04)?</a:t>
              </a:r>
            </a:p>
            <a:p>
              <a:pPr marL="342900" indent="-342900">
                <a:buFont typeface="+mj-lt"/>
                <a:buAutoNum type="arabicPeriod"/>
              </a:pPr>
              <a:r>
                <a:rPr lang="en-GB" sz="1200" dirty="0" smtClean="0"/>
                <a:t>Do </a:t>
              </a:r>
              <a:r>
                <a:rPr lang="en-GB" sz="1200" dirty="0"/>
                <a:t>you think the images from the camera took a while to develop? Why? Why not? Use 1:15 to support your evidence</a:t>
              </a:r>
              <a:r>
                <a:rPr lang="en-GB" sz="1200" dirty="0" smtClean="0"/>
                <a:t>.</a:t>
              </a:r>
            </a:p>
            <a:p>
              <a:pPr marL="342900" indent="-342900">
                <a:buFont typeface="+mj-lt"/>
                <a:buAutoNum type="arabicPeriod"/>
              </a:pPr>
              <a:r>
                <a:rPr lang="en-GB" sz="1200" dirty="0" smtClean="0"/>
                <a:t>How </a:t>
              </a:r>
              <a:r>
                <a:rPr lang="en-GB" sz="1200" dirty="0"/>
                <a:t>does the boy feel when he sees the first image from the camera? How do you know</a:t>
              </a:r>
              <a:r>
                <a:rPr lang="en-GB" sz="1200" dirty="0" smtClean="0"/>
                <a:t>?</a:t>
              </a:r>
              <a:endParaRPr lang="en-GB" sz="1200" dirty="0"/>
            </a:p>
            <a:p>
              <a:pPr marL="342900" indent="-342900">
                <a:buFont typeface="+mj-lt"/>
                <a:buAutoNum type="arabicPeriod"/>
              </a:pPr>
              <a:r>
                <a:rPr lang="en-GB" sz="1200" dirty="0" smtClean="0"/>
                <a:t>Pause </a:t>
              </a:r>
              <a:r>
                <a:rPr lang="en-GB" sz="1200" dirty="0"/>
                <a:t>at 2:40. Which character was the first one to put the camera in the sea? How do you know</a:t>
              </a:r>
              <a:r>
                <a:rPr lang="en-GB" sz="1200" dirty="0" smtClean="0"/>
                <a:t>?</a:t>
              </a:r>
            </a:p>
            <a:p>
              <a:pPr marL="342900" indent="-342900">
                <a:buFont typeface="+mj-lt"/>
                <a:buAutoNum type="arabicPeriod"/>
              </a:pPr>
              <a:r>
                <a:rPr lang="en-GB" sz="1200" dirty="0" smtClean="0"/>
                <a:t>What </a:t>
              </a:r>
              <a:r>
                <a:rPr lang="en-GB" sz="1200" dirty="0"/>
                <a:t>evidence at 2:50 is there that the boy is intrigued by the photographs?</a:t>
              </a:r>
            </a:p>
            <a:p>
              <a:pPr marL="342900" indent="-342900">
                <a:buFont typeface="+mj-lt"/>
                <a:buAutoNum type="arabicPeriod"/>
              </a:pPr>
              <a:r>
                <a:rPr lang="en-GB" sz="1200" dirty="0" smtClean="0"/>
                <a:t>At </a:t>
              </a:r>
              <a:r>
                <a:rPr lang="en-GB" sz="1200" dirty="0"/>
                <a:t>3:15 we see the camera wash up on a beach. Is this the same beach or a different beach than the one its washed up on at the beginning? How do you know?</a:t>
              </a:r>
            </a:p>
            <a:p>
              <a:pPr marL="342900" indent="-342900">
                <a:buFont typeface="+mj-lt"/>
                <a:buAutoNum type="arabicPeriod"/>
              </a:pPr>
              <a:r>
                <a:rPr lang="en-GB" sz="1200" dirty="0" smtClean="0"/>
                <a:t>Predict </a:t>
              </a:r>
              <a:r>
                <a:rPr lang="en-GB" sz="1200" dirty="0"/>
                <a:t>what you think the girl in the final clip will do with the camera</a:t>
              </a:r>
              <a:r>
                <a:rPr lang="en-GB" sz="1200" dirty="0" smtClean="0"/>
                <a:t>.</a:t>
              </a:r>
              <a:endParaRPr lang="en-GB" sz="1200" dirty="0"/>
            </a:p>
          </p:txBody>
        </p:sp>
        <p:sp>
          <p:nvSpPr>
            <p:cNvPr id="7" name="Rectangle 6"/>
            <p:cNvSpPr/>
            <p:nvPr/>
          </p:nvSpPr>
          <p:spPr>
            <a:xfrm>
              <a:off x="6156960" y="3334660"/>
              <a:ext cx="5939246" cy="3077766"/>
            </a:xfrm>
            <a:prstGeom prst="rect">
              <a:avLst/>
            </a:prstGeom>
            <a:solidFill>
              <a:schemeClr val="bg1"/>
            </a:solidFill>
            <a:ln w="28575">
              <a:solidFill>
                <a:schemeClr val="tx1"/>
              </a:solidFill>
            </a:ln>
          </p:spPr>
          <p:txBody>
            <a:bodyPr wrap="square">
              <a:spAutoFit/>
            </a:bodyPr>
            <a:lstStyle/>
            <a:p>
              <a:r>
                <a:rPr lang="en-GB" sz="1400" b="1" dirty="0"/>
                <a:t>Platinum:</a:t>
              </a:r>
            </a:p>
            <a:p>
              <a:pPr marL="228600" indent="-228600">
                <a:buFont typeface="+mj-lt"/>
                <a:buAutoNum type="arabicPeriod"/>
              </a:pPr>
              <a:r>
                <a:rPr lang="en-GB" sz="1200" dirty="0"/>
                <a:t>At 0:30 we can see a lot of props that the boy has taken to the beach. What do these props tell us about the boy?</a:t>
              </a:r>
            </a:p>
            <a:p>
              <a:pPr marL="228600" indent="-228600">
                <a:buFont typeface="+mj-lt"/>
                <a:buAutoNum type="arabicPeriod"/>
              </a:pPr>
              <a:r>
                <a:rPr lang="en-GB" sz="1200" dirty="0"/>
                <a:t>Summarise the events that happen in the page on 0:38?</a:t>
              </a:r>
            </a:p>
            <a:p>
              <a:pPr marL="228600" indent="-228600">
                <a:buFont typeface="+mj-lt"/>
                <a:buAutoNum type="arabicPeriod"/>
              </a:pPr>
              <a:r>
                <a:rPr lang="en-GB" sz="1200" dirty="0"/>
                <a:t>Do you think the images from the camera took a while to develop? Why? Why not? Use 1:15 to support your evidence.</a:t>
              </a:r>
            </a:p>
            <a:p>
              <a:pPr marL="228600" indent="-228600">
                <a:buFont typeface="+mj-lt"/>
                <a:buAutoNum type="arabicPeriod"/>
              </a:pPr>
              <a:r>
                <a:rPr lang="en-GB" sz="1200" dirty="0"/>
                <a:t>Who are the characters we see at 2:07? Explain why you think this. </a:t>
              </a:r>
            </a:p>
            <a:p>
              <a:pPr marL="228600" indent="-228600">
                <a:buFont typeface="+mj-lt"/>
                <a:buAutoNum type="arabicPeriod"/>
              </a:pPr>
              <a:r>
                <a:rPr lang="en-GB" sz="1200" dirty="0"/>
                <a:t>Pause at 2:40 Compare two of the characters that you can see. What is the same/ different?</a:t>
              </a:r>
            </a:p>
            <a:p>
              <a:pPr marL="228600" indent="-228600">
                <a:buFont typeface="+mj-lt"/>
                <a:buAutoNum type="arabicPeriod"/>
              </a:pPr>
              <a:r>
                <a:rPr lang="en-GB" sz="1200" dirty="0"/>
                <a:t>What era is the first person who put the camera into the sea from? Why do you think this?</a:t>
              </a:r>
            </a:p>
            <a:p>
              <a:pPr marL="228600" indent="-228600">
                <a:buFont typeface="+mj-lt"/>
                <a:buAutoNum type="arabicPeriod"/>
              </a:pPr>
              <a:r>
                <a:rPr lang="en-GB" sz="1200" dirty="0"/>
                <a:t>What evidence at 2:50 is there that the boy is intrigued by the photographs?</a:t>
              </a:r>
            </a:p>
            <a:p>
              <a:pPr marL="228600" indent="-228600">
                <a:buFont typeface="+mj-lt"/>
                <a:buAutoNum type="arabicPeriod"/>
              </a:pPr>
              <a:r>
                <a:rPr lang="en-GB" sz="1200" dirty="0"/>
                <a:t>At 3:15 we see the camera wash up on a beach. Is this the same beach or a different beach than the one its washed up on at the beginning? How do you know?</a:t>
              </a:r>
            </a:p>
            <a:p>
              <a:pPr marL="228600" indent="-228600">
                <a:buFont typeface="+mj-lt"/>
                <a:buAutoNum type="arabicPeriod"/>
              </a:pPr>
              <a:r>
                <a:rPr lang="en-GB" sz="1200" dirty="0"/>
                <a:t>Predict what you think the girl in the final clip will do with the camera.</a:t>
              </a:r>
            </a:p>
            <a:p>
              <a:pPr marL="228600" indent="-228600">
                <a:buFont typeface="+mj-lt"/>
                <a:buAutoNum type="arabicPeriod"/>
              </a:pPr>
              <a:r>
                <a:rPr lang="en-GB" sz="1200" dirty="0"/>
                <a:t>Sum up the ‘</a:t>
              </a:r>
              <a:r>
                <a:rPr lang="en-GB" sz="1200" dirty="0" err="1"/>
                <a:t>Flotsome</a:t>
              </a:r>
              <a:r>
                <a:rPr lang="en-GB" sz="1200" dirty="0"/>
                <a:t>’ story in under 50 words. </a:t>
              </a:r>
            </a:p>
          </p:txBody>
        </p:sp>
      </p:grpSp>
      <p:sp>
        <p:nvSpPr>
          <p:cNvPr id="8" name="Title 1"/>
          <p:cNvSpPr>
            <a:spLocks noGrp="1"/>
          </p:cNvSpPr>
          <p:nvPr>
            <p:ph type="title"/>
          </p:nvPr>
        </p:nvSpPr>
        <p:spPr>
          <a:xfrm>
            <a:off x="0" y="-261799"/>
            <a:ext cx="12192000" cy="1325563"/>
          </a:xfrm>
        </p:spPr>
        <p:txBody>
          <a:bodyPr>
            <a:noAutofit/>
          </a:bodyPr>
          <a:lstStyle/>
          <a:p>
            <a:r>
              <a:rPr lang="en-GB" sz="1600" b="1" u="sng" dirty="0" smtClean="0">
                <a:latin typeface="Comic Sans MS" panose="030F0702030302020204" pitchFamily="66" charset="0"/>
              </a:rPr>
              <a:t>Document 2:</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133262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596" y="1034197"/>
            <a:ext cx="10515600" cy="4998614"/>
          </a:xfrm>
        </p:spPr>
        <p:txBody>
          <a:bodyPr>
            <a:normAutofit/>
          </a:bodyPr>
          <a:lstStyle/>
          <a:p>
            <a:pPr marL="0" indent="0">
              <a:buNone/>
            </a:pPr>
            <a:r>
              <a:rPr lang="en-GB" sz="1600" dirty="0" smtClean="0"/>
              <a:t>	Waves crashed against the shore like white stallions as the incoming tide gradually climbed up the broad white strip of sand. Children and their parents pranced about in the shallows, running and splashing, consumed in laughter as gulls screeched above me in the cloudless sky. Gently, a </a:t>
            </a:r>
            <a:r>
              <a:rPr lang="en-GB" sz="1600" dirty="0"/>
              <a:t>light </a:t>
            </a:r>
            <a:r>
              <a:rPr lang="en-GB" sz="1600" dirty="0" smtClean="0"/>
              <a:t>breeze </a:t>
            </a:r>
            <a:r>
              <a:rPr lang="en-GB" sz="1600" dirty="0"/>
              <a:t>tickled my </a:t>
            </a:r>
            <a:r>
              <a:rPr lang="en-GB" sz="1600" dirty="0" smtClean="0"/>
              <a:t>skin</a:t>
            </a:r>
            <a:r>
              <a:rPr lang="en-GB" sz="1600" dirty="0"/>
              <a:t> </a:t>
            </a:r>
            <a:r>
              <a:rPr lang="en-GB" sz="1600" dirty="0" smtClean="0"/>
              <a:t>as I lay, preoccupied with my latest beach discovery: a crab.</a:t>
            </a:r>
          </a:p>
          <a:p>
            <a:pPr marL="0" indent="0">
              <a:buNone/>
            </a:pPr>
            <a:r>
              <a:rPr lang="en-GB" sz="1600" dirty="0" smtClean="0"/>
              <a:t>	Eyes wide, I glared inquisitively, analysing every part of this peculiar crustacean through a magnifying glass. Consumed by an overwhelming desire to discover more of these ten legged creatures, I picked up my spade and began to dig, unaware that I was precariously </a:t>
            </a:r>
            <a:r>
              <a:rPr lang="en-GB" sz="1600" dirty="0" smtClean="0"/>
              <a:t>close to </a:t>
            </a:r>
            <a:r>
              <a:rPr lang="en-GB" sz="1600" dirty="0" smtClean="0"/>
              <a:t>the incoming tide. In one fell swoop, waves descended down on top of me, lifted me off the floor and carried me further inland. Letting go of my spade and the bucket which contained the crab, I flapped my arms furiously to keep my head above the thrashing water which engulfed me. </a:t>
            </a:r>
          </a:p>
          <a:p>
            <a:pPr marL="0" indent="0">
              <a:buNone/>
            </a:pPr>
            <a:r>
              <a:rPr lang="en-GB" sz="1600" dirty="0" smtClean="0"/>
              <a:t>	Soaked and somewhat dishevelled, I arrived approximately ten feet up the beach face down in the sand which stuck to my drenched body. Brushing myself down and wiping the salt water from my eyes, I stood upon my feet and began to collect up the equipment that had been so abruptly swept from my grasp. It was at this point I noticed something entirely foreign. Something I was sure I had not seen before and most certainly did not belong to me: a metal box with a small glass cylinder on the front. Being as naturally curious as I am, I approached the box and picked it up. ‘Melville Underwater Camera’ it read. A rush of excitement coursed through my  veins as I felt I had stumbled upon the ultimate discovery. Somewhat flustered, I opened the back of the camera to find the film that was kept inside. I just had to get the images developed. </a:t>
            </a:r>
          </a:p>
          <a:p>
            <a:pPr marL="0" indent="0">
              <a:buNone/>
            </a:pPr>
            <a:r>
              <a:rPr lang="en-GB" sz="1600" dirty="0"/>
              <a:t>	</a:t>
            </a:r>
            <a:r>
              <a:rPr lang="en-GB" sz="1600" dirty="0" smtClean="0"/>
              <a:t>In a hurry, I put on my sandals and rushed into town, found the nearest photograph shop and requested that the photos be developed. I waited. I waited some more. And still, I waited. After what felt like an age, the photographs were finally ready. I snatched them from the shop assistant’s hand and sprinted back to the beach, where I tore open the wallet that they were in and stared in awe at the photographs. </a:t>
            </a:r>
            <a:endParaRPr lang="en-GB" sz="1600" dirty="0"/>
          </a:p>
        </p:txBody>
      </p:sp>
      <p:sp>
        <p:nvSpPr>
          <p:cNvPr id="4" name="Title 1"/>
          <p:cNvSpPr>
            <a:spLocks noGrp="1"/>
          </p:cNvSpPr>
          <p:nvPr>
            <p:ph type="title"/>
          </p:nvPr>
        </p:nvSpPr>
        <p:spPr>
          <a:xfrm>
            <a:off x="0" y="-261799"/>
            <a:ext cx="12192000" cy="1325563"/>
          </a:xfrm>
        </p:spPr>
        <p:txBody>
          <a:bodyPr>
            <a:noAutofit/>
          </a:bodyPr>
          <a:lstStyle/>
          <a:p>
            <a:r>
              <a:rPr lang="en-GB" sz="1600" b="1" u="sng" dirty="0" smtClean="0">
                <a:latin typeface="Comic Sans MS" panose="030F0702030302020204" pitchFamily="66" charset="0"/>
              </a:rPr>
              <a:t>Document </a:t>
            </a:r>
            <a:r>
              <a:rPr lang="en-GB" sz="1600" b="1" u="sng" dirty="0">
                <a:latin typeface="Comic Sans MS" panose="030F0702030302020204" pitchFamily="66" charset="0"/>
              </a:rPr>
              <a:t>3</a:t>
            </a:r>
            <a:r>
              <a:rPr lang="en-GB" sz="1600" b="1" u="sng" dirty="0" smtClean="0">
                <a:latin typeface="Comic Sans MS" panose="030F0702030302020204" pitchFamily="66" charset="0"/>
              </a:rPr>
              <a:t>:</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274895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ISPACE poster"/>
          <p:cNvPicPr>
            <a:picLocks noChangeAspect="1" noChangeArrowheads="1"/>
          </p:cNvPicPr>
          <p:nvPr/>
        </p:nvPicPr>
        <p:blipFill rotWithShape="1">
          <a:blip r:embed="rId2">
            <a:extLst>
              <a:ext uri="{28A0092B-C50C-407E-A947-70E740481C1C}">
                <a14:useLocalDpi xmlns:a14="http://schemas.microsoft.com/office/drawing/2010/main" val="0"/>
              </a:ext>
            </a:extLst>
          </a:blip>
          <a:srcRect l="23231" t="11664" r="22746" b="19149"/>
          <a:stretch/>
        </p:blipFill>
        <p:spPr bwMode="auto">
          <a:xfrm>
            <a:off x="364484" y="525702"/>
            <a:ext cx="5497636" cy="372291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25719" t="18077" r="4583" b="7899"/>
          <a:stretch/>
        </p:blipFill>
        <p:spPr>
          <a:xfrm>
            <a:off x="5419809" y="2387160"/>
            <a:ext cx="6653349" cy="4336868"/>
          </a:xfrm>
          <a:prstGeom prst="rect">
            <a:avLst/>
          </a:prstGeom>
          <a:ln w="57150">
            <a:solidFill>
              <a:schemeClr val="tx1"/>
            </a:solidFill>
          </a:ln>
        </p:spPr>
      </p:pic>
      <p:sp>
        <p:nvSpPr>
          <p:cNvPr id="4" name="Title 1"/>
          <p:cNvSpPr>
            <a:spLocks noGrp="1"/>
          </p:cNvSpPr>
          <p:nvPr>
            <p:ph type="title"/>
          </p:nvPr>
        </p:nvSpPr>
        <p:spPr>
          <a:xfrm>
            <a:off x="0" y="-203362"/>
            <a:ext cx="12192000" cy="1325563"/>
          </a:xfrm>
        </p:spPr>
        <p:txBody>
          <a:bodyPr>
            <a:noAutofit/>
          </a:bodyPr>
          <a:lstStyle/>
          <a:p>
            <a:r>
              <a:rPr lang="en-GB" sz="1600" b="1" u="sng" dirty="0" smtClean="0">
                <a:latin typeface="Comic Sans MS" panose="030F0702030302020204" pitchFamily="66" charset="0"/>
              </a:rPr>
              <a:t>Document </a:t>
            </a:r>
            <a:r>
              <a:rPr lang="en-GB" sz="1600" b="1" u="sng" dirty="0">
                <a:latin typeface="Comic Sans MS" panose="030F0702030302020204" pitchFamily="66" charset="0"/>
              </a:rPr>
              <a:t>4</a:t>
            </a:r>
            <a:r>
              <a:rPr lang="en-GB" sz="1600" b="1" u="sng" dirty="0" smtClean="0">
                <a:latin typeface="Comic Sans MS" panose="030F0702030302020204" pitchFamily="66" charset="0"/>
              </a:rPr>
              <a:t>:</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342007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9713" t="5900" r="10345" b="42533"/>
          <a:stretch/>
        </p:blipFill>
        <p:spPr>
          <a:xfrm>
            <a:off x="3144644" y="1572303"/>
            <a:ext cx="2546835" cy="1471961"/>
          </a:xfrm>
          <a:prstGeom prst="rect">
            <a:avLst/>
          </a:prstGeom>
        </p:spPr>
      </p:pic>
      <p:pic>
        <p:nvPicPr>
          <p:cNvPr id="16" name="Picture 15"/>
          <p:cNvPicPr>
            <a:picLocks noChangeAspect="1"/>
          </p:cNvPicPr>
          <p:nvPr/>
        </p:nvPicPr>
        <p:blipFill rotWithShape="1">
          <a:blip r:embed="rId3"/>
          <a:srcRect l="9095" t="9095" r="8497" b="8497"/>
          <a:stretch/>
        </p:blipFill>
        <p:spPr>
          <a:xfrm>
            <a:off x="8519531" y="1572301"/>
            <a:ext cx="2551452" cy="1471962"/>
          </a:xfrm>
          <a:prstGeom prst="rect">
            <a:avLst/>
          </a:prstGeom>
        </p:spPr>
      </p:pic>
      <p:pic>
        <p:nvPicPr>
          <p:cNvPr id="19" name="Picture 18"/>
          <p:cNvPicPr>
            <a:picLocks noChangeAspect="1"/>
          </p:cNvPicPr>
          <p:nvPr/>
        </p:nvPicPr>
        <p:blipFill rotWithShape="1">
          <a:blip r:embed="rId4"/>
          <a:srcRect l="8844" t="22042" r="22042" b="8844"/>
          <a:stretch/>
        </p:blipFill>
        <p:spPr>
          <a:xfrm>
            <a:off x="425764" y="1572302"/>
            <a:ext cx="2542796" cy="1471961"/>
          </a:xfrm>
          <a:prstGeom prst="rect">
            <a:avLst/>
          </a:prstGeom>
        </p:spPr>
      </p:pic>
      <p:pic>
        <p:nvPicPr>
          <p:cNvPr id="20" name="Picture 19"/>
          <p:cNvPicPr>
            <a:picLocks noChangeAspect="1"/>
          </p:cNvPicPr>
          <p:nvPr/>
        </p:nvPicPr>
        <p:blipFill rotWithShape="1">
          <a:blip r:embed="rId5"/>
          <a:srcRect l="8544" t="8068" r="8067" b="8544"/>
          <a:stretch/>
        </p:blipFill>
        <p:spPr>
          <a:xfrm>
            <a:off x="5830066" y="1572298"/>
            <a:ext cx="2548855" cy="1471965"/>
          </a:xfrm>
          <a:prstGeom prst="rect">
            <a:avLst/>
          </a:prstGeom>
        </p:spPr>
      </p:pic>
      <p:pic>
        <p:nvPicPr>
          <p:cNvPr id="27" name="Picture 26"/>
          <p:cNvPicPr>
            <a:picLocks noChangeAspect="1"/>
          </p:cNvPicPr>
          <p:nvPr/>
        </p:nvPicPr>
        <p:blipFill rotWithShape="1">
          <a:blip r:embed="rId6"/>
          <a:srcRect l="9696" t="8256" r="8256" b="9696"/>
          <a:stretch/>
        </p:blipFill>
        <p:spPr>
          <a:xfrm>
            <a:off x="3136568" y="3189233"/>
            <a:ext cx="2546835" cy="1471961"/>
          </a:xfrm>
          <a:prstGeom prst="rect">
            <a:avLst/>
          </a:prstGeom>
        </p:spPr>
      </p:pic>
      <p:pic>
        <p:nvPicPr>
          <p:cNvPr id="28" name="Picture 27"/>
          <p:cNvPicPr>
            <a:picLocks noChangeAspect="1"/>
          </p:cNvPicPr>
          <p:nvPr/>
        </p:nvPicPr>
        <p:blipFill rotWithShape="1">
          <a:blip r:embed="rId7"/>
          <a:srcRect l="9333" t="21599" r="8888" b="20455"/>
          <a:stretch/>
        </p:blipFill>
        <p:spPr>
          <a:xfrm>
            <a:off x="415670" y="3189234"/>
            <a:ext cx="2546835" cy="1471961"/>
          </a:xfrm>
          <a:prstGeom prst="rect">
            <a:avLst/>
          </a:prstGeom>
        </p:spPr>
      </p:pic>
      <p:pic>
        <p:nvPicPr>
          <p:cNvPr id="29" name="Picture 28"/>
          <p:cNvPicPr>
            <a:picLocks noChangeAspect="1"/>
          </p:cNvPicPr>
          <p:nvPr/>
        </p:nvPicPr>
        <p:blipFill rotWithShape="1">
          <a:blip r:embed="rId8"/>
          <a:srcRect l="8603" t="6759" r="7955" b="8715"/>
          <a:stretch/>
        </p:blipFill>
        <p:spPr>
          <a:xfrm>
            <a:off x="5817953" y="3189232"/>
            <a:ext cx="2546836" cy="1471961"/>
          </a:xfrm>
          <a:prstGeom prst="rect">
            <a:avLst/>
          </a:prstGeom>
        </p:spPr>
      </p:pic>
      <p:pic>
        <p:nvPicPr>
          <p:cNvPr id="30" name="Picture 29"/>
          <p:cNvPicPr>
            <a:picLocks noChangeAspect="1"/>
          </p:cNvPicPr>
          <p:nvPr/>
        </p:nvPicPr>
        <p:blipFill rotWithShape="1">
          <a:blip r:embed="rId9"/>
          <a:srcRect l="17352" t="8530" r="8530" b="17352"/>
          <a:stretch/>
        </p:blipFill>
        <p:spPr>
          <a:xfrm>
            <a:off x="415670" y="4819923"/>
            <a:ext cx="2538759" cy="1471961"/>
          </a:xfrm>
          <a:prstGeom prst="rect">
            <a:avLst/>
          </a:prstGeom>
        </p:spPr>
      </p:pic>
      <p:pic>
        <p:nvPicPr>
          <p:cNvPr id="31" name="Picture 30"/>
          <p:cNvPicPr>
            <a:picLocks noChangeAspect="1"/>
          </p:cNvPicPr>
          <p:nvPr/>
        </p:nvPicPr>
        <p:blipFill rotWithShape="1">
          <a:blip r:embed="rId10"/>
          <a:srcRect l="8092" t="8092" r="8000" b="8000"/>
          <a:stretch/>
        </p:blipFill>
        <p:spPr>
          <a:xfrm>
            <a:off x="3132531" y="4819922"/>
            <a:ext cx="2546835" cy="1471962"/>
          </a:xfrm>
          <a:prstGeom prst="rect">
            <a:avLst/>
          </a:prstGeom>
        </p:spPr>
      </p:pic>
      <p:pic>
        <p:nvPicPr>
          <p:cNvPr id="32" name="Picture 31"/>
          <p:cNvPicPr>
            <a:picLocks noChangeAspect="1"/>
          </p:cNvPicPr>
          <p:nvPr/>
        </p:nvPicPr>
        <p:blipFill rotWithShape="1">
          <a:blip r:embed="rId11"/>
          <a:srcRect l="8995" t="8252" r="8252" b="8995"/>
          <a:stretch/>
        </p:blipFill>
        <p:spPr>
          <a:xfrm>
            <a:off x="5819972" y="4819923"/>
            <a:ext cx="2546836" cy="1471961"/>
          </a:xfrm>
          <a:prstGeom prst="rect">
            <a:avLst/>
          </a:prstGeom>
        </p:spPr>
      </p:pic>
      <p:pic>
        <p:nvPicPr>
          <p:cNvPr id="33" name="Picture 32"/>
          <p:cNvPicPr>
            <a:picLocks noChangeAspect="1"/>
          </p:cNvPicPr>
          <p:nvPr/>
        </p:nvPicPr>
        <p:blipFill rotWithShape="1">
          <a:blip r:embed="rId12"/>
          <a:srcRect l="8421" t="8421" r="8714" b="8714"/>
          <a:stretch/>
        </p:blipFill>
        <p:spPr>
          <a:xfrm>
            <a:off x="8507414" y="3189232"/>
            <a:ext cx="2551456" cy="1485722"/>
          </a:xfrm>
          <a:prstGeom prst="rect">
            <a:avLst/>
          </a:prstGeom>
        </p:spPr>
      </p:pic>
      <p:pic>
        <p:nvPicPr>
          <p:cNvPr id="34" name="Picture 33"/>
          <p:cNvPicPr>
            <a:picLocks noChangeAspect="1"/>
          </p:cNvPicPr>
          <p:nvPr/>
        </p:nvPicPr>
        <p:blipFill rotWithShape="1">
          <a:blip r:embed="rId13"/>
          <a:srcRect l="32921" t="44768" r="10861" b="8930"/>
          <a:stretch/>
        </p:blipFill>
        <p:spPr>
          <a:xfrm>
            <a:off x="8507415" y="4819922"/>
            <a:ext cx="2551456" cy="1471962"/>
          </a:xfrm>
          <a:prstGeom prst="rect">
            <a:avLst/>
          </a:prstGeom>
        </p:spPr>
      </p:pic>
      <p:sp>
        <p:nvSpPr>
          <p:cNvPr id="35" name="Title 1"/>
          <p:cNvSpPr>
            <a:spLocks noGrp="1"/>
          </p:cNvSpPr>
          <p:nvPr>
            <p:ph type="title"/>
          </p:nvPr>
        </p:nvSpPr>
        <p:spPr>
          <a:xfrm>
            <a:off x="0" y="-203362"/>
            <a:ext cx="12192000" cy="1325563"/>
          </a:xfrm>
        </p:spPr>
        <p:txBody>
          <a:bodyPr>
            <a:noAutofit/>
          </a:bodyPr>
          <a:lstStyle/>
          <a:p>
            <a:r>
              <a:rPr lang="en-GB" sz="1600" b="1" u="sng" dirty="0" smtClean="0">
                <a:latin typeface="Comic Sans MS" panose="030F0702030302020204" pitchFamily="66" charset="0"/>
              </a:rPr>
              <a:t>Document </a:t>
            </a:r>
            <a:r>
              <a:rPr lang="en-GB" sz="1600" b="1" u="sng" dirty="0">
                <a:latin typeface="Comic Sans MS" panose="030F0702030302020204" pitchFamily="66" charset="0"/>
              </a:rPr>
              <a:t>5</a:t>
            </a:r>
            <a:r>
              <a:rPr lang="en-GB" sz="1600" b="1" u="sng" dirty="0" smtClean="0">
                <a:latin typeface="Comic Sans MS" panose="030F0702030302020204" pitchFamily="66" charset="0"/>
              </a:rPr>
              <a:t>:</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1821600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03362"/>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u="sng" dirty="0" smtClean="0">
                <a:latin typeface="Comic Sans MS" panose="030F0702030302020204" pitchFamily="66" charset="0"/>
              </a:rPr>
              <a:t>Document 6:</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grpSp>
        <p:nvGrpSpPr>
          <p:cNvPr id="7" name="Group 6"/>
          <p:cNvGrpSpPr/>
          <p:nvPr/>
        </p:nvGrpSpPr>
        <p:grpSpPr>
          <a:xfrm>
            <a:off x="287383" y="564031"/>
            <a:ext cx="5003074" cy="6137213"/>
            <a:chOff x="444138" y="720787"/>
            <a:chExt cx="5003074" cy="6137213"/>
          </a:xfrm>
        </p:grpSpPr>
        <p:pic>
          <p:nvPicPr>
            <p:cNvPr id="5" name="Picture 4"/>
            <p:cNvPicPr>
              <a:picLocks noChangeAspect="1"/>
            </p:cNvPicPr>
            <p:nvPr/>
          </p:nvPicPr>
          <p:blipFill rotWithShape="1">
            <a:blip r:embed="rId2"/>
            <a:srcRect l="34874" t="23394" r="33903" b="8481"/>
            <a:stretch/>
          </p:blipFill>
          <p:spPr>
            <a:xfrm>
              <a:off x="444138" y="720787"/>
              <a:ext cx="5003074" cy="6137213"/>
            </a:xfrm>
            <a:prstGeom prst="rect">
              <a:avLst/>
            </a:prstGeom>
            <a:ln>
              <a:solidFill>
                <a:schemeClr val="tx1"/>
              </a:solidFill>
            </a:ln>
          </p:spPr>
        </p:pic>
        <p:sp>
          <p:nvSpPr>
            <p:cNvPr id="6" name="TextBox 5"/>
            <p:cNvSpPr txBox="1"/>
            <p:nvPr/>
          </p:nvSpPr>
          <p:spPr>
            <a:xfrm>
              <a:off x="470266" y="757646"/>
              <a:ext cx="1528354" cy="369332"/>
            </a:xfrm>
            <a:prstGeom prst="rect">
              <a:avLst/>
            </a:prstGeom>
            <a:noFill/>
            <a:ln>
              <a:noFill/>
            </a:ln>
          </p:spPr>
          <p:txBody>
            <a:bodyPr wrap="square" rtlCol="0">
              <a:spAutoFit/>
            </a:bodyPr>
            <a:lstStyle/>
            <a:p>
              <a:r>
                <a:rPr lang="en-GB" b="1" dirty="0" smtClean="0"/>
                <a:t>Conjunctions</a:t>
              </a:r>
              <a:endParaRPr lang="en-GB" b="1" dirty="0"/>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5035" t="22768" r="3985" b="14375"/>
          <a:stretch/>
        </p:blipFill>
        <p:spPr>
          <a:xfrm>
            <a:off x="5476177" y="2391168"/>
            <a:ext cx="6530102" cy="4336864"/>
          </a:xfrm>
          <a:prstGeom prst="rect">
            <a:avLst/>
          </a:prstGeom>
        </p:spPr>
      </p:pic>
      <p:sp>
        <p:nvSpPr>
          <p:cNvPr id="9" name="TextBox 8"/>
          <p:cNvSpPr txBox="1"/>
          <p:nvPr/>
        </p:nvSpPr>
        <p:spPr>
          <a:xfrm>
            <a:off x="5476177" y="2007568"/>
            <a:ext cx="3837640" cy="369332"/>
          </a:xfrm>
          <a:prstGeom prst="rect">
            <a:avLst/>
          </a:prstGeom>
          <a:noFill/>
          <a:ln>
            <a:noFill/>
          </a:ln>
        </p:spPr>
        <p:txBody>
          <a:bodyPr wrap="square" rtlCol="0">
            <a:spAutoFit/>
          </a:bodyPr>
          <a:lstStyle/>
          <a:p>
            <a:r>
              <a:rPr lang="en-GB" b="1" dirty="0" smtClean="0"/>
              <a:t>Newspaper report planning frame</a:t>
            </a:r>
            <a:endParaRPr lang="en-GB" b="1" dirty="0"/>
          </a:p>
        </p:txBody>
      </p:sp>
    </p:spTree>
    <p:extLst>
      <p:ext uri="{BB962C8B-B14F-4D97-AF65-F5344CB8AC3E}">
        <p14:creationId xmlns:p14="http://schemas.microsoft.com/office/powerpoint/2010/main" val="3511611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03362"/>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u="sng" dirty="0" smtClean="0">
                <a:latin typeface="Comic Sans MS" panose="030F0702030302020204" pitchFamily="66" charset="0"/>
              </a:rPr>
              <a:t>Document 6:</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pic>
        <p:nvPicPr>
          <p:cNvPr id="5" name="Picture 4"/>
          <p:cNvPicPr>
            <a:picLocks noChangeAspect="1"/>
          </p:cNvPicPr>
          <p:nvPr/>
        </p:nvPicPr>
        <p:blipFill rotWithShape="1">
          <a:blip r:embed="rId2"/>
          <a:srcRect l="26162" t="18299" r="5152" b="8704"/>
          <a:stretch/>
        </p:blipFill>
        <p:spPr>
          <a:xfrm rot="16200000">
            <a:off x="-1062069" y="1857481"/>
            <a:ext cx="6088713" cy="3638006"/>
          </a:xfrm>
          <a:prstGeom prst="rect">
            <a:avLst/>
          </a:prstGeom>
        </p:spPr>
      </p:pic>
      <p:pic>
        <p:nvPicPr>
          <p:cNvPr id="6" name="Picture 5"/>
          <p:cNvPicPr>
            <a:picLocks noChangeAspect="1"/>
          </p:cNvPicPr>
          <p:nvPr/>
        </p:nvPicPr>
        <p:blipFill rotWithShape="1">
          <a:blip r:embed="rId3"/>
          <a:srcRect l="25925" t="20202" r="5914" b="10613"/>
          <a:stretch/>
        </p:blipFill>
        <p:spPr>
          <a:xfrm rot="16200000">
            <a:off x="2886180" y="1939122"/>
            <a:ext cx="6088714" cy="3474724"/>
          </a:xfrm>
          <a:prstGeom prst="rect">
            <a:avLst/>
          </a:prstGeom>
        </p:spPr>
      </p:pic>
      <p:pic>
        <p:nvPicPr>
          <p:cNvPr id="7" name="Picture 6"/>
          <p:cNvPicPr>
            <a:picLocks noChangeAspect="1"/>
          </p:cNvPicPr>
          <p:nvPr/>
        </p:nvPicPr>
        <p:blipFill rotWithShape="1">
          <a:blip r:embed="rId4"/>
          <a:srcRect l="26268" t="18215" r="5648" b="9285"/>
          <a:stretch/>
        </p:blipFill>
        <p:spPr>
          <a:xfrm rot="16200000">
            <a:off x="6838067" y="1853842"/>
            <a:ext cx="6088716" cy="3645283"/>
          </a:xfrm>
          <a:prstGeom prst="rect">
            <a:avLst/>
          </a:prstGeom>
        </p:spPr>
      </p:pic>
    </p:spTree>
    <p:extLst>
      <p:ext uri="{BB962C8B-B14F-4D97-AF65-F5344CB8AC3E}">
        <p14:creationId xmlns:p14="http://schemas.microsoft.com/office/powerpoint/2010/main" val="1539752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03362"/>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u="sng" dirty="0" smtClean="0">
                <a:latin typeface="Comic Sans MS" panose="030F0702030302020204" pitchFamily="66" charset="0"/>
              </a:rPr>
              <a:t>Document 6:</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pic>
        <p:nvPicPr>
          <p:cNvPr id="5" name="Picture 4"/>
          <p:cNvPicPr>
            <a:picLocks noChangeAspect="1"/>
          </p:cNvPicPr>
          <p:nvPr/>
        </p:nvPicPr>
        <p:blipFill rotWithShape="1">
          <a:blip r:embed="rId2"/>
          <a:srcRect l="28247" t="19376" r="7397" b="5982"/>
          <a:stretch/>
        </p:blipFill>
        <p:spPr>
          <a:xfrm rot="16200000">
            <a:off x="511944" y="1432636"/>
            <a:ext cx="6406443" cy="4177681"/>
          </a:xfrm>
          <a:prstGeom prst="rect">
            <a:avLst/>
          </a:prstGeom>
        </p:spPr>
      </p:pic>
      <p:pic>
        <p:nvPicPr>
          <p:cNvPr id="6" name="Picture 5"/>
          <p:cNvPicPr>
            <a:picLocks noChangeAspect="1"/>
          </p:cNvPicPr>
          <p:nvPr/>
        </p:nvPicPr>
        <p:blipFill rotWithShape="1">
          <a:blip r:embed="rId3"/>
          <a:srcRect l="27544" t="18125" r="5691" b="7232"/>
          <a:stretch/>
        </p:blipFill>
        <p:spPr>
          <a:xfrm rot="16200000">
            <a:off x="4905350" y="1504156"/>
            <a:ext cx="6411192" cy="4029892"/>
          </a:xfrm>
          <a:prstGeom prst="rect">
            <a:avLst/>
          </a:prstGeom>
        </p:spPr>
      </p:pic>
    </p:spTree>
    <p:extLst>
      <p:ext uri="{BB962C8B-B14F-4D97-AF65-F5344CB8AC3E}">
        <p14:creationId xmlns:p14="http://schemas.microsoft.com/office/powerpoint/2010/main" val="164654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0" ma:contentTypeDescription="Create a new document." ma:contentTypeScope="" ma:versionID="e77d9874ed18400df94d084baadfdbf2">
  <xsd:schema xmlns:xsd="http://www.w3.org/2001/XMLSchema" xmlns:xs="http://www.w3.org/2001/XMLSchema" xmlns:p="http://schemas.microsoft.com/office/2006/metadata/properties" xmlns:ns2="359a9a00-a290-4288-b116-4b5872e28cb1" targetNamespace="http://schemas.microsoft.com/office/2006/metadata/properties" ma:root="true" ma:fieldsID="5879eb6b44e270956e814da057c75b4a"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F73FC5-6349-47D8-9A28-252C3CFE6A61}">
  <ds:schemaRefs>
    <ds:schemaRef ds:uri="http://schemas.microsoft.com/sharepoint/v3/contenttype/forms"/>
  </ds:schemaRefs>
</ds:datastoreItem>
</file>

<file path=customXml/itemProps2.xml><?xml version="1.0" encoding="utf-8"?>
<ds:datastoreItem xmlns:ds="http://schemas.openxmlformats.org/officeDocument/2006/customXml" ds:itemID="{EC6B3C1D-62E5-4420-9415-01CFD2A03F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71CD97-1EFA-4DFB-ACF9-5F8A2300D036}">
  <ds:schemaRefs>
    <ds:schemaRef ds:uri="http://purl.org/dc/elements/1.1/"/>
    <ds:schemaRef ds:uri="http://schemas.microsoft.com/office/2006/metadata/properties"/>
    <ds:schemaRef ds:uri="359a9a00-a290-4288-b116-4b5872e28cb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3033</TotalTime>
  <Words>1268</Words>
  <Application>Microsoft Office PowerPoint</Application>
  <PresentationFormat>Widescreen</PresentationFormat>
  <Paragraphs>58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Comic Sans MS</vt:lpstr>
      <vt:lpstr>Letter-join 36</vt:lpstr>
      <vt:lpstr>Office Theme</vt:lpstr>
      <vt:lpstr>Document 1:  </vt:lpstr>
      <vt:lpstr>Document 2:  </vt:lpstr>
      <vt:lpstr>Document 3:  </vt:lpstr>
      <vt:lpstr>Document 4:  </vt:lpstr>
      <vt:lpstr>Document 5: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Soboljew</dc:creator>
  <cp:lastModifiedBy>Lisa Wainwright</cp:lastModifiedBy>
  <cp:revision>162</cp:revision>
  <dcterms:created xsi:type="dcterms:W3CDTF">2020-11-19T11:07:29Z</dcterms:created>
  <dcterms:modified xsi:type="dcterms:W3CDTF">2021-02-22T11:00:33Z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