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8"/>
  </p:notesMasterIdLst>
  <p:handoutMasterIdLst>
    <p:handoutMasterId r:id="rId19"/>
  </p:handoutMasterIdLst>
  <p:sldIdLst>
    <p:sldId id="256" r:id="rId5"/>
    <p:sldId id="262" r:id="rId6"/>
    <p:sldId id="279" r:id="rId7"/>
    <p:sldId id="258" r:id="rId8"/>
    <p:sldId id="293" r:id="rId9"/>
    <p:sldId id="294" r:id="rId10"/>
    <p:sldId id="272" r:id="rId11"/>
    <p:sldId id="295" r:id="rId12"/>
    <p:sldId id="297" r:id="rId13"/>
    <p:sldId id="274" r:id="rId14"/>
    <p:sldId id="298" r:id="rId15"/>
    <p:sldId id="299" r:id="rId16"/>
    <p:sldId id="300" r:id="rId1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10E"/>
    <a:srgbClr val="FFFF99"/>
    <a:srgbClr val="FF3737"/>
    <a:srgbClr val="CC0000"/>
    <a:srgbClr val="FF33CC"/>
    <a:srgbClr val="0000FF"/>
    <a:srgbClr val="F36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70073" autoAdjust="0"/>
  </p:normalViewPr>
  <p:slideViewPr>
    <p:cSldViewPr>
      <p:cViewPr varScale="1">
        <p:scale>
          <a:sx n="73" d="100"/>
          <a:sy n="73" d="100"/>
        </p:scale>
        <p:origin x="1116" y="84"/>
      </p:cViewPr>
      <p:guideLst>
        <p:guide orient="horz" pos="220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89A7961-1491-47A2-9320-724E1B82E36B}" type="datetimeFigureOut">
              <a:rPr lang="en-GB" smtClean="0"/>
              <a:t>22/02/2021</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47D8AA6-2C5D-4879-8C98-352675264F1C}" type="slidenum">
              <a:rPr lang="en-GB" smtClean="0"/>
              <a:t>‹#›</a:t>
            </a:fld>
            <a:endParaRPr lang="en-GB"/>
          </a:p>
        </p:txBody>
      </p:sp>
    </p:spTree>
    <p:extLst>
      <p:ext uri="{BB962C8B-B14F-4D97-AF65-F5344CB8AC3E}">
        <p14:creationId xmlns:p14="http://schemas.microsoft.com/office/powerpoint/2010/main" val="3098232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C2B5BD6-941A-46DF-AC0E-4548CFBEB0A4}" type="datetimeFigureOut">
              <a:rPr lang="en-GB" smtClean="0"/>
              <a:t>22/02/2021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3993709-2252-4F6F-82F1-C032B12C9AD5}" type="slidenum">
              <a:rPr lang="en-GB" smtClean="0"/>
              <a:t>‹#›</a:t>
            </a:fld>
            <a:endParaRPr lang="en-GB"/>
          </a:p>
        </p:txBody>
      </p:sp>
    </p:spTree>
    <p:extLst>
      <p:ext uri="{BB962C8B-B14F-4D97-AF65-F5344CB8AC3E}">
        <p14:creationId xmlns:p14="http://schemas.microsoft.com/office/powerpoint/2010/main" val="416150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new writing</a:t>
            </a:r>
            <a:r>
              <a:rPr lang="en-GB" baseline="0" dirty="0" smtClean="0"/>
              <a:t> unit for this cycle of learning is to create a chapter recount. We will be basing our chapter recount off the popular children’s book/film: The Lion, The Witch and The Wardrobe. We are going to build up to our chapter recount by completing a range of different activities throughout the next fortnight, these will focus on building description using different techniques. This unit will also see us revisit direct speech and all of the specific rules.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a:t>
            </a:fld>
            <a:endParaRPr lang="en-GB"/>
          </a:p>
        </p:txBody>
      </p:sp>
    </p:spTree>
    <p:extLst>
      <p:ext uri="{BB962C8B-B14F-4D97-AF65-F5344CB8AC3E}">
        <p14:creationId xmlns:p14="http://schemas.microsoft.com/office/powerpoint/2010/main" val="2975233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a:t>
            </a:r>
            <a:r>
              <a:rPr lang="en-GB" baseline="0" dirty="0" smtClean="0"/>
              <a:t> the next part of today’s lesson you can either highlight, or copy down 8 Golden Lines from the WAGOLL found in </a:t>
            </a:r>
            <a:r>
              <a:rPr lang="en-GB" b="1" baseline="0" dirty="0" smtClean="0"/>
              <a:t>Document 3</a:t>
            </a:r>
            <a:r>
              <a:rPr lang="en-GB" baseline="0" dirty="0" smtClean="0"/>
              <a:t>. </a:t>
            </a:r>
            <a:r>
              <a:rPr lang="en-GB" b="0" baseline="0" dirty="0" smtClean="0"/>
              <a:t>The text on this Slide is the same as that found in Document 3. Consider which language is the most </a:t>
            </a:r>
            <a:r>
              <a:rPr lang="en-GB" b="0" baseline="0" dirty="0" err="1" smtClean="0"/>
              <a:t>sophisticted</a:t>
            </a:r>
            <a:r>
              <a:rPr lang="en-GB" b="0" baseline="0" dirty="0" smtClean="0"/>
              <a:t> and would suit your story well.</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10</a:t>
            </a:fld>
            <a:endParaRPr lang="en-GB"/>
          </a:p>
        </p:txBody>
      </p:sp>
    </p:spTree>
    <p:extLst>
      <p:ext uri="{BB962C8B-B14F-4D97-AF65-F5344CB8AC3E}">
        <p14:creationId xmlns:p14="http://schemas.microsoft.com/office/powerpoint/2010/main" val="3845676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a:t>
            </a:r>
            <a:r>
              <a:rPr lang="en-GB" baseline="0" dirty="0" smtClean="0"/>
              <a:t> y</a:t>
            </a:r>
            <a:r>
              <a:rPr lang="en-GB" dirty="0" smtClean="0"/>
              <a:t>our</a:t>
            </a:r>
            <a:r>
              <a:rPr lang="en-GB" baseline="0" dirty="0" smtClean="0"/>
              <a:t> final task this lesson, I want you to choose 7 of the Golden Line teasers on this page. Then, change the ending or tweak the language in the lines to suit your own story.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11</a:t>
            </a:fld>
            <a:endParaRPr lang="en-GB"/>
          </a:p>
        </p:txBody>
      </p:sp>
    </p:spTree>
    <p:extLst>
      <p:ext uri="{BB962C8B-B14F-4D97-AF65-F5344CB8AC3E}">
        <p14:creationId xmlns:p14="http://schemas.microsoft.com/office/powerpoint/2010/main" val="1069604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you have ordered 5 of the images from Document 5</a:t>
            </a:r>
            <a:r>
              <a:rPr lang="en-GB" baseline="0" dirty="0" smtClean="0"/>
              <a:t> in chronological order, I want you to use ISPACE openers, which can be found in </a:t>
            </a:r>
            <a:r>
              <a:rPr lang="en-GB" b="1" baseline="0" dirty="0" smtClean="0"/>
              <a:t>Document 4, </a:t>
            </a:r>
            <a:r>
              <a:rPr lang="en-GB" b="0" baseline="0" dirty="0" smtClean="0"/>
              <a:t>to start a sentence about each of the pictures. Try and include some language from the Golden lines in your sentences too, but you must start each sentence with an ISPACE opener. </a:t>
            </a:r>
            <a:endParaRPr lang="en-GB" b="1" dirty="0"/>
          </a:p>
        </p:txBody>
      </p:sp>
      <p:sp>
        <p:nvSpPr>
          <p:cNvPr id="4" name="Slide Number Placeholder 3"/>
          <p:cNvSpPr>
            <a:spLocks noGrp="1"/>
          </p:cNvSpPr>
          <p:nvPr>
            <p:ph type="sldNum" sz="quarter" idx="10"/>
          </p:nvPr>
        </p:nvSpPr>
        <p:spPr/>
        <p:txBody>
          <a:bodyPr/>
          <a:lstStyle/>
          <a:p>
            <a:fld id="{33993709-2252-4F6F-82F1-C032B12C9AD5}" type="slidenum">
              <a:rPr lang="en-GB" smtClean="0"/>
              <a:t>12</a:t>
            </a:fld>
            <a:endParaRPr lang="en-GB"/>
          </a:p>
        </p:txBody>
      </p:sp>
    </p:spTree>
    <p:extLst>
      <p:ext uri="{BB962C8B-B14F-4D97-AF65-F5344CB8AC3E}">
        <p14:creationId xmlns:p14="http://schemas.microsoft.com/office/powerpoint/2010/main" val="2802166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Look at some of the suggestions for writing above. You may wish to write one of these texts today, it is up to you. You may also wish to write your own text today.</a:t>
            </a:r>
            <a:r>
              <a:rPr lang="en-GB" baseline="0" dirty="0" smtClean="0"/>
              <a:t> You are given freedom to write whatever you want today. The only rule is that it has to be centred around the Flotsam video we have spent the week analysing. </a:t>
            </a:r>
          </a:p>
          <a:p>
            <a:r>
              <a:rPr lang="en-GB" baseline="0" dirty="0" smtClean="0"/>
              <a:t>Use the writing resources throughout Document 6 and the ISPACE and sentence openers from Document 4. You have both today’s English lesson and this afternoon’s lesson time to complete this piece of writing. That means there should be enough writing evident which constitutes around three hours worth. This includes planning and editing your work. Your writing will be judged in school and the winner will be awarded an Amazon Voucher. The writing will be judged on the effort, quality and creativity evident. I look forward to seeing what you produce when given freedom to write!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13</a:t>
            </a:fld>
            <a:endParaRPr lang="en-GB"/>
          </a:p>
        </p:txBody>
      </p:sp>
    </p:spTree>
    <p:extLst>
      <p:ext uri="{BB962C8B-B14F-4D97-AF65-F5344CB8AC3E}">
        <p14:creationId xmlns:p14="http://schemas.microsoft.com/office/powerpoint/2010/main" val="956628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3993709-2252-4F6F-82F1-C032B12C9AD5}" type="slidenum">
              <a:rPr lang="en-GB" smtClean="0"/>
              <a:t>2</a:t>
            </a:fld>
            <a:endParaRPr lang="en-GB"/>
          </a:p>
        </p:txBody>
      </p:sp>
    </p:spTree>
    <p:extLst>
      <p:ext uri="{BB962C8B-B14F-4D97-AF65-F5344CB8AC3E}">
        <p14:creationId xmlns:p14="http://schemas.microsoft.com/office/powerpoint/2010/main" val="130364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3993709-2252-4F6F-82F1-C032B12C9AD5}" type="slidenum">
              <a:rPr lang="en-GB" smtClean="0"/>
              <a:t>3</a:t>
            </a:fld>
            <a:endParaRPr lang="en-GB"/>
          </a:p>
        </p:txBody>
      </p:sp>
    </p:spTree>
    <p:extLst>
      <p:ext uri="{BB962C8B-B14F-4D97-AF65-F5344CB8AC3E}">
        <p14:creationId xmlns:p14="http://schemas.microsoft.com/office/powerpoint/2010/main" val="2562926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4</a:t>
            </a:fld>
            <a:endParaRPr lang="en-GB"/>
          </a:p>
        </p:txBody>
      </p:sp>
    </p:spTree>
    <p:extLst>
      <p:ext uri="{BB962C8B-B14F-4D97-AF65-F5344CB8AC3E}">
        <p14:creationId xmlns:p14="http://schemas.microsoft.com/office/powerpoint/2010/main" val="2002970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a:t>
            </a:r>
            <a:r>
              <a:rPr lang="en-GB" baseline="0" dirty="0" smtClean="0"/>
              <a:t> the first few pages of your book. You will have been given a book from ‘Jamie Johnson Football Series’ or ‘The Adventures of Captain Underpants’ series. Once you’ve read the first 6 or 7 pages, think carefully about what it is you’ve learnt so far about the story. Then fill in the Book Tasting Document. This document is not included in the English resources PowerPoint, but will be in your pack. It is also a separate document on the school website and can be found under the English section of this week’s home-learning titled ‘Book Tasting Document’ if you want a digital copy.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5</a:t>
            </a:fld>
            <a:endParaRPr lang="en-GB"/>
          </a:p>
        </p:txBody>
      </p:sp>
    </p:spTree>
    <p:extLst>
      <p:ext uri="{BB962C8B-B14F-4D97-AF65-F5344CB8AC3E}">
        <p14:creationId xmlns:p14="http://schemas.microsoft.com/office/powerpoint/2010/main" val="3391440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important that you watch the clip below again before today’s lesson. I would advise watching the video through once uninterrupted, then watching</a:t>
            </a:r>
            <a:r>
              <a:rPr lang="en-GB" baseline="0" dirty="0" smtClean="0"/>
              <a:t> it again whilst considering and making notes regarding these questions. You may wish to present your notes on a spider diagram. A template can be found in Document 1 of the resources.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6</a:t>
            </a:fld>
            <a:endParaRPr lang="en-GB"/>
          </a:p>
        </p:txBody>
      </p:sp>
    </p:spTree>
    <p:extLst>
      <p:ext uri="{BB962C8B-B14F-4D97-AF65-F5344CB8AC3E}">
        <p14:creationId xmlns:p14="http://schemas.microsoft.com/office/powerpoint/2010/main" val="161716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Continue to make notes about</a:t>
            </a:r>
            <a:r>
              <a:rPr lang="en-GB" baseline="0" dirty="0" smtClean="0"/>
              <a:t> the video. You may need to continuously watch and pause the video to ensure any key details are not missed.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7</a:t>
            </a:fld>
            <a:endParaRPr lang="en-GB"/>
          </a:p>
        </p:txBody>
      </p:sp>
    </p:spTree>
    <p:extLst>
      <p:ext uri="{BB962C8B-B14F-4D97-AF65-F5344CB8AC3E}">
        <p14:creationId xmlns:p14="http://schemas.microsoft.com/office/powerpoint/2010/main" val="3913021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Rewatch</a:t>
            </a:r>
            <a:r>
              <a:rPr lang="en-GB" dirty="0" smtClean="0"/>
              <a:t> the video</a:t>
            </a:r>
            <a:r>
              <a:rPr lang="en-GB" baseline="0" dirty="0" smtClean="0"/>
              <a:t> and have it loaded ready to refer to. </a:t>
            </a:r>
            <a:r>
              <a:rPr lang="en-GB" dirty="0" smtClean="0"/>
              <a:t>Look at </a:t>
            </a:r>
            <a:r>
              <a:rPr lang="en-GB" b="1" dirty="0" smtClean="0"/>
              <a:t>Document 2.</a:t>
            </a:r>
            <a:r>
              <a:rPr lang="en-GB" b="1" baseline="0" dirty="0" smtClean="0"/>
              <a:t> </a:t>
            </a:r>
            <a:r>
              <a:rPr lang="en-GB" b="0" baseline="0" dirty="0" smtClean="0"/>
              <a:t>Choose a set of questions to work on in today’s lesson. Remember, where possible, support your answers with evidence from the video. </a:t>
            </a:r>
            <a:endParaRPr lang="en-GB" b="1" dirty="0"/>
          </a:p>
        </p:txBody>
      </p:sp>
      <p:sp>
        <p:nvSpPr>
          <p:cNvPr id="4" name="Slide Number Placeholder 3"/>
          <p:cNvSpPr>
            <a:spLocks noGrp="1"/>
          </p:cNvSpPr>
          <p:nvPr>
            <p:ph type="sldNum" sz="quarter" idx="10"/>
          </p:nvPr>
        </p:nvSpPr>
        <p:spPr/>
        <p:txBody>
          <a:bodyPr/>
          <a:lstStyle/>
          <a:p>
            <a:fld id="{33993709-2252-4F6F-82F1-C032B12C9AD5}" type="slidenum">
              <a:rPr lang="en-GB" smtClean="0"/>
              <a:t>8</a:t>
            </a:fld>
            <a:endParaRPr lang="en-GB"/>
          </a:p>
        </p:txBody>
      </p:sp>
    </p:spTree>
    <p:extLst>
      <p:ext uri="{BB962C8B-B14F-4D97-AF65-F5344CB8AC3E}">
        <p14:creationId xmlns:p14="http://schemas.microsoft.com/office/powerpoint/2010/main" val="2150027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a:t>
            </a:r>
            <a:r>
              <a:rPr lang="en-GB" baseline="0" dirty="0" smtClean="0"/>
              <a:t> today’s lesson, you need to look at the text on </a:t>
            </a:r>
            <a:r>
              <a:rPr lang="en-GB" b="1" baseline="0" dirty="0" smtClean="0"/>
              <a:t>Document 3</a:t>
            </a:r>
            <a:r>
              <a:rPr lang="en-GB" baseline="0" dirty="0" smtClean="0"/>
              <a:t>. Identify the skills within this document that are listed in the success criteria. </a:t>
            </a:r>
          </a:p>
          <a:p>
            <a:r>
              <a:rPr lang="en-GB" b="1" baseline="0" dirty="0" smtClean="0"/>
              <a:t>Personification</a:t>
            </a:r>
            <a:r>
              <a:rPr lang="en-GB" baseline="0" dirty="0" smtClean="0"/>
              <a:t> is giving a human action to something non-human. For example, the wind howled. </a:t>
            </a:r>
          </a:p>
          <a:p>
            <a:r>
              <a:rPr lang="en-GB" b="1" baseline="0" dirty="0" smtClean="0"/>
              <a:t>Similes </a:t>
            </a:r>
            <a:r>
              <a:rPr lang="en-GB" baseline="0" dirty="0" smtClean="0"/>
              <a:t>involve the writer comparing something to something else more familiar. They often use the words ‘like’ or ‘as’. For example, the fog made the houses appear like mere phantoms. Or the windows were as bright as beacons in a black sea. </a:t>
            </a:r>
          </a:p>
          <a:p>
            <a:r>
              <a:rPr lang="en-GB" b="1" baseline="0" dirty="0" smtClean="0"/>
              <a:t>ISPACE openers</a:t>
            </a:r>
            <a:r>
              <a:rPr lang="en-GB" b="0" baseline="0" dirty="0" smtClean="0"/>
              <a:t> include ‘</a:t>
            </a:r>
            <a:r>
              <a:rPr lang="en-GB" b="0" baseline="0" dirty="0" err="1" smtClean="0"/>
              <a:t>ing</a:t>
            </a:r>
            <a:r>
              <a:rPr lang="en-GB" b="0" baseline="0" dirty="0" smtClean="0"/>
              <a:t> words’, ‘similes’, ‘prepositions’, ‘adverbs’, ‘conjunctions’ or ‘</a:t>
            </a:r>
            <a:r>
              <a:rPr lang="en-GB" b="0" baseline="0" dirty="0" err="1" smtClean="0"/>
              <a:t>ed</a:t>
            </a:r>
            <a:r>
              <a:rPr lang="en-GB" b="0" baseline="0" dirty="0" smtClean="0"/>
              <a:t> words’ placed at the beginning of the sentence to add more description to that sentences. More information on, and examples of, ISPACE openers can be found in Document 4 of the resources pack. </a:t>
            </a:r>
          </a:p>
          <a:p>
            <a:r>
              <a:rPr lang="en-GB" b="1" baseline="0" dirty="0" smtClean="0"/>
              <a:t>Multi-sensory</a:t>
            </a:r>
            <a:r>
              <a:rPr lang="en-GB" b="0" baseline="0" dirty="0" smtClean="0"/>
              <a:t> writing, is any writing which appeals to the senses. These are taste, smell, sight, feel and hear. </a:t>
            </a:r>
          </a:p>
          <a:p>
            <a:r>
              <a:rPr lang="en-GB" b="1" dirty="0" smtClean="0"/>
              <a:t>Show-not-tell</a:t>
            </a:r>
            <a:r>
              <a:rPr lang="en-GB" b="0" baseline="0" dirty="0" smtClean="0"/>
              <a:t> involved the writer describing something, rather than them telling you directly. For example, rather than saying someone is sad, a writer might say that they sat head down blubbering. </a:t>
            </a:r>
          </a:p>
          <a:p>
            <a:r>
              <a:rPr lang="en-GB" b="1" baseline="0" dirty="0" smtClean="0"/>
              <a:t>Metaphors</a:t>
            </a:r>
            <a:r>
              <a:rPr lang="en-GB" b="0" baseline="0" dirty="0" smtClean="0"/>
              <a:t> describe something as being something else. For example, the sapphire ocean lapped upon the white frame of the island. The ocean is not a sapphire but it has similarities. The white frame of the island refers to the sand – the ocean is not an actual sapphire nor is the sand an actual frame. They are metaphors. </a:t>
            </a:r>
            <a:endParaRPr lang="en-GB" b="0" dirty="0"/>
          </a:p>
        </p:txBody>
      </p:sp>
      <p:sp>
        <p:nvSpPr>
          <p:cNvPr id="4" name="Slide Number Placeholder 3"/>
          <p:cNvSpPr>
            <a:spLocks noGrp="1"/>
          </p:cNvSpPr>
          <p:nvPr>
            <p:ph type="sldNum" sz="quarter" idx="10"/>
          </p:nvPr>
        </p:nvSpPr>
        <p:spPr/>
        <p:txBody>
          <a:bodyPr/>
          <a:lstStyle/>
          <a:p>
            <a:fld id="{33993709-2252-4F6F-82F1-C032B12C9AD5}" type="slidenum">
              <a:rPr lang="en-GB" smtClean="0"/>
              <a:t>9</a:t>
            </a:fld>
            <a:endParaRPr lang="en-GB"/>
          </a:p>
        </p:txBody>
      </p:sp>
    </p:spTree>
    <p:extLst>
      <p:ext uri="{BB962C8B-B14F-4D97-AF65-F5344CB8AC3E}">
        <p14:creationId xmlns:p14="http://schemas.microsoft.com/office/powerpoint/2010/main" val="3670985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5B9BBDFF-E59A-4A6C-AF92-8EC950ED9EC2}" type="datetimeFigureOut">
              <a:rPr lang="en-GB" smtClean="0"/>
              <a:t>22/02/2021</a:t>
            </a:fld>
            <a:endParaRPr lang="en-GB"/>
          </a:p>
        </p:txBody>
      </p:sp>
      <p:sp>
        <p:nvSpPr>
          <p:cNvPr id="5" name="Footer Placeholder 4"/>
          <p:cNvSpPr>
            <a:spLocks noGrp="1"/>
          </p:cNvSpPr>
          <p:nvPr>
            <p:ph type="ftr" sz="quarter" idx="11"/>
          </p:nvPr>
        </p:nvSpPr>
        <p:spPr>
          <a:xfrm>
            <a:off x="1174044" y="5357592"/>
            <a:ext cx="5034845" cy="365125"/>
          </a:xfrm>
        </p:spPr>
        <p:txBody>
          <a:bodyPr/>
          <a:lstStyle/>
          <a:p>
            <a:endParaRPr lang="en-GB"/>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D6BD9BC3-C315-4BC6-97CF-AD093D35EAF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BBDFF-E59A-4A6C-AF92-8EC950ED9EC2}"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5B9BBDFF-E59A-4A6C-AF92-8EC950ED9EC2}" type="datetimeFigureOut">
              <a:rPr lang="en-GB" smtClean="0"/>
              <a:t>22/02/2021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BD9BC3-C315-4BC6-97CF-AD093D35EAF4}" type="slidenum">
              <a:rPr lang="en-GB" smtClean="0"/>
              <a:t>‹#›</a:t>
            </a:fld>
            <a:endParaRPr lang="en-GB"/>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B9BBDFF-E59A-4A6C-AF92-8EC950ED9EC2}" type="datetimeFigureOut">
              <a:rPr lang="en-GB" smtClean="0"/>
              <a:t>22/02/2021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BD9BC3-C315-4BC6-97CF-AD093D35EAF4}" type="slidenum">
              <a:rPr lang="en-GB" smtClean="0"/>
              <a:t>‹#›</a:t>
            </a:fld>
            <a:endParaRPr lang="en-GB"/>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9BBDFF-E59A-4A6C-AF92-8EC950ED9EC2}" type="datetimeFigureOut">
              <a:rPr lang="en-GB" smtClean="0"/>
              <a:t>22/02/2021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BBDFF-E59A-4A6C-AF92-8EC950ED9EC2}" type="datetimeFigureOut">
              <a:rPr lang="en-GB" smtClean="0"/>
              <a:t>22/02/2021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5B9BBDFF-E59A-4A6C-AF92-8EC950ED9EC2}" type="datetimeFigureOut">
              <a:rPr lang="en-GB" smtClean="0"/>
              <a:t>22/02/2021</a:t>
            </a:fld>
            <a:endParaRPr lang="en-GB"/>
          </a:p>
        </p:txBody>
      </p:sp>
      <p:sp>
        <p:nvSpPr>
          <p:cNvPr id="6" name="Footer Placeholder 5"/>
          <p:cNvSpPr>
            <a:spLocks noGrp="1"/>
          </p:cNvSpPr>
          <p:nvPr>
            <p:ph type="ftr" sz="quarter" idx="11"/>
          </p:nvPr>
        </p:nvSpPr>
        <p:spPr>
          <a:xfrm rot="-60000">
            <a:off x="914554" y="5829261"/>
            <a:ext cx="3522607" cy="365125"/>
          </a:xfrm>
        </p:spPr>
        <p:txBody>
          <a:bodyPr/>
          <a:lstStyle/>
          <a:p>
            <a:endParaRPr lang="en-GB"/>
          </a:p>
        </p:txBody>
      </p:sp>
      <p:sp>
        <p:nvSpPr>
          <p:cNvPr id="7" name="Slide Number Placeholder 6"/>
          <p:cNvSpPr>
            <a:spLocks noGrp="1"/>
          </p:cNvSpPr>
          <p:nvPr>
            <p:ph type="sldNum" sz="quarter" idx="12"/>
          </p:nvPr>
        </p:nvSpPr>
        <p:spPr>
          <a:xfrm rot="60000">
            <a:off x="7557313" y="5896961"/>
            <a:ext cx="554023" cy="365125"/>
          </a:xfrm>
        </p:spPr>
        <p:txBody>
          <a:bodyPr/>
          <a:lstStyle/>
          <a:p>
            <a:fld id="{D6BD9BC3-C315-4BC6-97CF-AD093D35EAF4}"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5B9BBDFF-E59A-4A6C-AF92-8EC950ED9EC2}" type="datetimeFigureOut">
              <a:rPr lang="en-GB" smtClean="0"/>
              <a:t>22/02/2021</a:t>
            </a:fld>
            <a:endParaRPr lang="en-GB"/>
          </a:p>
        </p:txBody>
      </p:sp>
      <p:sp>
        <p:nvSpPr>
          <p:cNvPr id="6" name="Footer Placeholder 5"/>
          <p:cNvSpPr>
            <a:spLocks noGrp="1"/>
          </p:cNvSpPr>
          <p:nvPr>
            <p:ph type="ftr" sz="quarter" idx="11"/>
          </p:nvPr>
        </p:nvSpPr>
        <p:spPr>
          <a:xfrm rot="-60000">
            <a:off x="914569" y="5831037"/>
            <a:ext cx="3319043" cy="365125"/>
          </a:xfrm>
        </p:spPr>
        <p:txBody>
          <a:bodyPr/>
          <a:lstStyle/>
          <a:p>
            <a:endParaRPr lang="en-GB"/>
          </a:p>
        </p:txBody>
      </p:sp>
      <p:sp>
        <p:nvSpPr>
          <p:cNvPr id="7" name="Slide Number Placeholder 6"/>
          <p:cNvSpPr>
            <a:spLocks noGrp="1"/>
          </p:cNvSpPr>
          <p:nvPr>
            <p:ph type="sldNum" sz="quarter" idx="12"/>
          </p:nvPr>
        </p:nvSpPr>
        <p:spPr>
          <a:xfrm rot="60000">
            <a:off x="7562089" y="5900026"/>
            <a:ext cx="554023" cy="365125"/>
          </a:xfrm>
        </p:spPr>
        <p:txBody>
          <a:bodyPr/>
          <a:lstStyle/>
          <a:p>
            <a:fld id="{D6BD9BC3-C315-4BC6-97CF-AD093D35EAF4}"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5B9BBDFF-E59A-4A6C-AF92-8EC950ED9EC2}" type="datetimeFigureOut">
              <a:rPr lang="en-GB" smtClean="0"/>
              <a:t>22/02/2021</a:t>
            </a:fld>
            <a:endParaRPr lang="en-GB"/>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GB"/>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D6BD9BC3-C315-4BC6-97CF-AD093D35EAF4}"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3MTKWnxzqv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youtube.com/watch?v=3MTKWnxzqvM" TargetMode="External"/><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11"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hyperlink" Target="https://www.youtube.com/watch?v=3MTKWnxzqvM"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71" y="1052736"/>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5656" y="2852936"/>
            <a:ext cx="6264696" cy="1200329"/>
          </a:xfrm>
          <a:prstGeom prst="rect">
            <a:avLst/>
          </a:prstGeom>
          <a:noFill/>
        </p:spPr>
        <p:txBody>
          <a:bodyPr wrap="square" rtlCol="0">
            <a:spAutoFit/>
          </a:bodyPr>
          <a:lstStyle/>
          <a:p>
            <a:pPr algn="ctr"/>
            <a:r>
              <a:rPr lang="en-GB" sz="2400" b="1" dirty="0">
                <a:latin typeface="Comic Sans MS" panose="030F0702030302020204" pitchFamily="66" charset="0"/>
              </a:rPr>
              <a:t>Year 6</a:t>
            </a:r>
            <a:r>
              <a:rPr lang="en-GB" sz="2400" b="1" dirty="0" smtClean="0">
                <a:latin typeface="Comic Sans MS" panose="030F0702030302020204" pitchFamily="66" charset="0"/>
              </a:rPr>
              <a:t> – Book week</a:t>
            </a:r>
          </a:p>
          <a:p>
            <a:pPr algn="ctr"/>
            <a:endParaRPr lang="en-GB" sz="2400" b="1" dirty="0">
              <a:latin typeface="Comic Sans MS" panose="030F0702030302020204" pitchFamily="66" charset="0"/>
            </a:endParaRPr>
          </a:p>
          <a:p>
            <a:pPr algn="ctr"/>
            <a:r>
              <a:rPr lang="en-GB" sz="2400" b="1" dirty="0" smtClean="0">
                <a:latin typeface="Comic Sans MS" panose="030F0702030302020204" pitchFamily="66" charset="0"/>
              </a:rPr>
              <a:t>Flotsam by David </a:t>
            </a:r>
            <a:r>
              <a:rPr lang="en-GB" sz="2400" b="1" dirty="0" err="1" smtClean="0">
                <a:latin typeface="Comic Sans MS" panose="030F0702030302020204" pitchFamily="66" charset="0"/>
              </a:rPr>
              <a:t>Wiesner</a:t>
            </a:r>
            <a:endParaRPr lang="en-GB" sz="2400" b="1" dirty="0">
              <a:latin typeface="Comic Sans MS" panose="030F0702030302020204" pitchFamily="66" charset="0"/>
            </a:endParaRPr>
          </a:p>
        </p:txBody>
      </p:sp>
    </p:spTree>
    <p:extLst>
      <p:ext uri="{BB962C8B-B14F-4D97-AF65-F5344CB8AC3E}">
        <p14:creationId xmlns:p14="http://schemas.microsoft.com/office/powerpoint/2010/main" val="36331892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3</a:t>
            </a:r>
            <a:endParaRPr lang="en-GB" dirty="0">
              <a:solidFill>
                <a:schemeClr val="bg1"/>
              </a:solidFill>
              <a:latin typeface="Letter-join No-Lead 36" panose="02000503000000020003" pitchFamily="50" charset="0"/>
            </a:endParaRPr>
          </a:p>
        </p:txBody>
      </p:sp>
      <p:pic>
        <p:nvPicPr>
          <p:cNvPr id="23"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584775"/>
            <a:ext cx="6435057" cy="107460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007604" y="6290156"/>
            <a:ext cx="7200800" cy="523220"/>
          </a:xfrm>
          <a:prstGeom prst="rect">
            <a:avLst/>
          </a:prstGeom>
          <a:solidFill>
            <a:schemeClr val="tx2"/>
          </a:solidFill>
        </p:spPr>
        <p:txBody>
          <a:bodyPr wrap="square" rtlCol="0">
            <a:spAutoFit/>
          </a:bodyPr>
          <a:lstStyle/>
          <a:p>
            <a:pPr algn="ctr"/>
            <a:r>
              <a:rPr lang="en-GB" sz="1400" b="1" dirty="0" smtClean="0">
                <a:solidFill>
                  <a:schemeClr val="bg1"/>
                </a:solidFill>
                <a:latin typeface="Comic Sans MS" panose="030F0702030302020204" pitchFamily="66" charset="0"/>
              </a:rPr>
              <a:t>TASK 2: </a:t>
            </a:r>
            <a:r>
              <a:rPr lang="en-GB" sz="1400" dirty="0" smtClean="0">
                <a:solidFill>
                  <a:schemeClr val="bg1"/>
                </a:solidFill>
                <a:latin typeface="Comic Sans MS" panose="030F0702030302020204" pitchFamily="66" charset="0"/>
              </a:rPr>
              <a:t>Write down 8 of your favourite Golden </a:t>
            </a:r>
            <a:r>
              <a:rPr lang="en-GB" sz="1400" dirty="0">
                <a:solidFill>
                  <a:schemeClr val="bg1"/>
                </a:solidFill>
                <a:latin typeface="Comic Sans MS" panose="030F0702030302020204" pitchFamily="66" charset="0"/>
              </a:rPr>
              <a:t>L</a:t>
            </a:r>
            <a:r>
              <a:rPr lang="en-GB" sz="1400" dirty="0" smtClean="0">
                <a:solidFill>
                  <a:schemeClr val="bg1"/>
                </a:solidFill>
                <a:latin typeface="Comic Sans MS" panose="030F0702030302020204" pitchFamily="66" charset="0"/>
              </a:rPr>
              <a:t>ines (or more if you wish) from </a:t>
            </a:r>
            <a:r>
              <a:rPr lang="en-GB" sz="1400" b="1" dirty="0" smtClean="0">
                <a:solidFill>
                  <a:schemeClr val="bg1"/>
                </a:solidFill>
                <a:latin typeface="Comic Sans MS" panose="030F0702030302020204" pitchFamily="66" charset="0"/>
              </a:rPr>
              <a:t>Document 3 </a:t>
            </a:r>
            <a:r>
              <a:rPr lang="en-GB" sz="1400" dirty="0" smtClean="0">
                <a:solidFill>
                  <a:schemeClr val="bg1"/>
                </a:solidFill>
                <a:latin typeface="Comic Sans MS" panose="030F0702030302020204" pitchFamily="66" charset="0"/>
              </a:rPr>
              <a:t>(the document shown in this slide).</a:t>
            </a:r>
            <a:endParaRPr lang="en-GB" sz="1400" dirty="0">
              <a:solidFill>
                <a:schemeClr val="bg1"/>
              </a:solidFill>
              <a:latin typeface="Comic Sans MS" panose="030F0702030302020204" pitchFamily="66" charset="0"/>
            </a:endParaRPr>
          </a:p>
        </p:txBody>
      </p:sp>
      <p:sp>
        <p:nvSpPr>
          <p:cNvPr id="18" name="Content Placeholder 2"/>
          <p:cNvSpPr txBox="1">
            <a:spLocks/>
          </p:cNvSpPr>
          <p:nvPr/>
        </p:nvSpPr>
        <p:spPr>
          <a:xfrm>
            <a:off x="215516" y="1628800"/>
            <a:ext cx="8712968" cy="4621335"/>
          </a:xfrm>
          <a:prstGeom prst="rect">
            <a:avLst/>
          </a:prstGeom>
          <a:solidFill>
            <a:srgbClr val="FFFF99"/>
          </a:solidFill>
          <a:ln w="28575">
            <a:solidFill>
              <a:schemeClr val="tx1"/>
            </a:solidFill>
          </a:ln>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just">
              <a:buFont typeface="Brush Script MT" pitchFamily="66" charset="0"/>
              <a:buNone/>
            </a:pPr>
            <a:r>
              <a:rPr lang="en-GB" sz="1300" dirty="0" smtClean="0">
                <a:latin typeface="Comic Sans MS" panose="030F0702030302020204" pitchFamily="66" charset="0"/>
              </a:rPr>
              <a:t>	Waves crashed against the shore like white stallions as the incoming tide gradually climbed up the broad white strip of sand. Children and their parents pranced about in the shallows, running and splashing, consumed in laughter as gulls screeched above me in the cloudless sky. Gently, a light breeze tickled my skin as I lay, preoccupied with my latest beach discovery: a crab.</a:t>
            </a:r>
          </a:p>
          <a:p>
            <a:pPr marL="0" indent="0" algn="just">
              <a:buFont typeface="Brush Script MT" pitchFamily="66" charset="0"/>
              <a:buNone/>
            </a:pPr>
            <a:r>
              <a:rPr lang="en-GB" sz="1300" dirty="0" smtClean="0">
                <a:latin typeface="Comic Sans MS" panose="030F0702030302020204" pitchFamily="66" charset="0"/>
              </a:rPr>
              <a:t>	Eyes wide, I glared inquisitively, analysing every part of this peculiar crustacean through a magnifying glass. Consumed by an overwhelming desire to discover more of these ten legged creatures, I picked up my spade and began to dig, unaware that I was precariously </a:t>
            </a:r>
            <a:r>
              <a:rPr lang="en-GB" sz="1300" dirty="0" smtClean="0">
                <a:latin typeface="Comic Sans MS" panose="030F0702030302020204" pitchFamily="66" charset="0"/>
              </a:rPr>
              <a:t>close to </a:t>
            </a:r>
            <a:r>
              <a:rPr lang="en-GB" sz="1300" dirty="0" smtClean="0">
                <a:latin typeface="Comic Sans MS" panose="030F0702030302020204" pitchFamily="66" charset="0"/>
              </a:rPr>
              <a:t>the incoming tide. In one fell swoop, waves descended down on top of me, lifted me off the floor and carried me further inland. Letting go of my spade and the bucket which contained the crab, I flapped my arms furiously to keep my head above the thrashing water which engulfed me. </a:t>
            </a:r>
          </a:p>
          <a:p>
            <a:pPr marL="0" indent="0" algn="just">
              <a:buFont typeface="Brush Script MT" pitchFamily="66" charset="0"/>
              <a:buNone/>
            </a:pPr>
            <a:r>
              <a:rPr lang="en-GB" sz="1300" dirty="0" smtClean="0">
                <a:latin typeface="Comic Sans MS" panose="030F0702030302020204" pitchFamily="66" charset="0"/>
              </a:rPr>
              <a:t>	Soaked and somewhat dishevelled, I arrived approximately ten feet up the beach face down in the sand which stuck to my drenched body. Brushing myself down and wiping the salt water from my eyes, I stood upon my feet and began to collect up the equipment that had been so abruptly swept from my grasp. It was at this point I noticed something entirely foreign. Something I was sure I had not seen before and most certainly did not belong to me: a metal box with a small glass cylinder on the front. Being as naturally curious as I am, I approached the box and picked it up. ‘Melville Underwater Camera’ it read. A rush of excitement coursed through my  veins as I felt I had stumbled upon the ultimate discovery. Somewhat flustered, I opened the back of the camera to find the film that was kept inside. I just had to get the images developed. </a:t>
            </a:r>
          </a:p>
          <a:p>
            <a:pPr marL="0" indent="0" algn="just">
              <a:buFont typeface="Brush Script MT" pitchFamily="66" charset="0"/>
              <a:buNone/>
            </a:pPr>
            <a:r>
              <a:rPr lang="en-GB" sz="1300" dirty="0" smtClean="0">
                <a:latin typeface="Comic Sans MS" panose="030F0702030302020204" pitchFamily="66" charset="0"/>
              </a:rPr>
              <a:t>	In a hurry, I put on my sandals and rushed into town, found the nearest photograph shop and requested that the photos be developed. I waited. I waited some more. And still, I waited. After what felt like an age, the photographs were finally ready. I snatched them from the shop assistant’s hand and sprinted back to the beach, where I tore open the wallet that they were in and stared in awe at the photographs. </a:t>
            </a:r>
            <a:endParaRPr lang="en-GB" sz="1300" dirty="0">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2800" y="497188"/>
            <a:ext cx="609600" cy="609600"/>
          </a:xfrm>
          <a:prstGeom prst="rect">
            <a:avLst/>
          </a:prstGeom>
        </p:spPr>
      </p:pic>
    </p:spTree>
    <p:extLst>
      <p:ext uri="{BB962C8B-B14F-4D97-AF65-F5344CB8AC3E}">
        <p14:creationId xmlns:p14="http://schemas.microsoft.com/office/powerpoint/2010/main" val="18623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349642" y="6093296"/>
            <a:ext cx="6444716" cy="523220"/>
          </a:xfrm>
          <a:prstGeom prst="rect">
            <a:avLst/>
          </a:prstGeom>
          <a:solidFill>
            <a:schemeClr val="tx2"/>
          </a:solidFill>
        </p:spPr>
        <p:txBody>
          <a:bodyPr wrap="square" rtlCol="0">
            <a:spAutoFit/>
          </a:bodyPr>
          <a:lstStyle/>
          <a:p>
            <a:pPr algn="ctr"/>
            <a:r>
              <a:rPr lang="en-GB" sz="1400" b="1" dirty="0" smtClean="0">
                <a:solidFill>
                  <a:schemeClr val="bg1"/>
                </a:solidFill>
                <a:latin typeface="Comic Sans MS" panose="030F0702030302020204" pitchFamily="66" charset="0"/>
              </a:rPr>
              <a:t>TASK 3: </a:t>
            </a:r>
            <a:r>
              <a:rPr lang="en-GB" sz="1400" dirty="0" smtClean="0">
                <a:solidFill>
                  <a:schemeClr val="bg1"/>
                </a:solidFill>
                <a:latin typeface="Comic Sans MS" panose="030F0702030302020204" pitchFamily="66" charset="0"/>
              </a:rPr>
              <a:t>Tweak the language or ending in 7 of these Golden Lines to fit your own writing.</a:t>
            </a:r>
            <a:endParaRPr lang="en-GB" sz="1400" b="1" dirty="0">
              <a:solidFill>
                <a:schemeClr val="bg1"/>
              </a:solidFill>
              <a:latin typeface="Comic Sans MS" panose="030F0702030302020204" pitchFamily="66" charset="0"/>
            </a:endParaRPr>
          </a:p>
        </p:txBody>
      </p:sp>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3</a:t>
            </a:r>
            <a:endParaRPr lang="en-GB" dirty="0">
              <a:solidFill>
                <a:schemeClr val="bg1"/>
              </a:solidFill>
              <a:latin typeface="Letter-join No-Lead 36" panose="02000503000000020003" pitchFamily="50" charset="0"/>
            </a:endParaRPr>
          </a:p>
        </p:txBody>
      </p:sp>
      <p:sp>
        <p:nvSpPr>
          <p:cNvPr id="15" name="Content Placeholder 2"/>
          <p:cNvSpPr>
            <a:spLocks noGrp="1"/>
          </p:cNvSpPr>
          <p:nvPr>
            <p:ph idx="1"/>
          </p:nvPr>
        </p:nvSpPr>
        <p:spPr>
          <a:xfrm>
            <a:off x="167357" y="1844824"/>
            <a:ext cx="4366260" cy="3752254"/>
          </a:xfrm>
          <a:solidFill>
            <a:srgbClr val="FFFF99"/>
          </a:solidFill>
          <a:ln w="38100">
            <a:solidFill>
              <a:srgbClr val="FF6600"/>
            </a:solidFill>
          </a:ln>
        </p:spPr>
        <p:txBody>
          <a:bodyPr>
            <a:noAutofit/>
          </a:bodyPr>
          <a:lstStyle/>
          <a:p>
            <a:pPr marL="0" indent="0">
              <a:buNone/>
            </a:pPr>
            <a:r>
              <a:rPr lang="en-GB" sz="1200" dirty="0" smtClean="0">
                <a:latin typeface="Comic Sans MS" panose="030F0702030302020204" pitchFamily="66" charset="0"/>
              </a:rPr>
              <a:t>Alive with creatures…</a:t>
            </a:r>
          </a:p>
          <a:p>
            <a:pPr marL="0" indent="0">
              <a:buNone/>
            </a:pPr>
            <a:r>
              <a:rPr lang="en-GB" sz="1200" dirty="0" smtClean="0">
                <a:latin typeface="Comic Sans MS" panose="030F0702030302020204" pitchFamily="66" charset="0"/>
              </a:rPr>
              <a:t>A broad, white sweep of sand…</a:t>
            </a:r>
          </a:p>
          <a:p>
            <a:pPr marL="0" indent="0">
              <a:buNone/>
            </a:pPr>
            <a:r>
              <a:rPr lang="en-GB" sz="1200" dirty="0" smtClean="0">
                <a:latin typeface="Comic Sans MS" panose="030F0702030302020204" pitchFamily="66" charset="0"/>
              </a:rPr>
              <a:t>A green jewel of an island framed in white…</a:t>
            </a:r>
          </a:p>
          <a:p>
            <a:pPr marL="0" indent="0">
              <a:buNone/>
            </a:pPr>
            <a:r>
              <a:rPr lang="en-GB" sz="1200" dirty="0" smtClean="0">
                <a:latin typeface="Comic Sans MS" panose="030F0702030302020204" pitchFamily="66" charset="0"/>
              </a:rPr>
              <a:t>Breath of wind…</a:t>
            </a:r>
          </a:p>
          <a:p>
            <a:pPr marL="0" indent="0">
              <a:buNone/>
            </a:pPr>
            <a:r>
              <a:rPr lang="en-GB" sz="1200" dirty="0" smtClean="0">
                <a:latin typeface="Comic Sans MS" panose="030F0702030302020204" pitchFamily="66" charset="0"/>
              </a:rPr>
              <a:t>A fearful crescendo of screeching that died away in its own echoes...</a:t>
            </a:r>
          </a:p>
          <a:p>
            <a:pPr marL="0" indent="0">
              <a:buNone/>
            </a:pPr>
            <a:r>
              <a:rPr lang="en-GB" sz="1200" dirty="0" smtClean="0">
                <a:latin typeface="Comic Sans MS" panose="030F0702030302020204" pitchFamily="66" charset="0"/>
              </a:rPr>
              <a:t>Trees grew thick and lush behind me…</a:t>
            </a:r>
          </a:p>
          <a:p>
            <a:pPr marL="0" indent="0">
              <a:buNone/>
            </a:pPr>
            <a:r>
              <a:rPr lang="en-GB" sz="1200" dirty="0" smtClean="0">
                <a:latin typeface="Comic Sans MS" panose="030F0702030302020204" pitchFamily="66" charset="0"/>
              </a:rPr>
              <a:t>The wide blue sea was as empty as the cloudless sky above…</a:t>
            </a:r>
          </a:p>
          <a:p>
            <a:pPr marL="0" indent="0">
              <a:buNone/>
            </a:pPr>
            <a:r>
              <a:rPr lang="en-GB" sz="1200" dirty="0" smtClean="0">
                <a:latin typeface="Comic Sans MS" panose="030F0702030302020204" pitchFamily="66" charset="0"/>
              </a:rPr>
              <a:t>The forest grew more sparsely up the side of a great hill someway inland…</a:t>
            </a:r>
          </a:p>
          <a:p>
            <a:pPr marL="0" indent="0">
              <a:buNone/>
            </a:pPr>
            <a:r>
              <a:rPr lang="en-GB" sz="1200" dirty="0" smtClean="0">
                <a:latin typeface="Comic Sans MS" panose="030F0702030302020204" pitchFamily="66" charset="0"/>
              </a:rPr>
              <a:t>The bare rocky outcrop…</a:t>
            </a:r>
          </a:p>
          <a:p>
            <a:pPr marL="0" indent="0">
              <a:buNone/>
            </a:pPr>
            <a:r>
              <a:rPr lang="en-GB" sz="1200" dirty="0">
                <a:latin typeface="Comic Sans MS" panose="030F0702030302020204" pitchFamily="66" charset="0"/>
              </a:rPr>
              <a:t>I set off at a run</a:t>
            </a:r>
            <a:r>
              <a:rPr lang="en-GB" sz="1200" dirty="0" smtClean="0">
                <a:latin typeface="Comic Sans MS" panose="030F0702030302020204" pitchFamily="66" charset="0"/>
              </a:rPr>
              <a:t>…</a:t>
            </a:r>
          </a:p>
          <a:p>
            <a:pPr marL="0" indent="0">
              <a:buNone/>
            </a:pPr>
            <a:r>
              <a:rPr lang="en-GB" sz="1200" dirty="0" smtClean="0">
                <a:latin typeface="Comic Sans MS" panose="030F0702030302020204" pitchFamily="66" charset="0"/>
              </a:rPr>
              <a:t>The cold, briny sea beckoned…</a:t>
            </a:r>
          </a:p>
          <a:p>
            <a:pPr marL="0" indent="0">
              <a:buNone/>
            </a:pPr>
            <a:r>
              <a:rPr lang="en-GB" sz="1200" dirty="0" smtClean="0">
                <a:latin typeface="Comic Sans MS" panose="030F0702030302020204" pitchFamily="66" charset="0"/>
              </a:rPr>
              <a:t>The dazzling yellow sun…</a:t>
            </a:r>
            <a:endParaRPr lang="en-GB" sz="1200" dirty="0">
              <a:latin typeface="Comic Sans MS" panose="030F0702030302020204" pitchFamily="66" charset="0"/>
            </a:endParaRPr>
          </a:p>
          <a:p>
            <a:pPr marL="0" indent="0">
              <a:buNone/>
            </a:pPr>
            <a:r>
              <a:rPr lang="en-GB" sz="1200" dirty="0" smtClean="0">
                <a:latin typeface="Comic Sans MS" panose="030F0702030302020204" pitchFamily="66" charset="0"/>
              </a:rPr>
              <a:t>Touched tentatively…</a:t>
            </a:r>
          </a:p>
          <a:p>
            <a:pPr marL="0" indent="0">
              <a:buNone/>
            </a:pPr>
            <a:r>
              <a:rPr lang="en-GB" sz="1200" dirty="0" smtClean="0">
                <a:latin typeface="Comic Sans MS" panose="030F0702030302020204" pitchFamily="66" charset="0"/>
              </a:rPr>
              <a:t>Vibrantly coloured birds…</a:t>
            </a:r>
          </a:p>
        </p:txBody>
      </p:sp>
      <p:sp>
        <p:nvSpPr>
          <p:cNvPr id="17" name="Content Placeholder 2"/>
          <p:cNvSpPr txBox="1">
            <a:spLocks/>
          </p:cNvSpPr>
          <p:nvPr/>
        </p:nvSpPr>
        <p:spPr>
          <a:xfrm>
            <a:off x="4620611" y="1844824"/>
            <a:ext cx="4366260" cy="3752254"/>
          </a:xfrm>
          <a:prstGeom prst="rect">
            <a:avLst/>
          </a:prstGeom>
          <a:solidFill>
            <a:srgbClr val="FFFF99"/>
          </a:solidFill>
          <a:ln w="38100">
            <a:solidFill>
              <a:srgbClr val="FF66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200" dirty="0" smtClean="0">
                <a:latin typeface="Comic Sans MS" panose="030F0702030302020204" pitchFamily="66" charset="0"/>
              </a:rPr>
              <a:t>There was a long swathe of brilliant white beach…</a:t>
            </a:r>
          </a:p>
          <a:p>
            <a:pPr marL="0" indent="0">
              <a:lnSpc>
                <a:spcPct val="100000"/>
              </a:lnSpc>
              <a:buFont typeface="Arial" panose="020B0604020202020204" pitchFamily="34" charset="0"/>
              <a:buNone/>
            </a:pPr>
            <a:r>
              <a:rPr lang="en-GB" sz="1200" dirty="0" smtClean="0">
                <a:latin typeface="Comic Sans MS" panose="030F0702030302020204" pitchFamily="66" charset="0"/>
              </a:rPr>
              <a:t>So far as I could see, there was no sign of human life…</a:t>
            </a:r>
          </a:p>
          <a:p>
            <a:pPr marL="0" indent="0">
              <a:lnSpc>
                <a:spcPct val="100000"/>
              </a:lnSpc>
              <a:buFont typeface="Arial" panose="020B0604020202020204" pitchFamily="34" charset="0"/>
              <a:buNone/>
            </a:pPr>
            <a:r>
              <a:rPr lang="en-GB" sz="1200" dirty="0" smtClean="0">
                <a:latin typeface="Comic Sans MS" panose="030F0702030302020204" pitchFamily="66" charset="0"/>
              </a:rPr>
              <a:t>The sea all about it in a silken shimmering blue…</a:t>
            </a:r>
          </a:p>
          <a:p>
            <a:pPr marL="0" indent="0">
              <a:lnSpc>
                <a:spcPct val="100000"/>
              </a:lnSpc>
              <a:buFont typeface="Arial" panose="020B0604020202020204" pitchFamily="34" charset="0"/>
              <a:buNone/>
            </a:pPr>
            <a:r>
              <a:rPr lang="en-GB" sz="1200" dirty="0" smtClean="0">
                <a:latin typeface="Comic Sans MS" panose="030F0702030302020204" pitchFamily="66" charset="0"/>
              </a:rPr>
              <a:t>The intertwining canopy provided some welcome relief from the heat of the day…</a:t>
            </a:r>
          </a:p>
          <a:p>
            <a:pPr marL="0" indent="0">
              <a:lnSpc>
                <a:spcPct val="100000"/>
              </a:lnSpc>
              <a:buFont typeface="Arial" panose="020B0604020202020204" pitchFamily="34" charset="0"/>
              <a:buNone/>
            </a:pPr>
            <a:r>
              <a:rPr lang="en-GB" sz="1200" dirty="0" smtClean="0">
                <a:latin typeface="Comic Sans MS" panose="030F0702030302020204" pitchFamily="66" charset="0"/>
              </a:rPr>
              <a:t>Shiver of leaves, the cracking of twigs, sudden surreptitious rustlings…</a:t>
            </a:r>
          </a:p>
          <a:p>
            <a:pPr marL="0" indent="0">
              <a:lnSpc>
                <a:spcPct val="100000"/>
              </a:lnSpc>
              <a:buNone/>
            </a:pPr>
            <a:r>
              <a:rPr lang="en-GB" sz="1200" dirty="0" smtClean="0">
                <a:latin typeface="Comic Sans MS" panose="030F0702030302020204" pitchFamily="66" charset="0"/>
              </a:rPr>
              <a:t>Alive </a:t>
            </a:r>
            <a:r>
              <a:rPr lang="en-GB" sz="1200" dirty="0">
                <a:latin typeface="Comic Sans MS" panose="030F0702030302020204" pitchFamily="66" charset="0"/>
              </a:rPr>
              <a:t>with creatures…</a:t>
            </a:r>
          </a:p>
          <a:p>
            <a:pPr marL="0" indent="0">
              <a:lnSpc>
                <a:spcPct val="100000"/>
              </a:lnSpc>
              <a:buNone/>
            </a:pPr>
            <a:r>
              <a:rPr lang="en-GB" sz="1200" dirty="0">
                <a:latin typeface="Comic Sans MS" panose="030F0702030302020204" pitchFamily="66" charset="0"/>
              </a:rPr>
              <a:t>Birds cackled and screeched high above me…</a:t>
            </a:r>
          </a:p>
          <a:p>
            <a:pPr marL="0" indent="0">
              <a:lnSpc>
                <a:spcPct val="100000"/>
              </a:lnSpc>
              <a:buNone/>
            </a:pPr>
            <a:r>
              <a:rPr lang="en-GB" sz="1200" dirty="0">
                <a:latin typeface="Comic Sans MS" panose="030F0702030302020204" pitchFamily="66" charset="0"/>
              </a:rPr>
              <a:t>Howling wailed and wafted through the trees</a:t>
            </a:r>
            <a:r>
              <a:rPr lang="en-GB" sz="1200" dirty="0" smtClean="0">
                <a:latin typeface="Comic Sans MS" panose="030F0702030302020204" pitchFamily="66" charset="0"/>
              </a:rPr>
              <a:t>…</a:t>
            </a:r>
          </a:p>
          <a:p>
            <a:pPr marL="0" indent="0">
              <a:lnSpc>
                <a:spcPct val="100000"/>
              </a:lnSpc>
              <a:buNone/>
            </a:pPr>
            <a:r>
              <a:rPr lang="en-GB" sz="1200" dirty="0" smtClean="0">
                <a:latin typeface="Comic Sans MS" panose="030F0702030302020204" pitchFamily="66" charset="0"/>
              </a:rPr>
              <a:t>Coarse jagged rocks protruded…</a:t>
            </a:r>
          </a:p>
          <a:p>
            <a:pPr marL="0" indent="0">
              <a:lnSpc>
                <a:spcPct val="100000"/>
              </a:lnSpc>
              <a:buNone/>
            </a:pPr>
            <a:r>
              <a:rPr lang="en-GB" sz="1200" dirty="0" smtClean="0">
                <a:latin typeface="Comic Sans MS" panose="030F0702030302020204" pitchFamily="66" charset="0"/>
              </a:rPr>
              <a:t>Hard shelled leathery turtles…</a:t>
            </a:r>
          </a:p>
          <a:p>
            <a:pPr marL="0" indent="0">
              <a:lnSpc>
                <a:spcPct val="100000"/>
              </a:lnSpc>
              <a:buNone/>
            </a:pPr>
            <a:r>
              <a:rPr lang="en-GB" sz="1200" dirty="0" smtClean="0">
                <a:latin typeface="Comic Sans MS" panose="030F0702030302020204" pitchFamily="66" charset="0"/>
              </a:rPr>
              <a:t>Rainbow coloured fish…</a:t>
            </a:r>
            <a:endParaRPr lang="en-GB" sz="1200" dirty="0">
              <a:latin typeface="Comic Sans MS" panose="030F0702030302020204" pitchFamily="66" charset="0"/>
            </a:endParaRPr>
          </a:p>
          <a:p>
            <a:pPr marL="0" indent="0">
              <a:buFont typeface="Arial" panose="020B0604020202020204" pitchFamily="34" charset="0"/>
              <a:buNone/>
            </a:pPr>
            <a:endParaRPr lang="en-GB" sz="1200" dirty="0">
              <a:latin typeface="Comic Sans MS" panose="030F0702030302020204" pitchFamily="66" charset="0"/>
            </a:endParaRPr>
          </a:p>
        </p:txBody>
      </p:sp>
      <p:pic>
        <p:nvPicPr>
          <p:cNvPr id="8"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584776"/>
            <a:ext cx="6435057" cy="1108194"/>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414625"/>
            <a:ext cx="609600" cy="609600"/>
          </a:xfrm>
          <a:prstGeom prst="rect">
            <a:avLst/>
          </a:prstGeom>
        </p:spPr>
      </p:pic>
    </p:spTree>
    <p:extLst>
      <p:ext uri="{BB962C8B-B14F-4D97-AF65-F5344CB8AC3E}">
        <p14:creationId xmlns:p14="http://schemas.microsoft.com/office/powerpoint/2010/main" val="290217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7" y="1562391"/>
            <a:ext cx="6965245" cy="720952"/>
          </a:xfrm>
        </p:spPr>
        <p:txBody>
          <a:bodyPr>
            <a:normAutofit/>
          </a:bodyPr>
          <a:lstStyle/>
          <a:p>
            <a:r>
              <a:rPr lang="en-GB" sz="3200" b="1" dirty="0" smtClean="0">
                <a:latin typeface="Comic Sans MS" panose="030F0702030302020204" pitchFamily="66" charset="0"/>
              </a:rPr>
              <a:t>Planning</a:t>
            </a:r>
            <a:endParaRPr lang="en-GB" sz="3200" b="1" dirty="0">
              <a:latin typeface="Comic Sans MS" panose="030F0702030302020204" pitchFamily="66" charset="0"/>
            </a:endParaRPr>
          </a:p>
        </p:txBody>
      </p:sp>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4</a:t>
            </a:r>
            <a:endParaRPr lang="en-GB" dirty="0">
              <a:solidFill>
                <a:schemeClr val="bg1"/>
              </a:solidFill>
              <a:latin typeface="Letter-join No-Lead 36" panose="02000503000000020003" pitchFamily="50" charset="0"/>
            </a:endParaRPr>
          </a:p>
        </p:txBody>
      </p:sp>
      <p:pic>
        <p:nvPicPr>
          <p:cNvPr id="5"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475" y="584775"/>
            <a:ext cx="6435057" cy="11081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1289353" y="2420888"/>
            <a:ext cx="6565291" cy="2907057"/>
          </a:xfrm>
          <a:prstGeom prst="rect">
            <a:avLst/>
          </a:prstGeom>
        </p:spPr>
      </p:pic>
      <p:sp>
        <p:nvSpPr>
          <p:cNvPr id="7" name="TextBox 6"/>
          <p:cNvSpPr txBox="1"/>
          <p:nvPr/>
        </p:nvSpPr>
        <p:spPr>
          <a:xfrm>
            <a:off x="1124616" y="5733256"/>
            <a:ext cx="6966774" cy="738664"/>
          </a:xfrm>
          <a:prstGeom prst="rect">
            <a:avLst/>
          </a:prstGeom>
          <a:solidFill>
            <a:schemeClr val="tx2"/>
          </a:solidFill>
        </p:spPr>
        <p:txBody>
          <a:bodyPr wrap="square" rtlCol="0">
            <a:spAutoFit/>
          </a:bodyPr>
          <a:lstStyle/>
          <a:p>
            <a:pPr algn="ctr"/>
            <a:r>
              <a:rPr lang="en-GB" sz="1400" b="1" dirty="0" smtClean="0">
                <a:solidFill>
                  <a:schemeClr val="bg1"/>
                </a:solidFill>
                <a:latin typeface="Comic Sans MS" panose="030F0702030302020204" pitchFamily="66" charset="0"/>
              </a:rPr>
              <a:t>TASK 1: </a:t>
            </a:r>
            <a:r>
              <a:rPr lang="en-GB" sz="1400" dirty="0" smtClean="0">
                <a:solidFill>
                  <a:schemeClr val="bg1"/>
                </a:solidFill>
                <a:latin typeface="Comic Sans MS" panose="030F0702030302020204" pitchFamily="66" charset="0"/>
              </a:rPr>
              <a:t>Choose 5 of these images (in </a:t>
            </a:r>
            <a:r>
              <a:rPr lang="en-GB" sz="1400" b="1" dirty="0" smtClean="0">
                <a:solidFill>
                  <a:schemeClr val="bg1"/>
                </a:solidFill>
                <a:latin typeface="Comic Sans MS" panose="030F0702030302020204" pitchFamily="66" charset="0"/>
              </a:rPr>
              <a:t>Document 4</a:t>
            </a:r>
            <a:r>
              <a:rPr lang="en-GB" sz="1400" dirty="0" smtClean="0">
                <a:solidFill>
                  <a:schemeClr val="bg1"/>
                </a:solidFill>
                <a:latin typeface="Comic Sans MS" panose="030F0702030302020204" pitchFamily="66" charset="0"/>
              </a:rPr>
              <a:t>) to place in order in which they happen in the text. Then, using the ISPACE and openers support mat on </a:t>
            </a:r>
            <a:r>
              <a:rPr lang="en-GB" sz="1400" b="1" dirty="0" smtClean="0">
                <a:solidFill>
                  <a:schemeClr val="bg1"/>
                </a:solidFill>
                <a:latin typeface="Comic Sans MS" panose="030F0702030302020204" pitchFamily="66" charset="0"/>
              </a:rPr>
              <a:t>Document 4, </a:t>
            </a:r>
            <a:r>
              <a:rPr lang="en-GB" sz="1400" dirty="0" smtClean="0">
                <a:solidFill>
                  <a:schemeClr val="bg1"/>
                </a:solidFill>
                <a:latin typeface="Comic Sans MS" panose="030F0702030302020204" pitchFamily="66" charset="0"/>
              </a:rPr>
              <a:t>describe each of your pictures with varied openers. </a:t>
            </a:r>
            <a:endParaRPr lang="en-GB" sz="1400" dirty="0">
              <a:solidFill>
                <a:schemeClr val="bg1"/>
              </a:solidFill>
              <a:latin typeface="Comic Sans MS" panose="030F0702030302020204" pitchFamily="66"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74646" y="529272"/>
            <a:ext cx="609600" cy="609600"/>
          </a:xfrm>
          <a:prstGeom prst="rect">
            <a:avLst/>
          </a:prstGeom>
        </p:spPr>
      </p:pic>
    </p:spTree>
    <p:extLst>
      <p:ext uri="{BB962C8B-B14F-4D97-AF65-F5344CB8AC3E}">
        <p14:creationId xmlns:p14="http://schemas.microsoft.com/office/powerpoint/2010/main" val="35840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5</a:t>
            </a:r>
            <a:endParaRPr lang="en-GB" dirty="0">
              <a:solidFill>
                <a:schemeClr val="bg1"/>
              </a:solidFill>
              <a:latin typeface="Letter-join No-Lead 36" panose="02000503000000020003" pitchFamily="50" charset="0"/>
            </a:endParaRPr>
          </a:p>
        </p:txBody>
      </p:sp>
      <p:pic>
        <p:nvPicPr>
          <p:cNvPr id="5"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475" y="584775"/>
            <a:ext cx="6435057" cy="11081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09030" y="2605549"/>
            <a:ext cx="6925940" cy="3631763"/>
          </a:xfrm>
          <a:prstGeom prst="rect">
            <a:avLst/>
          </a:prstGeom>
          <a:noFill/>
        </p:spPr>
        <p:txBody>
          <a:bodyPr wrap="square" rtlCol="0">
            <a:spAutoFit/>
          </a:bodyPr>
          <a:lstStyle/>
          <a:p>
            <a:r>
              <a:rPr lang="en-GB" sz="1600" b="1" dirty="0" smtClean="0">
                <a:latin typeface="Comic Sans MS" panose="030F0702030302020204" pitchFamily="66" charset="0"/>
              </a:rPr>
              <a:t>Today you are free to write about the story of Flotsam in whichever way you wish. Some ideas for your writing could be:</a:t>
            </a:r>
          </a:p>
          <a:p>
            <a:endParaRPr lang="en-GB" sz="1600" dirty="0">
              <a:latin typeface="Comic Sans MS" panose="030F0702030302020204" pitchFamily="66" charset="0"/>
            </a:endParaRPr>
          </a:p>
          <a:p>
            <a:r>
              <a:rPr lang="en-GB" sz="1600" dirty="0" smtClean="0">
                <a:latin typeface="Comic Sans MS" panose="030F0702030302020204" pitchFamily="66" charset="0"/>
              </a:rPr>
              <a:t>- A recount of journey of the camera;</a:t>
            </a:r>
          </a:p>
          <a:p>
            <a:r>
              <a:rPr lang="en-GB" sz="1600" dirty="0" smtClean="0">
                <a:latin typeface="Comic Sans MS" panose="030F0702030302020204" pitchFamily="66" charset="0"/>
              </a:rPr>
              <a:t>- A newspaper report about the new-found camera highlighting its journey;</a:t>
            </a:r>
          </a:p>
          <a:p>
            <a:r>
              <a:rPr lang="en-GB" sz="1600" dirty="0" smtClean="0">
                <a:latin typeface="Comic Sans MS" panose="030F0702030302020204" pitchFamily="66" charset="0"/>
              </a:rPr>
              <a:t>- A setting description of some of the places that the camera visits;</a:t>
            </a:r>
          </a:p>
          <a:p>
            <a:r>
              <a:rPr lang="en-GB" sz="1600" dirty="0" smtClean="0">
                <a:latin typeface="Comic Sans MS" panose="030F0702030302020204" pitchFamily="66" charset="0"/>
              </a:rPr>
              <a:t>- A diary entry from the perspective of the boy, recapping on the day’s events;</a:t>
            </a:r>
          </a:p>
          <a:p>
            <a:r>
              <a:rPr lang="en-GB" sz="1600" dirty="0" smtClean="0">
                <a:latin typeface="Comic Sans MS" panose="030F0702030302020204" pitchFamily="66" charset="0"/>
              </a:rPr>
              <a:t>- You could describe the next journey that the camera goes on and what it sees;</a:t>
            </a:r>
          </a:p>
          <a:p>
            <a:r>
              <a:rPr lang="en-GB" sz="1600" dirty="0" smtClean="0">
                <a:latin typeface="Comic Sans MS" panose="030F0702030302020204" pitchFamily="66" charset="0"/>
              </a:rPr>
              <a:t>- Imagine you have been sat inside the camera since it was first put in the water. Keep a diary entry about everything that you see on your journey. </a:t>
            </a:r>
            <a:endParaRPr lang="en-GB" sz="1600" dirty="0">
              <a:latin typeface="Comic Sans MS" panose="030F0702030302020204" pitchFamily="66" charset="0"/>
            </a:endParaRPr>
          </a:p>
        </p:txBody>
      </p:sp>
      <p:sp>
        <p:nvSpPr>
          <p:cNvPr id="7" name="TextBox 6"/>
          <p:cNvSpPr txBox="1"/>
          <p:nvPr/>
        </p:nvSpPr>
        <p:spPr>
          <a:xfrm>
            <a:off x="1221542" y="6237312"/>
            <a:ext cx="6700916" cy="523220"/>
          </a:xfrm>
          <a:prstGeom prst="rect">
            <a:avLst/>
          </a:prstGeom>
          <a:solidFill>
            <a:schemeClr val="tx2"/>
          </a:solidFill>
        </p:spPr>
        <p:txBody>
          <a:bodyPr wrap="square" rtlCol="0">
            <a:spAutoFit/>
          </a:bodyPr>
          <a:lstStyle/>
          <a:p>
            <a:pPr algn="ctr"/>
            <a:r>
              <a:rPr lang="en-GB" sz="1400" b="1" dirty="0" smtClean="0">
                <a:solidFill>
                  <a:schemeClr val="bg1"/>
                </a:solidFill>
                <a:latin typeface="Comic Sans MS" panose="030F0702030302020204" pitchFamily="66" charset="0"/>
              </a:rPr>
              <a:t>TASK 1: </a:t>
            </a:r>
            <a:r>
              <a:rPr lang="en-GB" sz="1400" dirty="0" smtClean="0">
                <a:solidFill>
                  <a:schemeClr val="bg1"/>
                </a:solidFill>
                <a:latin typeface="Comic Sans MS" panose="030F0702030302020204" pitchFamily="66" charset="0"/>
              </a:rPr>
              <a:t>Consider what you want to write your story about. Above are just some ideas what you could write about. </a:t>
            </a:r>
            <a:endParaRPr lang="en-GB" sz="1400" dirty="0">
              <a:solidFill>
                <a:schemeClr val="bg1"/>
              </a:solidFill>
              <a:latin typeface="Comic Sans MS" panose="030F0702030302020204" pitchFamily="66" charset="0"/>
            </a:endParaRPr>
          </a:p>
        </p:txBody>
      </p:sp>
      <p:sp>
        <p:nvSpPr>
          <p:cNvPr id="2" name="TextBox 1"/>
          <p:cNvSpPr txBox="1"/>
          <p:nvPr/>
        </p:nvSpPr>
        <p:spPr>
          <a:xfrm>
            <a:off x="863588" y="1651442"/>
            <a:ext cx="7416824" cy="954107"/>
          </a:xfrm>
          <a:prstGeom prst="rect">
            <a:avLst/>
          </a:prstGeom>
          <a:noFill/>
        </p:spPr>
        <p:txBody>
          <a:bodyPr wrap="square" rtlCol="0">
            <a:spAutoFit/>
          </a:bodyPr>
          <a:lstStyle/>
          <a:p>
            <a:pPr algn="ctr"/>
            <a:r>
              <a:rPr lang="en-GB" sz="2800" b="1" dirty="0" smtClean="0">
                <a:ln>
                  <a:solidFill>
                    <a:srgbClr val="FFFF00"/>
                  </a:solidFill>
                </a:ln>
                <a:solidFill>
                  <a:srgbClr val="F2A10E"/>
                </a:solidFill>
                <a:latin typeface="Bahnschrift" panose="020B0502040204020203" pitchFamily="34" charset="0"/>
              </a:rPr>
              <a:t>WRITING COMPETITION </a:t>
            </a:r>
          </a:p>
          <a:p>
            <a:pPr algn="ctr"/>
            <a:r>
              <a:rPr lang="en-GB" sz="2800" b="1" dirty="0" smtClean="0">
                <a:ln>
                  <a:solidFill>
                    <a:srgbClr val="FFFF00"/>
                  </a:solidFill>
                </a:ln>
                <a:solidFill>
                  <a:srgbClr val="F2A10E"/>
                </a:solidFill>
                <a:latin typeface="Bahnschrift" panose="020B0502040204020203" pitchFamily="34" charset="0"/>
              </a:rPr>
              <a:t>WIN AN AMAZON VOUCHER</a:t>
            </a:r>
            <a:r>
              <a:rPr lang="en-GB" sz="2800" b="1" dirty="0" smtClean="0">
                <a:ln>
                  <a:solidFill>
                    <a:srgbClr val="FFFF00"/>
                  </a:solidFill>
                </a:ln>
                <a:solidFill>
                  <a:srgbClr val="F2A10E"/>
                </a:solidFill>
              </a:rPr>
              <a:t>!</a:t>
            </a:r>
            <a:endParaRPr lang="en-GB" sz="2800" b="1" dirty="0">
              <a:ln>
                <a:solidFill>
                  <a:srgbClr val="FFFF00"/>
                </a:solidFill>
              </a:ln>
              <a:solidFill>
                <a:srgbClr val="F2A10E"/>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279975"/>
            <a:ext cx="609600" cy="609600"/>
          </a:xfrm>
          <a:prstGeom prst="rect">
            <a:avLst/>
          </a:prstGeom>
        </p:spPr>
      </p:pic>
    </p:spTree>
    <p:extLst>
      <p:ext uri="{BB962C8B-B14F-4D97-AF65-F5344CB8AC3E}">
        <p14:creationId xmlns:p14="http://schemas.microsoft.com/office/powerpoint/2010/main" val="9184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GB" sz="2000" dirty="0" smtClean="0">
                <a:latin typeface="Comic Sans MS" panose="030F0702030302020204" pitchFamily="66" charset="0"/>
              </a:rPr>
              <a:t>End Result: To write a description of the journey which the camera has within the magical oceans or the world.</a:t>
            </a:r>
          </a:p>
          <a:p>
            <a:pPr marL="0" indent="0" algn="ctr">
              <a:buNone/>
            </a:pPr>
            <a:endParaRPr lang="en-GB" sz="2000" dirty="0" smtClean="0">
              <a:latin typeface="Comic Sans MS" panose="030F0702030302020204" pitchFamily="66" charset="0"/>
            </a:endParaRPr>
          </a:p>
          <a:p>
            <a:pPr marL="0" indent="0" algn="ctr">
              <a:buNone/>
            </a:pPr>
            <a:r>
              <a:rPr lang="en-GB" sz="2000" dirty="0" smtClean="0">
                <a:latin typeface="Comic Sans MS" panose="030F0702030302020204" pitchFamily="66" charset="0"/>
              </a:rPr>
              <a:t>The following slides will support you in writing a short descriptive piece. The setting will be based on our themed book for the week – Flotsam by David </a:t>
            </a:r>
            <a:r>
              <a:rPr lang="en-GB" sz="2000" dirty="0" err="1" smtClean="0">
                <a:latin typeface="Comic Sans MS" panose="030F0702030302020204" pitchFamily="66" charset="0"/>
              </a:rPr>
              <a:t>Wiesner</a:t>
            </a:r>
            <a:r>
              <a:rPr lang="en-GB" sz="2000" dirty="0" smtClean="0">
                <a:latin typeface="Comic Sans MS" panose="030F0702030302020204" pitchFamily="66" charset="0"/>
              </a:rPr>
              <a:t>.</a:t>
            </a:r>
          </a:p>
          <a:p>
            <a:pPr marL="0" indent="0" algn="ctr">
              <a:buNone/>
            </a:pPr>
            <a:endParaRPr lang="en-GB" sz="2000" dirty="0">
              <a:latin typeface="Comic Sans MS" panose="030F0702030302020204" pitchFamily="66" charset="0"/>
            </a:endParaRPr>
          </a:p>
          <a:p>
            <a:pPr marL="0" indent="0" algn="ctr">
              <a:buNone/>
            </a:pPr>
            <a:endParaRPr lang="en-GB" sz="2000" dirty="0">
              <a:latin typeface="Comic Sans MS" panose="030F0702030302020204" pitchFamily="66" charset="0"/>
            </a:endParaRPr>
          </a:p>
        </p:txBody>
      </p:sp>
      <p:pic>
        <p:nvPicPr>
          <p:cNvPr id="4"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343" y="605129"/>
            <a:ext cx="7423665" cy="123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611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01" y="1882397"/>
            <a:ext cx="6965245" cy="1202485"/>
          </a:xfrm>
        </p:spPr>
        <p:txBody>
          <a:bodyPr>
            <a:normAutofit/>
          </a:bodyPr>
          <a:lstStyle/>
          <a:p>
            <a:r>
              <a:rPr lang="en-GB" sz="3600" b="1" dirty="0">
                <a:latin typeface="Comic Sans MS" panose="030F0702030302020204" pitchFamily="66" charset="0"/>
              </a:rPr>
              <a:t>Sit back, relax and enjoy…</a:t>
            </a:r>
          </a:p>
        </p:txBody>
      </p:sp>
      <p:sp>
        <p:nvSpPr>
          <p:cNvPr id="3" name="Content Placeholder 2"/>
          <p:cNvSpPr>
            <a:spLocks noGrp="1"/>
          </p:cNvSpPr>
          <p:nvPr>
            <p:ph idx="1"/>
          </p:nvPr>
        </p:nvSpPr>
        <p:spPr>
          <a:xfrm>
            <a:off x="1473797" y="4507014"/>
            <a:ext cx="6196405" cy="493869"/>
          </a:xfrm>
        </p:spPr>
        <p:txBody>
          <a:bodyPr>
            <a:normAutofit/>
          </a:bodyPr>
          <a:lstStyle/>
          <a:p>
            <a:pPr marL="0" indent="0" algn="ctr">
              <a:buNone/>
            </a:pPr>
            <a:r>
              <a:rPr lang="en-GB" sz="1600" dirty="0">
                <a:latin typeface="Comic Sans MS" panose="030F0702030302020204" pitchFamily="66" charset="0"/>
                <a:hlinkClick r:id="rId3"/>
              </a:rPr>
              <a:t>https://</a:t>
            </a:r>
            <a:r>
              <a:rPr lang="en-GB" sz="1600" dirty="0" smtClean="0">
                <a:latin typeface="Comic Sans MS" panose="030F0702030302020204" pitchFamily="66" charset="0"/>
                <a:hlinkClick r:id="rId3"/>
              </a:rPr>
              <a:t>www.youtube.com/watch?v=3MTKWnxzqvM</a:t>
            </a:r>
            <a:r>
              <a:rPr lang="en-GB" sz="1600" dirty="0" smtClean="0">
                <a:latin typeface="Comic Sans MS" panose="030F0702030302020204" pitchFamily="66" charset="0"/>
              </a:rPr>
              <a:t> </a:t>
            </a:r>
            <a:endParaRPr lang="en-GB" sz="1600" dirty="0">
              <a:latin typeface="Comic Sans MS" panose="030F0702030302020204" pitchFamily="66" charset="0"/>
            </a:endParaRPr>
          </a:p>
        </p:txBody>
      </p:sp>
      <p:pic>
        <p:nvPicPr>
          <p:cNvPr id="4" name="Picture 2" descr="Hillside Primary School | Baddeley Green | Staffordshir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35696" y="3164377"/>
            <a:ext cx="5472608" cy="1077218"/>
          </a:xfrm>
          <a:prstGeom prst="rect">
            <a:avLst/>
          </a:prstGeom>
          <a:noFill/>
        </p:spPr>
        <p:txBody>
          <a:bodyPr wrap="square" rtlCol="0">
            <a:spAutoFit/>
          </a:bodyPr>
          <a:lstStyle/>
          <a:p>
            <a:pPr algn="ctr"/>
            <a:r>
              <a:rPr lang="en-GB" sz="1600" i="1" dirty="0">
                <a:latin typeface="Comic Sans MS" panose="030F0702030302020204" pitchFamily="66" charset="0"/>
              </a:rPr>
              <a:t>Use the following link </a:t>
            </a:r>
            <a:r>
              <a:rPr lang="en-GB" sz="1600" i="1" dirty="0" smtClean="0">
                <a:latin typeface="Comic Sans MS" panose="030F0702030302020204" pitchFamily="66" charset="0"/>
              </a:rPr>
              <a:t>to look at our book for the week ‘Flotsam’ by David </a:t>
            </a:r>
            <a:r>
              <a:rPr lang="en-GB" sz="1600" i="1" dirty="0" err="1" smtClean="0">
                <a:latin typeface="Comic Sans MS" panose="030F0702030302020204" pitchFamily="66" charset="0"/>
              </a:rPr>
              <a:t>Wiesner</a:t>
            </a:r>
            <a:r>
              <a:rPr lang="en-GB" sz="1600" i="1" dirty="0" smtClean="0">
                <a:latin typeface="Comic Sans MS" panose="030F0702030302020204" pitchFamily="66" charset="0"/>
              </a:rPr>
              <a:t>. </a:t>
            </a:r>
            <a:r>
              <a:rPr lang="en-GB" sz="1600" i="1" dirty="0">
                <a:latin typeface="Comic Sans MS" panose="030F0702030302020204" pitchFamily="66" charset="0"/>
              </a:rPr>
              <a:t>If the link does not work, type </a:t>
            </a:r>
            <a:r>
              <a:rPr lang="en-GB" sz="1600" i="1" dirty="0" smtClean="0">
                <a:latin typeface="Comic Sans MS" panose="030F0702030302020204" pitchFamily="66" charset="0"/>
              </a:rPr>
              <a:t>into YouTube </a:t>
            </a:r>
            <a:endParaRPr lang="en-GB" sz="1600" i="1" dirty="0">
              <a:latin typeface="Comic Sans MS" panose="030F0702030302020204" pitchFamily="66" charset="0"/>
            </a:endParaRPr>
          </a:p>
          <a:p>
            <a:pPr algn="ctr"/>
            <a:r>
              <a:rPr lang="en-GB" sz="1600" i="1" dirty="0" smtClean="0">
                <a:latin typeface="Comic Sans MS" panose="030F0702030302020204" pitchFamily="66" charset="0"/>
              </a:rPr>
              <a:t>‘’Flotsam by David </a:t>
            </a:r>
            <a:r>
              <a:rPr lang="en-GB" sz="1600" i="1" dirty="0" err="1" smtClean="0">
                <a:latin typeface="Comic Sans MS" panose="030F0702030302020204" pitchFamily="66" charset="0"/>
              </a:rPr>
              <a:t>Wiesner</a:t>
            </a:r>
            <a:r>
              <a:rPr lang="en-GB" sz="1600" i="1" dirty="0" smtClean="0">
                <a:latin typeface="Comic Sans MS" panose="030F0702030302020204" pitchFamily="66" charset="0"/>
              </a:rPr>
              <a:t>’</a:t>
            </a:r>
            <a:endParaRPr lang="en-GB" sz="1600" i="1" dirty="0">
              <a:latin typeface="Comic Sans MS" panose="030F0702030302020204" pitchFamily="66" charset="0"/>
            </a:endParaRPr>
          </a:p>
        </p:txBody>
      </p:sp>
      <p:sp>
        <p:nvSpPr>
          <p:cNvPr id="6" name="TextBox 5"/>
          <p:cNvSpPr txBox="1"/>
          <p:nvPr/>
        </p:nvSpPr>
        <p:spPr>
          <a:xfrm>
            <a:off x="1835696" y="5235524"/>
            <a:ext cx="5472608" cy="584775"/>
          </a:xfrm>
          <a:prstGeom prst="rect">
            <a:avLst/>
          </a:prstGeom>
          <a:noFill/>
        </p:spPr>
        <p:txBody>
          <a:bodyPr wrap="square" rtlCol="0">
            <a:spAutoFit/>
          </a:bodyPr>
          <a:lstStyle/>
          <a:p>
            <a:pPr algn="ctr"/>
            <a:r>
              <a:rPr lang="en-GB" sz="1600" i="1" dirty="0">
                <a:latin typeface="Comic Sans MS" panose="030F0702030302020204" pitchFamily="66" charset="0"/>
              </a:rPr>
              <a:t>You may want to </a:t>
            </a:r>
            <a:r>
              <a:rPr lang="en-GB" sz="1600" i="1" dirty="0" smtClean="0">
                <a:latin typeface="Comic Sans MS" panose="030F0702030302020204" pitchFamily="66" charset="0"/>
              </a:rPr>
              <a:t>look at the book </a:t>
            </a:r>
            <a:r>
              <a:rPr lang="en-GB" sz="1600" i="1" dirty="0">
                <a:latin typeface="Comic Sans MS" panose="030F0702030302020204" pitchFamily="66" charset="0"/>
              </a:rPr>
              <a:t>more than once to ensure you haven’t missed anything.</a:t>
            </a:r>
          </a:p>
        </p:txBody>
      </p:sp>
    </p:spTree>
    <p:extLst>
      <p:ext uri="{BB962C8B-B14F-4D97-AF65-F5344CB8AC3E}">
        <p14:creationId xmlns:p14="http://schemas.microsoft.com/office/powerpoint/2010/main" val="275043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291" y="1268760"/>
            <a:ext cx="6965245" cy="1379931"/>
          </a:xfrm>
        </p:spPr>
        <p:txBody>
          <a:bodyPr>
            <a:normAutofit/>
          </a:bodyPr>
          <a:lstStyle/>
          <a:p>
            <a:r>
              <a:rPr lang="en-GB" sz="2400" b="1" dirty="0" smtClean="0">
                <a:latin typeface="Comic Sans MS" panose="030F0702030302020204" pitchFamily="66" charset="0"/>
              </a:rPr>
              <a:t>Book tasting of your gifted book</a:t>
            </a:r>
            <a:endParaRPr lang="en-GB" sz="2400" b="1" dirty="0">
              <a:latin typeface="Comic Sans MS" panose="030F0702030302020204" pitchFamily="66" charset="0"/>
            </a:endParaRPr>
          </a:p>
        </p:txBody>
      </p:sp>
      <p:pic>
        <p:nvPicPr>
          <p:cNvPr id="13"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343" y="52781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1</a:t>
            </a:r>
            <a:endParaRPr lang="en-GB" dirty="0">
              <a:solidFill>
                <a:schemeClr val="bg1"/>
              </a:solidFill>
              <a:latin typeface="Letter-join No-Lead 36" panose="02000503000000020003" pitchFamily="50" charset="0"/>
            </a:endParaRPr>
          </a:p>
        </p:txBody>
      </p:sp>
      <p:sp>
        <p:nvSpPr>
          <p:cNvPr id="15" name="TextBox 14"/>
          <p:cNvSpPr txBox="1"/>
          <p:nvPr/>
        </p:nvSpPr>
        <p:spPr>
          <a:xfrm>
            <a:off x="722466" y="2295331"/>
            <a:ext cx="7614542" cy="830997"/>
          </a:xfrm>
          <a:prstGeom prst="rect">
            <a:avLst/>
          </a:prstGeom>
          <a:noFill/>
        </p:spPr>
        <p:txBody>
          <a:bodyPr wrap="square" rtlCol="0">
            <a:spAutoFit/>
          </a:bodyPr>
          <a:lstStyle/>
          <a:p>
            <a:pPr algn="ctr"/>
            <a:r>
              <a:rPr lang="en-GB" sz="1600" dirty="0" smtClean="0">
                <a:latin typeface="Comic Sans MS" panose="030F0702030302020204" pitchFamily="66" charset="0"/>
              </a:rPr>
              <a:t>As part of book week, you have all been gifted a book.</a:t>
            </a:r>
          </a:p>
          <a:p>
            <a:pPr algn="ctr"/>
            <a:r>
              <a:rPr lang="en-GB" sz="1600" dirty="0" smtClean="0">
                <a:latin typeface="Comic Sans MS" panose="030F0702030302020204" pitchFamily="66" charset="0"/>
              </a:rPr>
              <a:t>Your book in Year Six is either one of the ‘Jamie Johnson Football Series’ or ‘The Adventures of Captain Underpants’</a:t>
            </a:r>
          </a:p>
        </p:txBody>
      </p:sp>
      <p:pic>
        <p:nvPicPr>
          <p:cNvPr id="1028" name="Picture 4" descr="https://encrypted-tbn0.gstatic.com/images?q=tbn:ANd9GcSDeTWLccNWYRlPnw5clPHDWpjh-kntCiZBaKF9DZOWoRB7f60TVrQn0I86f2CPva6H-Us-wcQ&amp;usqp=C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60202">
            <a:off x="2468011" y="3651725"/>
            <a:ext cx="2108870" cy="2464369"/>
          </a:xfrm>
          <a:prstGeom prst="rect">
            <a:avLst/>
          </a:prstGeom>
          <a:noFill/>
          <a:ln w="28575">
            <a:solidFill>
              <a:srgbClr val="0000FF"/>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rot="21279538">
            <a:off x="4719620" y="3903213"/>
            <a:ext cx="2122975" cy="2122975"/>
          </a:xfrm>
          <a:prstGeom prst="rect">
            <a:avLst/>
          </a:prstGeom>
          <a:ln w="28575">
            <a:solidFill>
              <a:srgbClr val="FF0000"/>
            </a:solidFill>
          </a:ln>
        </p:spPr>
      </p:pic>
    </p:spTree>
    <p:extLst>
      <p:ext uri="{BB962C8B-B14F-4D97-AF65-F5344CB8AC3E}">
        <p14:creationId xmlns:p14="http://schemas.microsoft.com/office/powerpoint/2010/main" val="3783693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291" y="1268760"/>
            <a:ext cx="6965245" cy="1379931"/>
          </a:xfrm>
        </p:spPr>
        <p:txBody>
          <a:bodyPr>
            <a:normAutofit/>
          </a:bodyPr>
          <a:lstStyle/>
          <a:p>
            <a:r>
              <a:rPr lang="en-GB" sz="2000" b="1" dirty="0" smtClean="0">
                <a:latin typeface="Comic Sans MS" panose="030F0702030302020204" pitchFamily="66" charset="0"/>
              </a:rPr>
              <a:t>Book tasting of your gifted book</a:t>
            </a:r>
            <a:endParaRPr lang="en-GB" sz="2000" b="1" dirty="0">
              <a:latin typeface="Comic Sans MS" panose="030F0702030302020204" pitchFamily="66" charset="0"/>
            </a:endParaRPr>
          </a:p>
        </p:txBody>
      </p:sp>
      <p:pic>
        <p:nvPicPr>
          <p:cNvPr id="13"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343" y="52781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1</a:t>
            </a:r>
            <a:endParaRPr lang="en-GB" dirty="0">
              <a:solidFill>
                <a:schemeClr val="bg1"/>
              </a:solidFill>
              <a:latin typeface="Letter-join No-Lead 36" panose="02000503000000020003" pitchFamily="50" charset="0"/>
            </a:endParaRPr>
          </a:p>
        </p:txBody>
      </p:sp>
      <p:pic>
        <p:nvPicPr>
          <p:cNvPr id="3" name="Picture 2"/>
          <p:cNvPicPr>
            <a:picLocks noChangeAspect="1"/>
          </p:cNvPicPr>
          <p:nvPr/>
        </p:nvPicPr>
        <p:blipFill>
          <a:blip r:embed="rId6"/>
          <a:stretch>
            <a:fillRect/>
          </a:stretch>
        </p:blipFill>
        <p:spPr>
          <a:xfrm>
            <a:off x="2033468" y="2132856"/>
            <a:ext cx="5183413" cy="3533034"/>
          </a:xfrm>
          <a:prstGeom prst="rect">
            <a:avLst/>
          </a:prstGeom>
        </p:spPr>
      </p:pic>
      <p:sp>
        <p:nvSpPr>
          <p:cNvPr id="9" name="Content Placeholder 2"/>
          <p:cNvSpPr txBox="1">
            <a:spLocks/>
          </p:cNvSpPr>
          <p:nvPr/>
        </p:nvSpPr>
        <p:spPr>
          <a:xfrm>
            <a:off x="755576" y="5723069"/>
            <a:ext cx="7632847" cy="1084979"/>
          </a:xfrm>
          <a:prstGeom prst="rect">
            <a:avLst/>
          </a:prstGeom>
          <a:solidFill>
            <a:schemeClr val="bg2"/>
          </a:solidFill>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GB" sz="1400" b="1" dirty="0" smtClean="0">
                <a:solidFill>
                  <a:schemeClr val="bg1"/>
                </a:solidFill>
                <a:latin typeface="Comic Sans MS" panose="030F0702030302020204" pitchFamily="66" charset="0"/>
              </a:rPr>
              <a:t>TASK: </a:t>
            </a:r>
            <a:r>
              <a:rPr lang="en-GB" sz="1400" dirty="0" smtClean="0">
                <a:solidFill>
                  <a:schemeClr val="bg1"/>
                </a:solidFill>
                <a:latin typeface="Comic Sans MS" panose="030F0702030302020204" pitchFamily="66" charset="0"/>
              </a:rPr>
              <a:t>Complete the book tasting document for your new book from the Jamie Johnson Football </a:t>
            </a:r>
            <a:r>
              <a:rPr lang="en-GB" sz="1400" dirty="0">
                <a:solidFill>
                  <a:schemeClr val="bg1"/>
                </a:solidFill>
                <a:latin typeface="Comic Sans MS" panose="030F0702030302020204" pitchFamily="66" charset="0"/>
              </a:rPr>
              <a:t>S</a:t>
            </a:r>
            <a:r>
              <a:rPr lang="en-GB" sz="1400" dirty="0" smtClean="0">
                <a:solidFill>
                  <a:schemeClr val="bg1"/>
                </a:solidFill>
                <a:latin typeface="Comic Sans MS" panose="030F0702030302020204" pitchFamily="66" charset="0"/>
              </a:rPr>
              <a:t>eries or The Adventures of Captain Underpants </a:t>
            </a:r>
            <a:r>
              <a:rPr lang="en-GB" sz="1400" dirty="0">
                <a:solidFill>
                  <a:schemeClr val="bg1"/>
                </a:solidFill>
                <a:latin typeface="Comic Sans MS" panose="030F0702030302020204" pitchFamily="66" charset="0"/>
              </a:rPr>
              <a:t>S</a:t>
            </a:r>
            <a:r>
              <a:rPr lang="en-GB" sz="1400" dirty="0" smtClean="0">
                <a:solidFill>
                  <a:schemeClr val="bg1"/>
                </a:solidFill>
                <a:latin typeface="Comic Sans MS" panose="030F0702030302020204" pitchFamily="66" charset="0"/>
              </a:rPr>
              <a:t>eries. Remember to answer all of the questions in full sentences and support them with evidence. When you have completed your book tasting, spend some time beginning to read your book for pleasure.</a:t>
            </a:r>
          </a:p>
          <a:p>
            <a:pPr marL="0" indent="0">
              <a:buFont typeface="Brush Script MT" pitchFamily="66" charset="0"/>
              <a:buNone/>
            </a:pPr>
            <a:endParaRPr lang="en-GB" sz="1800" dirty="0">
              <a:latin typeface="Comic Sans MS" panose="030F0702030302020204" pitchFamily="66"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4484" y="842865"/>
            <a:ext cx="609600" cy="609600"/>
          </a:xfrm>
          <a:prstGeom prst="rect">
            <a:avLst/>
          </a:prstGeom>
        </p:spPr>
      </p:pic>
    </p:spTree>
    <p:extLst>
      <p:ext uri="{BB962C8B-B14F-4D97-AF65-F5344CB8AC3E}">
        <p14:creationId xmlns:p14="http://schemas.microsoft.com/office/powerpoint/2010/main" val="352426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628800"/>
            <a:ext cx="6965245" cy="1202485"/>
          </a:xfrm>
        </p:spPr>
        <p:txBody>
          <a:bodyPr>
            <a:normAutofit/>
          </a:bodyPr>
          <a:lstStyle/>
          <a:p>
            <a:r>
              <a:rPr lang="en-GB" sz="2000" dirty="0" smtClean="0">
                <a:latin typeface="Comic Sans MS" panose="030F0702030302020204" pitchFamily="66" charset="0"/>
              </a:rPr>
              <a:t>Summarise your initial ideas from our themed book – ‘Flotsam’ by David </a:t>
            </a:r>
            <a:r>
              <a:rPr lang="en-GB" sz="2000" dirty="0" err="1" smtClean="0">
                <a:latin typeface="Comic Sans MS" panose="030F0702030302020204" pitchFamily="66" charset="0"/>
              </a:rPr>
              <a:t>Wiesner</a:t>
            </a:r>
            <a:endParaRPr lang="en-GB" sz="2000" dirty="0">
              <a:latin typeface="Comic Sans MS" panose="030F0702030302020204" pitchFamily="66" charset="0"/>
            </a:endParaRPr>
          </a:p>
        </p:txBody>
      </p:sp>
      <p:sp>
        <p:nvSpPr>
          <p:cNvPr id="3" name="Content Placeholder 2"/>
          <p:cNvSpPr>
            <a:spLocks noGrp="1"/>
          </p:cNvSpPr>
          <p:nvPr>
            <p:ph idx="1"/>
          </p:nvPr>
        </p:nvSpPr>
        <p:spPr>
          <a:xfrm>
            <a:off x="913344" y="6165304"/>
            <a:ext cx="7194452" cy="671690"/>
          </a:xfrm>
          <a:solidFill>
            <a:schemeClr val="bg2"/>
          </a:solidFill>
        </p:spPr>
        <p:txBody>
          <a:bodyPr>
            <a:normAutofit fontScale="85000" lnSpcReduction="10000"/>
          </a:bodyPr>
          <a:lstStyle/>
          <a:p>
            <a:pPr marL="0" indent="0" algn="ctr">
              <a:buNone/>
            </a:pPr>
            <a:r>
              <a:rPr lang="en-GB" sz="1800" b="1" dirty="0" smtClean="0">
                <a:solidFill>
                  <a:schemeClr val="bg1"/>
                </a:solidFill>
                <a:latin typeface="Comic Sans MS" panose="030F0702030302020204" pitchFamily="66" charset="0"/>
              </a:rPr>
              <a:t>TASK 1: </a:t>
            </a:r>
            <a:r>
              <a:rPr lang="en-GB" sz="1800" dirty="0" smtClean="0">
                <a:solidFill>
                  <a:schemeClr val="bg1"/>
                </a:solidFill>
                <a:latin typeface="Comic Sans MS" panose="030F0702030302020204" pitchFamily="66" charset="0"/>
              </a:rPr>
              <a:t>First watch the clip again. Secondly, record any details you pick up in the clip. you may wish to use the spider diagram in </a:t>
            </a:r>
            <a:r>
              <a:rPr lang="en-GB" sz="1800" b="1" dirty="0" smtClean="0">
                <a:solidFill>
                  <a:schemeClr val="bg1"/>
                </a:solidFill>
                <a:latin typeface="Comic Sans MS" panose="030F0702030302020204" pitchFamily="66" charset="0"/>
              </a:rPr>
              <a:t>Document 1 </a:t>
            </a:r>
            <a:r>
              <a:rPr lang="en-GB" sz="1800" dirty="0" smtClean="0">
                <a:solidFill>
                  <a:schemeClr val="bg1"/>
                </a:solidFill>
                <a:latin typeface="Comic Sans MS" panose="030F0702030302020204" pitchFamily="66" charset="0"/>
              </a:rPr>
              <a:t>for ideas.</a:t>
            </a:r>
            <a:endParaRPr lang="en-GB" dirty="0">
              <a:latin typeface="Comic Sans MS" panose="030F0702030302020204" pitchFamily="66" charset="0"/>
            </a:endParaRPr>
          </a:p>
        </p:txBody>
      </p:sp>
      <p:sp>
        <p:nvSpPr>
          <p:cNvPr id="5" name="Oval Callout 4"/>
          <p:cNvSpPr/>
          <p:nvPr/>
        </p:nvSpPr>
        <p:spPr>
          <a:xfrm>
            <a:off x="683568" y="2512893"/>
            <a:ext cx="3188945" cy="1512168"/>
          </a:xfrm>
          <a:prstGeom prst="wedgeEllipseCallout">
            <a:avLst>
              <a:gd name="adj1" fmla="val 58635"/>
              <a:gd name="adj2" fmla="val 47815"/>
            </a:avLst>
          </a:prstGeom>
          <a:ln>
            <a:solidFill>
              <a:schemeClr val="tx1"/>
            </a:solid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6" name="TextBox 5"/>
          <p:cNvSpPr txBox="1"/>
          <p:nvPr/>
        </p:nvSpPr>
        <p:spPr>
          <a:xfrm>
            <a:off x="1074071" y="2807312"/>
            <a:ext cx="2460888" cy="738664"/>
          </a:xfrm>
          <a:prstGeom prst="rect">
            <a:avLst/>
          </a:prstGeom>
          <a:noFill/>
        </p:spPr>
        <p:txBody>
          <a:bodyPr wrap="square" rtlCol="0">
            <a:spAutoFit/>
          </a:bodyPr>
          <a:lstStyle/>
          <a:p>
            <a:pPr algn="ctr"/>
            <a:r>
              <a:rPr lang="en-GB" sz="1400" dirty="0" smtClean="0">
                <a:solidFill>
                  <a:schemeClr val="bg1"/>
                </a:solidFill>
                <a:latin typeface="Comic Sans MS" panose="030F0702030302020204" pitchFamily="66" charset="0"/>
              </a:rPr>
              <a:t>Who is the boy? </a:t>
            </a:r>
          </a:p>
          <a:p>
            <a:pPr algn="ctr"/>
            <a:r>
              <a:rPr lang="en-GB" sz="1400" dirty="0" smtClean="0">
                <a:solidFill>
                  <a:schemeClr val="bg1"/>
                </a:solidFill>
                <a:latin typeface="Comic Sans MS" panose="030F0702030302020204" pitchFamily="66" charset="0"/>
              </a:rPr>
              <a:t>What is he doing at the beach?</a:t>
            </a:r>
            <a:endParaRPr lang="en-GB" sz="1400" dirty="0">
              <a:solidFill>
                <a:schemeClr val="bg1"/>
              </a:solidFill>
              <a:latin typeface="Comic Sans MS" panose="030F0702030302020204" pitchFamily="66" charset="0"/>
            </a:endParaRPr>
          </a:p>
        </p:txBody>
      </p:sp>
      <p:sp>
        <p:nvSpPr>
          <p:cNvPr id="7" name="Oval Callout 6"/>
          <p:cNvSpPr/>
          <p:nvPr/>
        </p:nvSpPr>
        <p:spPr>
          <a:xfrm>
            <a:off x="5083671" y="2566980"/>
            <a:ext cx="3188945" cy="1512168"/>
          </a:xfrm>
          <a:prstGeom prst="wedgeEllipseCallout">
            <a:avLst>
              <a:gd name="adj1" fmla="val -54013"/>
              <a:gd name="adj2" fmla="val 48679"/>
            </a:avLst>
          </a:prstGeom>
          <a:ln>
            <a:solidFill>
              <a:schemeClr val="tx1"/>
            </a:solid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472340" y="2750150"/>
            <a:ext cx="2460888" cy="954107"/>
          </a:xfrm>
          <a:prstGeom prst="rect">
            <a:avLst/>
          </a:prstGeom>
          <a:noFill/>
        </p:spPr>
        <p:txBody>
          <a:bodyPr wrap="square" rtlCol="0">
            <a:spAutoFit/>
          </a:bodyPr>
          <a:lstStyle/>
          <a:p>
            <a:pPr algn="ctr"/>
            <a:r>
              <a:rPr lang="en-GB" sz="1400" dirty="0" smtClean="0">
                <a:solidFill>
                  <a:schemeClr val="bg1"/>
                </a:solidFill>
                <a:latin typeface="Comic Sans MS" panose="030F0702030302020204" pitchFamily="66" charset="0"/>
              </a:rPr>
              <a:t>What did the camera see on its journey?</a:t>
            </a:r>
          </a:p>
          <a:p>
            <a:pPr algn="ctr"/>
            <a:r>
              <a:rPr lang="en-GB" sz="1400" dirty="0" smtClean="0">
                <a:solidFill>
                  <a:schemeClr val="bg1"/>
                </a:solidFill>
                <a:latin typeface="Comic Sans MS" panose="030F0702030302020204" pitchFamily="66" charset="0"/>
              </a:rPr>
              <a:t>Did any of the images surprise you?</a:t>
            </a:r>
            <a:endParaRPr lang="en-GB" sz="1400" dirty="0">
              <a:solidFill>
                <a:schemeClr val="bg1"/>
              </a:solidFill>
              <a:latin typeface="Comic Sans MS" panose="030F0702030302020204" pitchFamily="66" charset="0"/>
            </a:endParaRPr>
          </a:p>
        </p:txBody>
      </p:sp>
      <p:sp>
        <p:nvSpPr>
          <p:cNvPr id="10" name="Oval Callout 9"/>
          <p:cNvSpPr/>
          <p:nvPr/>
        </p:nvSpPr>
        <p:spPr>
          <a:xfrm>
            <a:off x="848950" y="4122642"/>
            <a:ext cx="3218641" cy="1308918"/>
          </a:xfrm>
          <a:prstGeom prst="wedgeEllipseCallout">
            <a:avLst>
              <a:gd name="adj1" fmla="val 60842"/>
              <a:gd name="adj2" fmla="val -32158"/>
            </a:avLst>
          </a:prstGeom>
          <a:ln>
            <a:solidFill>
              <a:schemeClr val="tx1"/>
            </a:solid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GB" sz="1400" dirty="0" smtClean="0">
                <a:latin typeface="Comic Sans MS" panose="030F0702030302020204" pitchFamily="66" charset="0"/>
              </a:rPr>
              <a:t>Where has the camera come from?</a:t>
            </a:r>
          </a:p>
          <a:p>
            <a:pPr algn="ctr"/>
            <a:r>
              <a:rPr lang="en-GB" sz="1400" dirty="0" smtClean="0">
                <a:latin typeface="Comic Sans MS" panose="030F0702030302020204" pitchFamily="66" charset="0"/>
              </a:rPr>
              <a:t>Who does the camera belong to?</a:t>
            </a:r>
            <a:endParaRPr lang="en-GB" sz="1400" dirty="0">
              <a:latin typeface="Comic Sans MS" panose="030F0702030302020204" pitchFamily="66" charset="0"/>
            </a:endParaRPr>
          </a:p>
        </p:txBody>
      </p:sp>
      <p:sp>
        <p:nvSpPr>
          <p:cNvPr id="11" name="Oval Callout 10"/>
          <p:cNvSpPr/>
          <p:nvPr/>
        </p:nvSpPr>
        <p:spPr>
          <a:xfrm>
            <a:off x="5207094" y="4118302"/>
            <a:ext cx="3188945" cy="1512168"/>
          </a:xfrm>
          <a:prstGeom prst="wedgeEllipseCallout">
            <a:avLst>
              <a:gd name="adj1" fmla="val -63025"/>
              <a:gd name="adj2" fmla="val -38570"/>
            </a:avLst>
          </a:prstGeom>
          <a:ln>
            <a:solidFill>
              <a:schemeClr val="tx1"/>
            </a:solid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GB" dirty="0">
              <a:latin typeface="Letter-join Plus 36" panose="02000505000000020003" pitchFamily="50" charset="0"/>
            </a:endParaRPr>
          </a:p>
        </p:txBody>
      </p:sp>
      <p:sp>
        <p:nvSpPr>
          <p:cNvPr id="12" name="TextBox 11"/>
          <p:cNvSpPr txBox="1"/>
          <p:nvPr/>
        </p:nvSpPr>
        <p:spPr>
          <a:xfrm>
            <a:off x="5531897" y="4348261"/>
            <a:ext cx="2460888" cy="1384995"/>
          </a:xfrm>
          <a:prstGeom prst="rect">
            <a:avLst/>
          </a:prstGeom>
          <a:noFill/>
        </p:spPr>
        <p:txBody>
          <a:bodyPr wrap="square" rtlCol="0">
            <a:spAutoFit/>
          </a:bodyPr>
          <a:lstStyle/>
          <a:p>
            <a:pPr algn="ctr"/>
            <a:r>
              <a:rPr lang="en-GB" sz="1400" dirty="0" smtClean="0">
                <a:solidFill>
                  <a:schemeClr val="bg1"/>
                </a:solidFill>
                <a:latin typeface="Comic Sans MS" panose="030F0702030302020204" pitchFamily="66" charset="0"/>
              </a:rPr>
              <a:t>What animals carried the camera across the ocean?</a:t>
            </a:r>
          </a:p>
          <a:p>
            <a:pPr algn="ctr"/>
            <a:r>
              <a:rPr lang="en-GB" sz="1400" dirty="0" smtClean="0">
                <a:solidFill>
                  <a:schemeClr val="bg1"/>
                </a:solidFill>
                <a:latin typeface="Comic Sans MS" panose="030F0702030302020204" pitchFamily="66" charset="0"/>
              </a:rPr>
              <a:t>Did you see some creatures which you did not expect?</a:t>
            </a:r>
          </a:p>
          <a:p>
            <a:pPr algn="ctr"/>
            <a:r>
              <a:rPr lang="en-GB" sz="1400" dirty="0" smtClean="0">
                <a:solidFill>
                  <a:schemeClr val="bg1"/>
                </a:solidFill>
                <a:latin typeface="Comic Sans MS" panose="030F0702030302020204" pitchFamily="66" charset="0"/>
              </a:rPr>
              <a:t> </a:t>
            </a:r>
            <a:endParaRPr lang="en-GB" sz="1400" dirty="0">
              <a:solidFill>
                <a:schemeClr val="bg1"/>
              </a:solidFill>
              <a:latin typeface="Comic Sans MS" panose="030F0702030302020204" pitchFamily="66" charset="0"/>
            </a:endParaRPr>
          </a:p>
        </p:txBody>
      </p:sp>
      <p:pic>
        <p:nvPicPr>
          <p:cNvPr id="13"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343" y="52781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2</a:t>
            </a:r>
            <a:endParaRPr lang="en-GB" dirty="0">
              <a:solidFill>
                <a:schemeClr val="bg1"/>
              </a:solidFill>
              <a:latin typeface="Letter-join No-Lead 36" panose="02000503000000020003" pitchFamily="50" charset="0"/>
            </a:endParaRPr>
          </a:p>
        </p:txBody>
      </p:sp>
      <p:sp>
        <p:nvSpPr>
          <p:cNvPr id="15" name="Rectangle 14"/>
          <p:cNvSpPr/>
          <p:nvPr/>
        </p:nvSpPr>
        <p:spPr>
          <a:xfrm>
            <a:off x="723435" y="5661248"/>
            <a:ext cx="6426942" cy="369332"/>
          </a:xfrm>
          <a:prstGeom prst="rect">
            <a:avLst/>
          </a:prstGeom>
        </p:spPr>
        <p:txBody>
          <a:bodyPr wrap="square">
            <a:spAutoFit/>
          </a:bodyPr>
          <a:lstStyle/>
          <a:p>
            <a:r>
              <a:rPr lang="en-GB" b="1" dirty="0" smtClean="0"/>
              <a:t>Watch: </a:t>
            </a:r>
            <a:r>
              <a:rPr lang="en-GB" dirty="0" smtClean="0">
                <a:hlinkClick r:id="rId6"/>
              </a:rPr>
              <a:t>https</a:t>
            </a:r>
            <a:r>
              <a:rPr lang="en-GB" dirty="0">
                <a:hlinkClick r:id="rId6"/>
              </a:rPr>
              <a:t>://</a:t>
            </a:r>
            <a:r>
              <a:rPr lang="en-GB" dirty="0" smtClean="0">
                <a:hlinkClick r:id="rId6"/>
              </a:rPr>
              <a:t>www.youtube.com/watch?v=3MTKWnxzqvM</a:t>
            </a:r>
            <a:r>
              <a:rPr lang="en-GB" dirty="0" smtClean="0"/>
              <a:t> </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869" y="584775"/>
            <a:ext cx="609600" cy="609600"/>
          </a:xfrm>
          <a:prstGeom prst="rect">
            <a:avLst/>
          </a:prstGeom>
        </p:spPr>
      </p:pic>
    </p:spTree>
    <p:extLst>
      <p:ext uri="{BB962C8B-B14F-4D97-AF65-F5344CB8AC3E}">
        <p14:creationId xmlns:p14="http://schemas.microsoft.com/office/powerpoint/2010/main" val="22670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7" y="1451276"/>
            <a:ext cx="6965245" cy="1202485"/>
          </a:xfrm>
        </p:spPr>
        <p:txBody>
          <a:bodyPr>
            <a:normAutofit/>
          </a:bodyPr>
          <a:lstStyle/>
          <a:p>
            <a:r>
              <a:rPr lang="en-GB" sz="2800" dirty="0" smtClean="0">
                <a:latin typeface="Comic Sans MS" panose="030F0702030302020204" pitchFamily="66" charset="0"/>
              </a:rPr>
              <a:t>Spider Diagram</a:t>
            </a:r>
            <a:endParaRPr lang="en-GB" sz="2800" dirty="0">
              <a:latin typeface="Comic Sans MS" panose="030F0702030302020204" pitchFamily="66" charset="0"/>
            </a:endParaRPr>
          </a:p>
        </p:txBody>
      </p:sp>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2</a:t>
            </a:r>
            <a:endParaRPr lang="en-GB" dirty="0">
              <a:solidFill>
                <a:schemeClr val="bg1"/>
              </a:solidFill>
              <a:latin typeface="Letter-join No-Lead 36" panose="02000503000000020003" pitchFamily="50" charset="0"/>
            </a:endParaRPr>
          </a:p>
        </p:txBody>
      </p:sp>
      <p:sp>
        <p:nvSpPr>
          <p:cNvPr id="5" name="Content Placeholder 2"/>
          <p:cNvSpPr txBox="1">
            <a:spLocks/>
          </p:cNvSpPr>
          <p:nvPr/>
        </p:nvSpPr>
        <p:spPr>
          <a:xfrm>
            <a:off x="539552" y="5783263"/>
            <a:ext cx="8064896" cy="774891"/>
          </a:xfrm>
          <a:prstGeom prst="rect">
            <a:avLst/>
          </a:prstGeom>
          <a:solidFill>
            <a:schemeClr val="bg2"/>
          </a:solidFill>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GB" sz="1400" b="1" dirty="0" smtClean="0">
                <a:solidFill>
                  <a:schemeClr val="bg1"/>
                </a:solidFill>
                <a:latin typeface="Comic Sans MS" panose="030F0702030302020204" pitchFamily="66" charset="0"/>
              </a:rPr>
              <a:t>TASK 2: </a:t>
            </a:r>
            <a:r>
              <a:rPr lang="en-GB" sz="1400" dirty="0" smtClean="0">
                <a:solidFill>
                  <a:schemeClr val="bg1"/>
                </a:solidFill>
                <a:latin typeface="Comic Sans MS" panose="030F0702030302020204" pitchFamily="66" charset="0"/>
              </a:rPr>
              <a:t>Add more information to your spider diagram about anything else you notice. This </a:t>
            </a:r>
            <a:r>
              <a:rPr lang="en-GB" sz="1400" dirty="0">
                <a:solidFill>
                  <a:schemeClr val="bg1"/>
                </a:solidFill>
                <a:latin typeface="Comic Sans MS" panose="030F0702030302020204" pitchFamily="66" charset="0"/>
              </a:rPr>
              <a:t>could include </a:t>
            </a:r>
            <a:r>
              <a:rPr lang="en-GB" sz="1400" dirty="0" smtClean="0">
                <a:solidFill>
                  <a:schemeClr val="bg1"/>
                </a:solidFill>
                <a:latin typeface="Comic Sans MS" panose="030F0702030302020204" pitchFamily="66" charset="0"/>
              </a:rPr>
              <a:t>the five senses, what is happening, </a:t>
            </a:r>
            <a:r>
              <a:rPr lang="en-GB" sz="1400" dirty="0">
                <a:solidFill>
                  <a:schemeClr val="bg1"/>
                </a:solidFill>
                <a:latin typeface="Comic Sans MS" panose="030F0702030302020204" pitchFamily="66" charset="0"/>
              </a:rPr>
              <a:t>who </a:t>
            </a:r>
            <a:r>
              <a:rPr lang="en-GB" sz="1400" dirty="0" smtClean="0">
                <a:solidFill>
                  <a:schemeClr val="bg1"/>
                </a:solidFill>
                <a:latin typeface="Comic Sans MS" panose="030F0702030302020204" pitchFamily="66" charset="0"/>
              </a:rPr>
              <a:t>the </a:t>
            </a:r>
            <a:r>
              <a:rPr lang="en-GB" sz="1400" dirty="0">
                <a:solidFill>
                  <a:schemeClr val="bg1"/>
                </a:solidFill>
                <a:latin typeface="Comic Sans MS" panose="030F0702030302020204" pitchFamily="66" charset="0"/>
              </a:rPr>
              <a:t>eldest/ </a:t>
            </a:r>
            <a:r>
              <a:rPr lang="en-GB" sz="1400" dirty="0" smtClean="0">
                <a:solidFill>
                  <a:schemeClr val="bg1"/>
                </a:solidFill>
                <a:latin typeface="Comic Sans MS" panose="030F0702030302020204" pitchFamily="66" charset="0"/>
              </a:rPr>
              <a:t>youngest is, </a:t>
            </a:r>
            <a:r>
              <a:rPr lang="en-GB" sz="1400" dirty="0">
                <a:solidFill>
                  <a:schemeClr val="bg1"/>
                </a:solidFill>
                <a:latin typeface="Comic Sans MS" panose="030F0702030302020204" pitchFamily="66" charset="0"/>
              </a:rPr>
              <a:t>what information we find out about the characters, where the video is </a:t>
            </a:r>
            <a:r>
              <a:rPr lang="en-GB" sz="1400" dirty="0" smtClean="0">
                <a:solidFill>
                  <a:schemeClr val="bg1"/>
                </a:solidFill>
                <a:latin typeface="Comic Sans MS" panose="030F0702030302020204" pitchFamily="66" charset="0"/>
              </a:rPr>
              <a:t>set. </a:t>
            </a:r>
            <a:endParaRPr lang="en-GB" sz="1400" dirty="0">
              <a:solidFill>
                <a:schemeClr val="bg1"/>
              </a:solidFill>
              <a:latin typeface="Comic Sans MS" panose="030F0702030302020204" pitchFamily="66" charset="0"/>
            </a:endParaRPr>
          </a:p>
          <a:p>
            <a:pPr marL="0" indent="0" algn="ctr">
              <a:buFont typeface="Brush Script MT" pitchFamily="66" charset="0"/>
              <a:buNone/>
            </a:pPr>
            <a:r>
              <a:rPr lang="en-GB" sz="1400" b="1" dirty="0" smtClean="0">
                <a:solidFill>
                  <a:schemeClr val="bg1"/>
                </a:solidFill>
                <a:latin typeface="Comic Sans MS" panose="030F0702030302020204" pitchFamily="66" charset="0"/>
              </a:rPr>
              <a:t>.</a:t>
            </a:r>
          </a:p>
          <a:p>
            <a:pPr marL="0" indent="0">
              <a:buFont typeface="Brush Script MT" pitchFamily="66" charset="0"/>
              <a:buNone/>
            </a:pPr>
            <a:endParaRPr lang="en-GB" sz="1600" dirty="0">
              <a:latin typeface="Comic Sans MS" panose="030F0702030302020204" pitchFamily="66" charset="0"/>
            </a:endParaRPr>
          </a:p>
        </p:txBody>
      </p:sp>
      <p:sp>
        <p:nvSpPr>
          <p:cNvPr id="6" name="Oval 5"/>
          <p:cNvSpPr/>
          <p:nvPr/>
        </p:nvSpPr>
        <p:spPr>
          <a:xfrm>
            <a:off x="3183786" y="3418902"/>
            <a:ext cx="2776428" cy="1428063"/>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omic Sans MS" panose="030F0702030302020204" pitchFamily="66" charset="0"/>
              </a:rPr>
              <a:t>FLOTSAM</a:t>
            </a:r>
            <a:endParaRPr lang="en-GB" dirty="0">
              <a:solidFill>
                <a:schemeClr val="tx1"/>
              </a:solidFill>
              <a:latin typeface="Comic Sans MS" panose="030F0702030302020204" pitchFamily="66" charset="0"/>
            </a:endParaRPr>
          </a:p>
        </p:txBody>
      </p:sp>
      <p:cxnSp>
        <p:nvCxnSpPr>
          <p:cNvPr id="8" name="Straight Arrow Connector 7"/>
          <p:cNvCxnSpPr/>
          <p:nvPr/>
        </p:nvCxnSpPr>
        <p:spPr>
          <a:xfrm flipV="1">
            <a:off x="5629510" y="2779308"/>
            <a:ext cx="1080120" cy="90487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777774" y="4515495"/>
            <a:ext cx="1202301" cy="66294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279116" y="2894393"/>
            <a:ext cx="1008112" cy="956652"/>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163925" y="4411491"/>
            <a:ext cx="1124508" cy="570971"/>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377" y="575556"/>
            <a:ext cx="7423665" cy="1239695"/>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7276" y="575556"/>
            <a:ext cx="609600" cy="609600"/>
          </a:xfrm>
          <a:prstGeom prst="rect">
            <a:avLst/>
          </a:prstGeom>
        </p:spPr>
      </p:pic>
    </p:spTree>
    <p:extLst>
      <p:ext uri="{BB962C8B-B14F-4D97-AF65-F5344CB8AC3E}">
        <p14:creationId xmlns:p14="http://schemas.microsoft.com/office/powerpoint/2010/main" val="225995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6" y="1499771"/>
            <a:ext cx="6965245" cy="1202485"/>
          </a:xfrm>
        </p:spPr>
        <p:txBody>
          <a:bodyPr>
            <a:normAutofit/>
          </a:bodyPr>
          <a:lstStyle/>
          <a:p>
            <a:r>
              <a:rPr lang="en-GB" sz="2800" dirty="0" smtClean="0">
                <a:latin typeface="Comic Sans MS" panose="030F0702030302020204" pitchFamily="66" charset="0"/>
              </a:rPr>
              <a:t>Comprehension</a:t>
            </a:r>
            <a:endParaRPr lang="en-GB" sz="2800" dirty="0">
              <a:latin typeface="Comic Sans MS" panose="030F0702030302020204" pitchFamily="66" charset="0"/>
            </a:endParaRPr>
          </a:p>
        </p:txBody>
      </p:sp>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2</a:t>
            </a:r>
            <a:endParaRPr lang="en-GB" dirty="0">
              <a:solidFill>
                <a:schemeClr val="bg1"/>
              </a:solidFill>
              <a:latin typeface="Letter-join No-Lead 36" panose="02000503000000020003" pitchFamily="50" charset="0"/>
            </a:endParaRPr>
          </a:p>
        </p:txBody>
      </p:sp>
      <p:grpSp>
        <p:nvGrpSpPr>
          <p:cNvPr id="3" name="Group 2"/>
          <p:cNvGrpSpPr/>
          <p:nvPr/>
        </p:nvGrpSpPr>
        <p:grpSpPr>
          <a:xfrm>
            <a:off x="789825" y="3200503"/>
            <a:ext cx="7878771" cy="2820666"/>
            <a:chOff x="555956" y="2669438"/>
            <a:chExt cx="7878771" cy="2820666"/>
          </a:xfrm>
        </p:grpSpPr>
        <p:pic>
          <p:nvPicPr>
            <p:cNvPr id="21" name="Picture 20"/>
            <p:cNvPicPr>
              <a:picLocks noChangeAspect="1"/>
            </p:cNvPicPr>
            <p:nvPr/>
          </p:nvPicPr>
          <p:blipFill>
            <a:blip r:embed="rId5"/>
            <a:stretch>
              <a:fillRect/>
            </a:stretch>
          </p:blipFill>
          <p:spPr>
            <a:xfrm rot="1229459">
              <a:off x="3301951" y="4002569"/>
              <a:ext cx="2852807" cy="1487535"/>
            </a:xfrm>
            <a:prstGeom prst="rect">
              <a:avLst/>
            </a:prstGeom>
          </p:spPr>
        </p:pic>
        <p:pic>
          <p:nvPicPr>
            <p:cNvPr id="10" name="Picture 9"/>
            <p:cNvPicPr>
              <a:picLocks noChangeAspect="1"/>
            </p:cNvPicPr>
            <p:nvPr/>
          </p:nvPicPr>
          <p:blipFill>
            <a:blip r:embed="rId6"/>
            <a:stretch>
              <a:fillRect/>
            </a:stretch>
          </p:blipFill>
          <p:spPr>
            <a:xfrm rot="21043707">
              <a:off x="555956" y="3427458"/>
              <a:ext cx="3288675" cy="1468159"/>
            </a:xfrm>
            <a:prstGeom prst="rect">
              <a:avLst/>
            </a:prstGeom>
          </p:spPr>
        </p:pic>
        <p:pic>
          <p:nvPicPr>
            <p:cNvPr id="19" name="Picture 18"/>
            <p:cNvPicPr>
              <a:picLocks noChangeAspect="1"/>
            </p:cNvPicPr>
            <p:nvPr/>
          </p:nvPicPr>
          <p:blipFill>
            <a:blip r:embed="rId7"/>
            <a:stretch>
              <a:fillRect/>
            </a:stretch>
          </p:blipFill>
          <p:spPr>
            <a:xfrm rot="424843">
              <a:off x="3192028" y="2669438"/>
              <a:ext cx="3072652" cy="1307706"/>
            </a:xfrm>
            <a:prstGeom prst="rect">
              <a:avLst/>
            </a:prstGeom>
          </p:spPr>
        </p:pic>
        <p:pic>
          <p:nvPicPr>
            <p:cNvPr id="20" name="Picture 19"/>
            <p:cNvPicPr>
              <a:picLocks noChangeAspect="1"/>
            </p:cNvPicPr>
            <p:nvPr/>
          </p:nvPicPr>
          <p:blipFill>
            <a:blip r:embed="rId8"/>
            <a:stretch>
              <a:fillRect/>
            </a:stretch>
          </p:blipFill>
          <p:spPr>
            <a:xfrm rot="1095570">
              <a:off x="5567219" y="3576689"/>
              <a:ext cx="2867508" cy="1579757"/>
            </a:xfrm>
            <a:prstGeom prst="rect">
              <a:avLst/>
            </a:prstGeom>
          </p:spPr>
        </p:pic>
      </p:grpSp>
      <p:sp>
        <p:nvSpPr>
          <p:cNvPr id="22" name="Rectangle 21"/>
          <p:cNvSpPr/>
          <p:nvPr/>
        </p:nvSpPr>
        <p:spPr>
          <a:xfrm>
            <a:off x="789825" y="2507974"/>
            <a:ext cx="7643111" cy="369332"/>
          </a:xfrm>
          <a:prstGeom prst="rect">
            <a:avLst/>
          </a:prstGeom>
        </p:spPr>
        <p:txBody>
          <a:bodyPr wrap="square">
            <a:spAutoFit/>
          </a:bodyPr>
          <a:lstStyle/>
          <a:p>
            <a:r>
              <a:rPr lang="en-GB" b="1" dirty="0" smtClean="0"/>
              <a:t>Watch again</a:t>
            </a:r>
            <a:r>
              <a:rPr lang="en-GB" dirty="0" smtClean="0"/>
              <a:t>: </a:t>
            </a:r>
            <a:r>
              <a:rPr lang="en-GB" dirty="0" smtClean="0">
                <a:hlinkClick r:id="rId9"/>
              </a:rPr>
              <a:t>https</a:t>
            </a:r>
            <a:r>
              <a:rPr lang="en-GB" dirty="0">
                <a:hlinkClick r:id="rId9"/>
              </a:rPr>
              <a:t>://</a:t>
            </a:r>
            <a:r>
              <a:rPr lang="en-GB" dirty="0" smtClean="0">
                <a:hlinkClick r:id="rId9"/>
              </a:rPr>
              <a:t>www.youtube.com/watch?v=3MTKWnxzqvM</a:t>
            </a:r>
            <a:r>
              <a:rPr lang="en-GB" dirty="0" smtClean="0"/>
              <a:t> </a:t>
            </a:r>
            <a:endParaRPr lang="en-GB" dirty="0"/>
          </a:p>
        </p:txBody>
      </p:sp>
      <p:sp>
        <p:nvSpPr>
          <p:cNvPr id="5" name="Content Placeholder 2"/>
          <p:cNvSpPr txBox="1">
            <a:spLocks/>
          </p:cNvSpPr>
          <p:nvPr/>
        </p:nvSpPr>
        <p:spPr>
          <a:xfrm>
            <a:off x="755576" y="6021169"/>
            <a:ext cx="7632847" cy="563677"/>
          </a:xfrm>
          <a:prstGeom prst="rect">
            <a:avLst/>
          </a:prstGeom>
          <a:solidFill>
            <a:schemeClr val="bg2"/>
          </a:solidFill>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GB" sz="1400" b="1" dirty="0" smtClean="0">
                <a:solidFill>
                  <a:schemeClr val="bg1"/>
                </a:solidFill>
                <a:latin typeface="Comic Sans MS" panose="030F0702030302020204" pitchFamily="66" charset="0"/>
              </a:rPr>
              <a:t>TASK 3: </a:t>
            </a:r>
            <a:r>
              <a:rPr lang="en-GB" sz="1400" dirty="0" smtClean="0">
                <a:solidFill>
                  <a:schemeClr val="bg1"/>
                </a:solidFill>
                <a:latin typeface="Comic Sans MS" panose="030F0702030302020204" pitchFamily="66" charset="0"/>
              </a:rPr>
              <a:t>Go to </a:t>
            </a:r>
            <a:r>
              <a:rPr lang="en-GB" sz="1400" b="1" dirty="0" smtClean="0">
                <a:solidFill>
                  <a:schemeClr val="bg1"/>
                </a:solidFill>
                <a:latin typeface="Comic Sans MS" panose="030F0702030302020204" pitchFamily="66" charset="0"/>
              </a:rPr>
              <a:t>Document 2.</a:t>
            </a:r>
            <a:r>
              <a:rPr lang="en-GB" sz="1400" dirty="0" smtClean="0">
                <a:solidFill>
                  <a:schemeClr val="bg1"/>
                </a:solidFill>
                <a:latin typeface="Comic Sans MS" panose="030F0702030302020204" pitchFamily="66" charset="0"/>
              </a:rPr>
              <a:t> Choose the Bronze, Silver, Gold or Platinum comprehension questions. You must have the video loaded so that you can keep referring back to it.</a:t>
            </a:r>
            <a:endParaRPr lang="en-GB" sz="1600" b="1" dirty="0" smtClean="0">
              <a:solidFill>
                <a:schemeClr val="bg1"/>
              </a:solidFill>
              <a:latin typeface="Comic Sans MS" panose="030F0702030302020204" pitchFamily="66" charset="0"/>
            </a:endParaRPr>
          </a:p>
          <a:p>
            <a:pPr marL="0" indent="0">
              <a:buFont typeface="Brush Script MT" pitchFamily="66" charset="0"/>
              <a:buNone/>
            </a:pPr>
            <a:endParaRPr lang="en-GB" sz="1800" dirty="0">
              <a:latin typeface="Comic Sans MS" panose="030F0702030302020204" pitchFamily="66" charset="0"/>
            </a:endParaRPr>
          </a:p>
        </p:txBody>
      </p:sp>
      <p:pic>
        <p:nvPicPr>
          <p:cNvPr id="11" name="Picture 2" descr="Hillside Primary School | Baddeley Green | Staffordshire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5255" y="584775"/>
            <a:ext cx="7423665" cy="1239695"/>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32936" y="595515"/>
            <a:ext cx="609600" cy="609600"/>
          </a:xfrm>
          <a:prstGeom prst="rect">
            <a:avLst/>
          </a:prstGeom>
        </p:spPr>
      </p:pic>
    </p:spTree>
    <p:extLst>
      <p:ext uri="{BB962C8B-B14F-4D97-AF65-F5344CB8AC3E}">
        <p14:creationId xmlns:p14="http://schemas.microsoft.com/office/powerpoint/2010/main" val="179282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3</a:t>
            </a:r>
            <a:endParaRPr lang="en-GB" dirty="0">
              <a:solidFill>
                <a:schemeClr val="bg1"/>
              </a:solidFill>
              <a:latin typeface="Letter-join No-Lead 36" panose="02000503000000020003" pitchFamily="50" charset="0"/>
            </a:endParaRPr>
          </a:p>
        </p:txBody>
      </p:sp>
      <p:sp>
        <p:nvSpPr>
          <p:cNvPr id="5" name="Content Placeholder 2"/>
          <p:cNvSpPr txBox="1">
            <a:spLocks/>
          </p:cNvSpPr>
          <p:nvPr/>
        </p:nvSpPr>
        <p:spPr>
          <a:xfrm>
            <a:off x="845893" y="5733330"/>
            <a:ext cx="7523027" cy="912354"/>
          </a:xfrm>
          <a:prstGeom prst="rect">
            <a:avLst/>
          </a:prstGeom>
          <a:solidFill>
            <a:schemeClr val="bg2"/>
          </a:solidFill>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GB" sz="1400" b="1" dirty="0" smtClean="0">
                <a:solidFill>
                  <a:schemeClr val="bg1"/>
                </a:solidFill>
                <a:latin typeface="Comic Sans MS" panose="030F0702030302020204" pitchFamily="66" charset="0"/>
              </a:rPr>
              <a:t>TASK 1: </a:t>
            </a:r>
            <a:r>
              <a:rPr lang="en-GB" sz="1400" dirty="0" smtClean="0">
                <a:solidFill>
                  <a:schemeClr val="bg1"/>
                </a:solidFill>
                <a:latin typeface="Comic Sans MS" panose="030F0702030302020204" pitchFamily="66" charset="0"/>
              </a:rPr>
              <a:t>Using</a:t>
            </a:r>
            <a:r>
              <a:rPr lang="en-GB" sz="1400" b="1" dirty="0" smtClean="0">
                <a:solidFill>
                  <a:schemeClr val="bg1"/>
                </a:solidFill>
                <a:latin typeface="Comic Sans MS" panose="030F0702030302020204" pitchFamily="66" charset="0"/>
              </a:rPr>
              <a:t> Document 3, </a:t>
            </a:r>
            <a:r>
              <a:rPr lang="en-GB" sz="1400" dirty="0" smtClean="0">
                <a:solidFill>
                  <a:schemeClr val="bg1"/>
                </a:solidFill>
                <a:latin typeface="Comic Sans MS" panose="030F0702030302020204" pitchFamily="66" charset="0"/>
              </a:rPr>
              <a:t>identify the skills appropriate to your task level in this success criteria. You can either highlight the skills in the text using the colour coded system in the success criteria, or underline them and label them with the appropriate number from the success criteria.</a:t>
            </a:r>
            <a:endParaRPr lang="en-GB" sz="1800" dirty="0">
              <a:latin typeface="Comic Sans MS" panose="030F0702030302020204" pitchFamily="66"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879482948"/>
              </p:ext>
            </p:extLst>
          </p:nvPr>
        </p:nvGraphicFramePr>
        <p:xfrm>
          <a:off x="1932793" y="2865288"/>
          <a:ext cx="6288361" cy="2596605"/>
        </p:xfrm>
        <a:graphic>
          <a:graphicData uri="http://schemas.openxmlformats.org/drawingml/2006/table">
            <a:tbl>
              <a:tblPr firstRow="1" bandRow="1">
                <a:tableStyleId>{5C22544A-7EE6-4342-B048-85BDC9FD1C3A}</a:tableStyleId>
              </a:tblPr>
              <a:tblGrid>
                <a:gridCol w="5328592">
                  <a:extLst>
                    <a:ext uri="{9D8B030D-6E8A-4147-A177-3AD203B41FA5}">
                      <a16:colId xmlns:a16="http://schemas.microsoft.com/office/drawing/2014/main" val="1634127642"/>
                    </a:ext>
                  </a:extLst>
                </a:gridCol>
                <a:gridCol w="959769">
                  <a:extLst>
                    <a:ext uri="{9D8B030D-6E8A-4147-A177-3AD203B41FA5}">
                      <a16:colId xmlns:a16="http://schemas.microsoft.com/office/drawing/2014/main" val="2360919066"/>
                    </a:ext>
                  </a:extLst>
                </a:gridCol>
              </a:tblGrid>
              <a:tr h="370196">
                <a:tc>
                  <a:txBody>
                    <a:bodyPr/>
                    <a:lstStyle/>
                    <a:p>
                      <a:r>
                        <a:rPr lang="en-GB" sz="1400" dirty="0" smtClean="0">
                          <a:latin typeface="Comic Sans MS" panose="030F0702030302020204" pitchFamily="66" charset="0"/>
                        </a:rPr>
                        <a:t>Success Criteria</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r>
                        <a:rPr lang="en-GB" sz="1400" dirty="0" smtClean="0">
                          <a:latin typeface="Comic Sans MS" panose="030F0702030302020204" pitchFamily="66" charset="0"/>
                        </a:rPr>
                        <a:t>Check</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489960064"/>
                  </a:ext>
                </a:extLst>
              </a:tr>
              <a:tr h="370196">
                <a:tc>
                  <a:txBody>
                    <a:bodyPr/>
                    <a:lstStyle/>
                    <a:p>
                      <a:r>
                        <a:rPr lang="en-GB" sz="1400" dirty="0" smtClean="0">
                          <a:latin typeface="Comic Sans MS" panose="030F0702030302020204" pitchFamily="66" charset="0"/>
                        </a:rPr>
                        <a:t>Have I used personification?</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smtClean="0">
                          <a:latin typeface="Comic Sans MS" panose="030F0702030302020204" pitchFamily="66" charset="0"/>
                        </a:rPr>
                        <a:t>1</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737"/>
                    </a:solidFill>
                  </a:tcPr>
                </a:tc>
                <a:extLst>
                  <a:ext uri="{0D108BD9-81ED-4DB2-BD59-A6C34878D82A}">
                    <a16:rowId xmlns:a16="http://schemas.microsoft.com/office/drawing/2014/main" val="3613663602"/>
                  </a:ext>
                </a:extLst>
              </a:tr>
              <a:tr h="3701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latin typeface="Comic Sans MS" panose="030F0702030302020204" pitchFamily="66" charset="0"/>
                        </a:rPr>
                        <a:t>Have I used</a:t>
                      </a:r>
                      <a:r>
                        <a:rPr lang="en-GB" sz="1400" baseline="0" dirty="0" smtClean="0">
                          <a:latin typeface="Comic Sans MS" panose="030F0702030302020204" pitchFamily="66" charset="0"/>
                        </a:rPr>
                        <a:t> similes?</a:t>
                      </a:r>
                      <a:endParaRPr lang="en-GB" sz="1400" dirty="0" smtClean="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smtClean="0">
                          <a:latin typeface="Comic Sans MS" panose="030F0702030302020204" pitchFamily="66" charset="0"/>
                        </a:rPr>
                        <a:t>2</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227150725"/>
                  </a:ext>
                </a:extLst>
              </a:tr>
              <a:tr h="3701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latin typeface="Comic Sans MS" panose="030F0702030302020204" pitchFamily="66" charset="0"/>
                        </a:rPr>
                        <a:t>Have I used ISPACE</a:t>
                      </a:r>
                      <a:r>
                        <a:rPr lang="en-GB" sz="1400" baseline="0" dirty="0" smtClean="0">
                          <a:latin typeface="Comic Sans MS" panose="030F0702030302020204" pitchFamily="66" charset="0"/>
                        </a:rPr>
                        <a:t> openers? </a:t>
                      </a:r>
                      <a:endParaRPr lang="en-GB" sz="1400" dirty="0" smtClean="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smtClean="0">
                          <a:latin typeface="Comic Sans MS" panose="030F0702030302020204" pitchFamily="66" charset="0"/>
                        </a:rPr>
                        <a:t>3</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99215710"/>
                  </a:ext>
                </a:extLst>
              </a:tr>
              <a:tr h="3701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latin typeface="Comic Sans MS" panose="030F0702030302020204" pitchFamily="66" charset="0"/>
                        </a:rPr>
                        <a:t>Have I used</a:t>
                      </a:r>
                      <a:r>
                        <a:rPr lang="en-GB" sz="1400" baseline="0" dirty="0" smtClean="0">
                          <a:latin typeface="Comic Sans MS" panose="030F0702030302020204" pitchFamily="66" charset="0"/>
                        </a:rPr>
                        <a:t> multi-sensory writing?</a:t>
                      </a:r>
                      <a:endParaRPr lang="en-GB" sz="1400" dirty="0" smtClean="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smtClean="0">
                          <a:latin typeface="Comic Sans MS" panose="030F0702030302020204" pitchFamily="66" charset="0"/>
                        </a:rPr>
                        <a:t>4</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950869022"/>
                  </a:ext>
                </a:extLst>
              </a:tr>
              <a:tr h="370196">
                <a:tc>
                  <a:txBody>
                    <a:bodyPr/>
                    <a:lstStyle/>
                    <a:p>
                      <a:r>
                        <a:rPr lang="en-GB" sz="1400" dirty="0" smtClean="0">
                          <a:latin typeface="Comic Sans MS" panose="030F0702030302020204" pitchFamily="66" charset="0"/>
                        </a:rPr>
                        <a:t>Have</a:t>
                      </a:r>
                      <a:r>
                        <a:rPr lang="en-GB" sz="1400" baseline="0" dirty="0" smtClean="0">
                          <a:latin typeface="Comic Sans MS" panose="030F0702030302020204" pitchFamily="66" charset="0"/>
                        </a:rPr>
                        <a:t> I used show-not-tell?</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smtClean="0">
                          <a:latin typeface="Comic Sans MS" panose="030F0702030302020204" pitchFamily="66" charset="0"/>
                        </a:rPr>
                        <a:t>5</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CC"/>
                    </a:solidFill>
                  </a:tcPr>
                </a:tc>
                <a:extLst>
                  <a:ext uri="{0D108BD9-81ED-4DB2-BD59-A6C34878D82A}">
                    <a16:rowId xmlns:a16="http://schemas.microsoft.com/office/drawing/2014/main" val="2951323281"/>
                  </a:ext>
                </a:extLst>
              </a:tr>
              <a:tr h="375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latin typeface="Comic Sans MS" panose="030F0702030302020204" pitchFamily="66" charset="0"/>
                        </a:rPr>
                        <a:t>Have I used</a:t>
                      </a:r>
                      <a:r>
                        <a:rPr lang="en-GB" sz="1400" baseline="0" dirty="0" smtClean="0">
                          <a:latin typeface="Comic Sans MS" panose="030F0702030302020204" pitchFamily="66" charset="0"/>
                        </a:rPr>
                        <a:t> metaphors?</a:t>
                      </a:r>
                      <a:endParaRPr lang="en-GB" sz="1400" dirty="0" smtClean="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smtClean="0">
                          <a:latin typeface="Comic Sans MS" panose="030F0702030302020204" pitchFamily="66" charset="0"/>
                        </a:rPr>
                        <a:t>6</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00"/>
                    </a:solidFill>
                  </a:tcPr>
                </a:tc>
                <a:extLst>
                  <a:ext uri="{0D108BD9-81ED-4DB2-BD59-A6C34878D82A}">
                    <a16:rowId xmlns:a16="http://schemas.microsoft.com/office/drawing/2014/main" val="345700112"/>
                  </a:ext>
                </a:extLst>
              </a:tr>
            </a:tbl>
          </a:graphicData>
        </a:graphic>
      </p:graphicFrame>
      <p:grpSp>
        <p:nvGrpSpPr>
          <p:cNvPr id="13" name="Group 12"/>
          <p:cNvGrpSpPr/>
          <p:nvPr/>
        </p:nvGrpSpPr>
        <p:grpSpPr>
          <a:xfrm>
            <a:off x="-43736" y="3263490"/>
            <a:ext cx="1969749" cy="2198403"/>
            <a:chOff x="-62045" y="2132856"/>
            <a:chExt cx="1969749" cy="2198403"/>
          </a:xfrm>
        </p:grpSpPr>
        <p:sp>
          <p:nvSpPr>
            <p:cNvPr id="16" name="Left Brace 15"/>
            <p:cNvSpPr/>
            <p:nvPr/>
          </p:nvSpPr>
          <p:spPr>
            <a:xfrm>
              <a:off x="1187624" y="2132856"/>
              <a:ext cx="720080" cy="1440160"/>
            </a:xfrm>
            <a:prstGeom prst="leftBrace">
              <a:avLst/>
            </a:prstGeom>
            <a:ln w="28575">
              <a:solidFill>
                <a:schemeClr val="accent3">
                  <a:lumMod val="6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b="1"/>
            </a:p>
          </p:txBody>
        </p:sp>
        <p:grpSp>
          <p:nvGrpSpPr>
            <p:cNvPr id="12" name="Group 11"/>
            <p:cNvGrpSpPr/>
            <p:nvPr/>
          </p:nvGrpSpPr>
          <p:grpSpPr>
            <a:xfrm>
              <a:off x="503548" y="2132856"/>
              <a:ext cx="1328103" cy="2198403"/>
              <a:chOff x="503548" y="2132856"/>
              <a:chExt cx="1328103" cy="2198403"/>
            </a:xfrm>
          </p:grpSpPr>
          <p:sp>
            <p:nvSpPr>
              <p:cNvPr id="17" name="Left Brace 16"/>
              <p:cNvSpPr/>
              <p:nvPr/>
            </p:nvSpPr>
            <p:spPr>
              <a:xfrm>
                <a:off x="1111571" y="2132856"/>
                <a:ext cx="720080" cy="1838363"/>
              </a:xfrm>
              <a:prstGeom prst="leftBrace">
                <a:avLst>
                  <a:gd name="adj1" fmla="val 8333"/>
                  <a:gd name="adj2" fmla="val 56029"/>
                </a:avLst>
              </a:prstGeom>
              <a:ln w="28575">
                <a:solidFill>
                  <a:srgbClr val="FFC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b="1"/>
              </a:p>
            </p:txBody>
          </p:sp>
          <p:sp>
            <p:nvSpPr>
              <p:cNvPr id="18" name="Left Brace 17"/>
              <p:cNvSpPr/>
              <p:nvPr/>
            </p:nvSpPr>
            <p:spPr>
              <a:xfrm>
                <a:off x="827584" y="2132856"/>
                <a:ext cx="1004067" cy="2198403"/>
              </a:xfrm>
              <a:prstGeom prst="leftBrace">
                <a:avLst>
                  <a:gd name="adj1" fmla="val 8333"/>
                  <a:gd name="adj2" fmla="val 61974"/>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GB" b="1"/>
              </a:p>
            </p:txBody>
          </p:sp>
          <p:sp>
            <p:nvSpPr>
              <p:cNvPr id="11" name="TextBox 10"/>
              <p:cNvSpPr txBox="1"/>
              <p:nvPr/>
            </p:nvSpPr>
            <p:spPr>
              <a:xfrm>
                <a:off x="521243" y="2668270"/>
                <a:ext cx="932059" cy="369332"/>
              </a:xfrm>
              <a:prstGeom prst="rect">
                <a:avLst/>
              </a:prstGeom>
              <a:noFill/>
              <a:ln w="28575">
                <a:noFill/>
              </a:ln>
            </p:spPr>
            <p:txBody>
              <a:bodyPr wrap="square" rtlCol="0">
                <a:spAutoFit/>
              </a:bodyPr>
              <a:lstStyle/>
              <a:p>
                <a:r>
                  <a:rPr lang="en-GB" b="1" dirty="0" smtClean="0">
                    <a:solidFill>
                      <a:schemeClr val="bg1">
                        <a:lumMod val="50000"/>
                      </a:schemeClr>
                    </a:solidFill>
                  </a:rPr>
                  <a:t>Silver</a:t>
                </a:r>
                <a:endParaRPr lang="en-GB" b="1" dirty="0">
                  <a:solidFill>
                    <a:schemeClr val="bg1">
                      <a:lumMod val="50000"/>
                    </a:schemeClr>
                  </a:solidFill>
                </a:endParaRPr>
              </a:p>
            </p:txBody>
          </p:sp>
          <p:sp>
            <p:nvSpPr>
              <p:cNvPr id="23" name="TextBox 22"/>
              <p:cNvSpPr txBox="1"/>
              <p:nvPr/>
            </p:nvSpPr>
            <p:spPr>
              <a:xfrm>
                <a:off x="503548" y="2988655"/>
                <a:ext cx="932059" cy="369332"/>
              </a:xfrm>
              <a:prstGeom prst="rect">
                <a:avLst/>
              </a:prstGeom>
              <a:noFill/>
              <a:ln w="28575">
                <a:noFill/>
              </a:ln>
            </p:spPr>
            <p:txBody>
              <a:bodyPr wrap="square" rtlCol="0">
                <a:spAutoFit/>
              </a:bodyPr>
              <a:lstStyle/>
              <a:p>
                <a:r>
                  <a:rPr lang="en-GB" b="1" dirty="0" smtClean="0">
                    <a:solidFill>
                      <a:srgbClr val="FFC000"/>
                    </a:solidFill>
                  </a:rPr>
                  <a:t>Gold</a:t>
                </a:r>
                <a:endParaRPr lang="en-GB" b="1" dirty="0">
                  <a:solidFill>
                    <a:srgbClr val="FFC000"/>
                  </a:solidFill>
                </a:endParaRPr>
              </a:p>
            </p:txBody>
          </p:sp>
        </p:grpSp>
        <p:sp>
          <p:nvSpPr>
            <p:cNvPr id="24" name="TextBox 23"/>
            <p:cNvSpPr txBox="1"/>
            <p:nvPr/>
          </p:nvSpPr>
          <p:spPr>
            <a:xfrm>
              <a:off x="-62045" y="3309039"/>
              <a:ext cx="1135590" cy="338554"/>
            </a:xfrm>
            <a:prstGeom prst="rect">
              <a:avLst/>
            </a:prstGeom>
            <a:noFill/>
            <a:ln w="28575">
              <a:noFill/>
            </a:ln>
          </p:spPr>
          <p:txBody>
            <a:bodyPr wrap="square" rtlCol="0">
              <a:spAutoFit/>
            </a:bodyPr>
            <a:lstStyle/>
            <a:p>
              <a:r>
                <a:rPr lang="en-GB" sz="1600" b="1" dirty="0" smtClean="0"/>
                <a:t>Platinum</a:t>
              </a:r>
              <a:endParaRPr lang="en-GB" sz="1600" b="1" dirty="0"/>
            </a:p>
          </p:txBody>
        </p:sp>
      </p:grpSp>
      <p:sp>
        <p:nvSpPr>
          <p:cNvPr id="15" name="TextBox 14"/>
          <p:cNvSpPr txBox="1"/>
          <p:nvPr/>
        </p:nvSpPr>
        <p:spPr>
          <a:xfrm>
            <a:off x="3735164" y="1989982"/>
            <a:ext cx="1745680" cy="369332"/>
          </a:xfrm>
          <a:prstGeom prst="rect">
            <a:avLst/>
          </a:prstGeom>
          <a:noFill/>
        </p:spPr>
        <p:txBody>
          <a:bodyPr wrap="square" rtlCol="0">
            <a:spAutoFit/>
          </a:bodyPr>
          <a:lstStyle/>
          <a:p>
            <a:r>
              <a:rPr lang="en-GB" b="1" dirty="0" smtClean="0"/>
              <a:t>Golden Lines</a:t>
            </a:r>
            <a:endParaRPr lang="en-GB" b="1" dirty="0"/>
          </a:p>
        </p:txBody>
      </p:sp>
      <p:pic>
        <p:nvPicPr>
          <p:cNvPr id="25"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255" y="584775"/>
            <a:ext cx="7423665" cy="123969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584775"/>
            <a:ext cx="609600" cy="609600"/>
          </a:xfrm>
          <a:prstGeom prst="rect">
            <a:avLst/>
          </a:prstGeom>
        </p:spPr>
      </p:pic>
    </p:spTree>
    <p:extLst>
      <p:ext uri="{BB962C8B-B14F-4D97-AF65-F5344CB8AC3E}">
        <p14:creationId xmlns:p14="http://schemas.microsoft.com/office/powerpoint/2010/main" val="221980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Custom 1">
      <a:dk1>
        <a:srgbClr val="000000"/>
      </a:dk1>
      <a:lt1>
        <a:srgbClr val="FFFFFF"/>
      </a:lt1>
      <a:dk2>
        <a:srgbClr val="C00000"/>
      </a:dk2>
      <a:lt2>
        <a:srgbClr val="C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A4156D36BFEA46BAE60ABF9D9F893B" ma:contentTypeVersion="10" ma:contentTypeDescription="Create a new document." ma:contentTypeScope="" ma:versionID="e77d9874ed18400df94d084baadfdbf2">
  <xsd:schema xmlns:xsd="http://www.w3.org/2001/XMLSchema" xmlns:xs="http://www.w3.org/2001/XMLSchema" xmlns:p="http://schemas.microsoft.com/office/2006/metadata/properties" xmlns:ns2="359a9a00-a290-4288-b116-4b5872e28cb1" targetNamespace="http://schemas.microsoft.com/office/2006/metadata/properties" ma:root="true" ma:fieldsID="5879eb6b44e270956e814da057c75b4a" ns2:_="">
    <xsd:import namespace="359a9a00-a290-4288-b116-4b5872e28c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a9a00-a290-4288-b116-4b5872e28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1A84815-F31C-40DF-A02E-89E93A61C2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9a9a00-a290-4288-b116-4b5872e28c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F69ACA-D692-485B-B67E-A846685F58EB}">
  <ds:schemaRefs>
    <ds:schemaRef ds:uri="http://schemas.microsoft.com/sharepoint/v3/contenttype/forms"/>
  </ds:schemaRefs>
</ds:datastoreItem>
</file>

<file path=customXml/itemProps3.xml><?xml version="1.0" encoding="utf-8"?>
<ds:datastoreItem xmlns:ds="http://schemas.openxmlformats.org/officeDocument/2006/customXml" ds:itemID="{8AFD552E-7416-4491-9E10-572E656D4FD6}">
  <ds:schemaRefs>
    <ds:schemaRef ds:uri="359a9a00-a290-4288-b116-4b5872e28cb1"/>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6944</TotalTime>
  <Words>2430</Words>
  <Application>Microsoft Office PowerPoint</Application>
  <PresentationFormat>On-screen Show (4:3)</PresentationFormat>
  <Paragraphs>138</Paragraphs>
  <Slides>13</Slides>
  <Notes>13</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Bahnschrift</vt:lpstr>
      <vt:lpstr>Brush Script MT</vt:lpstr>
      <vt:lpstr>Calibri</vt:lpstr>
      <vt:lpstr>Comic Sans MS</vt:lpstr>
      <vt:lpstr>Constantia</vt:lpstr>
      <vt:lpstr>Franklin Gothic Book</vt:lpstr>
      <vt:lpstr>Letter-join No-Lead 36</vt:lpstr>
      <vt:lpstr>Letter-join Plus 36</vt:lpstr>
      <vt:lpstr>Rage Italic</vt:lpstr>
      <vt:lpstr>Pushpin</vt:lpstr>
      <vt:lpstr>PowerPoint Presentation</vt:lpstr>
      <vt:lpstr>PowerPoint Presentation</vt:lpstr>
      <vt:lpstr>Sit back, relax and enjoy…</vt:lpstr>
      <vt:lpstr>Book tasting of your gifted book</vt:lpstr>
      <vt:lpstr>Book tasting of your gifted book</vt:lpstr>
      <vt:lpstr>Summarise your initial ideas from our themed book – ‘Flotsam’ by David Wiesner</vt:lpstr>
      <vt:lpstr>Spider Diagram</vt:lpstr>
      <vt:lpstr>Comprehension</vt:lpstr>
      <vt:lpstr>PowerPoint Presentation</vt:lpstr>
      <vt:lpstr>PowerPoint Presentation</vt:lpstr>
      <vt:lpstr>PowerPoint Presentation</vt:lpstr>
      <vt:lpstr>Planning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Hillside Assessment System  2015</dc:title>
  <dc:creator>teacher</dc:creator>
  <cp:lastModifiedBy>Lisa Wainwright</cp:lastModifiedBy>
  <cp:revision>343</cp:revision>
  <cp:lastPrinted>2021-01-18T16:04:16Z</cp:lastPrinted>
  <dcterms:created xsi:type="dcterms:W3CDTF">2015-07-10T19:38:16Z</dcterms:created>
  <dcterms:modified xsi:type="dcterms:W3CDTF">2021-02-22T10:59:41Z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0x010100C5A4156D36BFEA46BAE60ABF9D9F893B</vt:lpwstr>
  </property>
</Properties>
</file>