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8"/>
  </p:notesMasterIdLst>
  <p:handoutMasterIdLst>
    <p:handoutMasterId r:id="rId19"/>
  </p:handoutMasterIdLst>
  <p:sldIdLst>
    <p:sldId id="256" r:id="rId5"/>
    <p:sldId id="262" r:id="rId6"/>
    <p:sldId id="279" r:id="rId7"/>
    <p:sldId id="258" r:id="rId8"/>
    <p:sldId id="293" r:id="rId9"/>
    <p:sldId id="294" r:id="rId10"/>
    <p:sldId id="272" r:id="rId11"/>
    <p:sldId id="295" r:id="rId12"/>
    <p:sldId id="297" r:id="rId13"/>
    <p:sldId id="274" r:id="rId14"/>
    <p:sldId id="298" r:id="rId15"/>
    <p:sldId id="299" r:id="rId16"/>
    <p:sldId id="300" r:id="rId1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3737"/>
    <a:srgbClr val="CC0000"/>
    <a:srgbClr val="FF33CC"/>
    <a:srgbClr val="0000FF"/>
    <a:srgbClr val="F36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5448" autoAdjust="0"/>
  </p:normalViewPr>
  <p:slideViewPr>
    <p:cSldViewPr>
      <p:cViewPr varScale="1">
        <p:scale>
          <a:sx n="56" d="100"/>
          <a:sy n="56" d="100"/>
        </p:scale>
        <p:origin x="162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89A7961-1491-47A2-9320-724E1B82E36B}" type="datetimeFigureOut">
              <a:rPr lang="en-GB" smtClean="0"/>
              <a:t>22/02/2021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47D8AA6-2C5D-4879-8C98-352675264F1C}" type="slidenum">
              <a:rPr lang="en-GB" smtClean="0"/>
              <a:t>‹#›</a:t>
            </a:fld>
            <a:endParaRPr lang="en-GB"/>
          </a:p>
        </p:txBody>
      </p:sp>
    </p:spTree>
    <p:extLst>
      <p:ext uri="{BB962C8B-B14F-4D97-AF65-F5344CB8AC3E}">
        <p14:creationId xmlns:p14="http://schemas.microsoft.com/office/powerpoint/2010/main" val="30982325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C2B5BD6-941A-46DF-AC0E-4548CFBEB0A4}" type="datetimeFigureOut">
              <a:rPr lang="en-GB" smtClean="0"/>
              <a:t>22/02/2021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3993709-2252-4F6F-82F1-C032B12C9AD5}" type="slidenum">
              <a:rPr lang="en-GB" smtClean="0"/>
              <a:t>‹#›</a:t>
            </a:fld>
            <a:endParaRPr lang="en-GB"/>
          </a:p>
        </p:txBody>
      </p:sp>
    </p:spTree>
    <p:extLst>
      <p:ext uri="{BB962C8B-B14F-4D97-AF65-F5344CB8AC3E}">
        <p14:creationId xmlns:p14="http://schemas.microsoft.com/office/powerpoint/2010/main" val="416150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week we are celebrating book week at Hillside Primary. Book week is a time where we celebrate lots of different authors and lots of different genres of books. The book which we shall focus on this time is ‘Flotsam’ by David </a:t>
            </a:r>
            <a:r>
              <a:rPr lang="en-GB" baseline="0" dirty="0" err="1" smtClean="0"/>
              <a:t>Wiesner</a:t>
            </a:r>
            <a:r>
              <a:rPr lang="en-GB" baseline="0" dirty="0" smtClean="0"/>
              <a:t>. This is an illustrated book which has a very interesting story about the journey of an underwater camera through the ocean. We will analyse this book throughout the next few days and you will produce your own piece of writing inspired by it on Friday. As always, as this is book week, the piece of writing which you produce will be your decision. For example, you may decide to write a recount about the journey in which the camera takes, a diary entry written from the perspective of somebody hidden in the camera or a setting description based on some of the magical destinations in the ocean which the camera visits. The choice is yours!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a:t>
            </a:fld>
            <a:endParaRPr lang="en-GB"/>
          </a:p>
        </p:txBody>
      </p:sp>
    </p:spTree>
    <p:extLst>
      <p:ext uri="{BB962C8B-B14F-4D97-AF65-F5344CB8AC3E}">
        <p14:creationId xmlns:p14="http://schemas.microsoft.com/office/powerpoint/2010/main" val="2975233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your</a:t>
            </a:r>
            <a:r>
              <a:rPr lang="en-GB" baseline="0" dirty="0" smtClean="0"/>
              <a:t> next task today, identify at least eight golden lines from document three which you could place within your writing on Friday. It may be useful to have another close read of the text in document three to select the most effective golden lines. You may select your golden lines for a range of reasons, including descriptive vocabulary or sentence starters.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10</a:t>
            </a:fld>
            <a:endParaRPr lang="en-GB"/>
          </a:p>
        </p:txBody>
      </p:sp>
    </p:spTree>
    <p:extLst>
      <p:ext uri="{BB962C8B-B14F-4D97-AF65-F5344CB8AC3E}">
        <p14:creationId xmlns:p14="http://schemas.microsoft.com/office/powerpoint/2010/main" val="3845676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Your final task for today is</a:t>
            </a:r>
            <a:r>
              <a:rPr lang="en-GB" baseline="0" dirty="0" smtClean="0"/>
              <a:t> to challenge yourself by tweaking the language or ending of the golden lines on the screen or those you have selected to fit your own writing. Therefore, you may wish to spend some time thinking about what type of writing you want to produce on Friday. An example taken from the screen could be as follows - Alive with vibrant creatures, the ocean glowed like a soulful waterfall. We cannot wait to read all of your creative sentences which have been inspired by golden lines!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11</a:t>
            </a:fld>
            <a:endParaRPr lang="en-GB"/>
          </a:p>
        </p:txBody>
      </p:sp>
    </p:spTree>
    <p:extLst>
      <p:ext uri="{BB962C8B-B14F-4D97-AF65-F5344CB8AC3E}">
        <p14:creationId xmlns:p14="http://schemas.microsoft.com/office/powerpoint/2010/main" val="1069604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FOUR – For your lesson today, you are going to look</a:t>
            </a:r>
            <a:r>
              <a:rPr lang="en-GB" baseline="0" dirty="0" smtClean="0"/>
              <a:t> at the images on the screen and in document four. You must choose five of them and place them in the order of which they happened. You could carefully cut these out and glue them into your home learning book or simply number the images you have selected from 1-5. Once you have done this, using the ISPACE and openers support mat on document </a:t>
            </a:r>
            <a:r>
              <a:rPr lang="en-GB" baseline="0" dirty="0" smtClean="0"/>
              <a:t>five</a:t>
            </a:r>
            <a:r>
              <a:rPr lang="en-GB" baseline="0" dirty="0" smtClean="0"/>
              <a:t>, describe each of the images with varied sentence openers. You may also wish to use other literacy features we have looked closely at in Year Five such as similes, metaphors and powerful adjectives.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12</a:t>
            </a:fld>
            <a:endParaRPr lang="en-GB"/>
          </a:p>
        </p:txBody>
      </p:sp>
    </p:spTree>
    <p:extLst>
      <p:ext uri="{BB962C8B-B14F-4D97-AF65-F5344CB8AC3E}">
        <p14:creationId xmlns:p14="http://schemas.microsoft.com/office/powerpoint/2010/main" val="2343936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a:t>
            </a:r>
            <a:r>
              <a:rPr lang="en-GB" baseline="0" dirty="0" smtClean="0"/>
              <a:t> FIVE – Today we will complete our piece of writing for book week which has been inspired by our book ‘Flotsam’ by David </a:t>
            </a:r>
            <a:r>
              <a:rPr lang="en-GB" baseline="0" dirty="0" err="1" smtClean="0"/>
              <a:t>Wiesner</a:t>
            </a:r>
            <a:r>
              <a:rPr lang="en-GB" baseline="0" dirty="0" smtClean="0"/>
              <a:t>. What you write is up to you, the power is in your hands! There must be a clear link between your writing and that of our book and </a:t>
            </a:r>
            <a:r>
              <a:rPr lang="en-GB" baseline="0" dirty="0" smtClean="0"/>
              <a:t>you </a:t>
            </a:r>
            <a:r>
              <a:rPr lang="en-GB" baseline="0" dirty="0" smtClean="0"/>
              <a:t>should aim to include some of the key features which we have focused on and analysed this week. Remember, you choose what you will produce, examples include a recount of the journey of the camera or a setting description for some of the places that the camera visits. There are more ideas of what you may wish to write above. We cannot wait to read what you all produce, good luck everyone!</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13</a:t>
            </a:fld>
            <a:endParaRPr lang="en-GB"/>
          </a:p>
        </p:txBody>
      </p:sp>
    </p:spTree>
    <p:extLst>
      <p:ext uri="{BB962C8B-B14F-4D97-AF65-F5344CB8AC3E}">
        <p14:creationId xmlns:p14="http://schemas.microsoft.com/office/powerpoint/2010/main" val="1265493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3993709-2252-4F6F-82F1-C032B12C9AD5}" type="slidenum">
              <a:rPr lang="en-GB" smtClean="0"/>
              <a:t>2</a:t>
            </a:fld>
            <a:endParaRPr lang="en-GB"/>
          </a:p>
        </p:txBody>
      </p:sp>
    </p:spTree>
    <p:extLst>
      <p:ext uri="{BB962C8B-B14F-4D97-AF65-F5344CB8AC3E}">
        <p14:creationId xmlns:p14="http://schemas.microsoft.com/office/powerpoint/2010/main" val="1303645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it’s time to introduce our</a:t>
            </a:r>
            <a:r>
              <a:rPr lang="en-GB" baseline="0" dirty="0" smtClean="0"/>
              <a:t> themed book for this week, ‘Flotsam’ by David </a:t>
            </a:r>
            <a:r>
              <a:rPr lang="en-GB" baseline="0" dirty="0" err="1" smtClean="0"/>
              <a:t>Wiesner</a:t>
            </a:r>
            <a:r>
              <a:rPr lang="en-GB" baseline="0" dirty="0" smtClean="0"/>
              <a:t>. To view this book, click the YouTube link or follow the alternative instructions on screen. Remember, there are no words written in this book, so ensure you are looking closely at all of the wonderful illustrations. You may wish to look through the book a couple of times in order that you are secure with the story and characters.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3</a:t>
            </a:fld>
            <a:endParaRPr lang="en-GB"/>
          </a:p>
        </p:txBody>
      </p:sp>
    </p:spTree>
    <p:extLst>
      <p:ext uri="{BB962C8B-B14F-4D97-AF65-F5344CB8AC3E}">
        <p14:creationId xmlns:p14="http://schemas.microsoft.com/office/powerpoint/2010/main" val="2562926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a:t>
            </a:r>
            <a:r>
              <a:rPr lang="en-GB" baseline="0" dirty="0" smtClean="0"/>
              <a:t> ONE - </a:t>
            </a:r>
            <a:r>
              <a:rPr lang="en-GB" dirty="0" smtClean="0"/>
              <a:t>As part of book week,</a:t>
            </a:r>
            <a:r>
              <a:rPr lang="en-GB" baseline="0" dirty="0" smtClean="0"/>
              <a:t> we have gifted you all a book which we hope that you will all enjoy. Your book is part of the Bear </a:t>
            </a:r>
            <a:r>
              <a:rPr lang="en-GB" baseline="0" dirty="0" err="1" smtClean="0"/>
              <a:t>Grylls</a:t>
            </a:r>
            <a:r>
              <a:rPr lang="en-GB" baseline="0" dirty="0" smtClean="0"/>
              <a:t> adventure series where each book focuses on a different challenging environment. Each book see’s Bear tackle an environment using his vast range of skills which he has developed throughout his adventurous life. For example, some books focus on mountainous environments and some focus on desert lands.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4</a:t>
            </a:fld>
            <a:endParaRPr lang="en-GB"/>
          </a:p>
        </p:txBody>
      </p:sp>
    </p:spTree>
    <p:extLst>
      <p:ext uri="{BB962C8B-B14F-4D97-AF65-F5344CB8AC3E}">
        <p14:creationId xmlns:p14="http://schemas.microsoft.com/office/powerpoint/2010/main" val="2002970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Your task today is to complete</a:t>
            </a:r>
            <a:r>
              <a:rPr lang="en-GB" baseline="0" dirty="0" smtClean="0"/>
              <a:t> our book tasting activity. Your book tasting will be based on our new book from the Bear </a:t>
            </a:r>
            <a:r>
              <a:rPr lang="en-GB" baseline="0" dirty="0" err="1" smtClean="0"/>
              <a:t>Grylls</a:t>
            </a:r>
            <a:r>
              <a:rPr lang="en-GB" baseline="0" dirty="0" smtClean="0"/>
              <a:t> adventure series. Before you begin to read your new book at length, work </a:t>
            </a:r>
            <a:r>
              <a:rPr lang="en-GB" baseline="0" dirty="0" smtClean="0"/>
              <a:t>your </a:t>
            </a:r>
            <a:r>
              <a:rPr lang="en-GB" baseline="0" dirty="0" smtClean="0"/>
              <a:t>way through the questions on your book tasting menu. It might be a good idea to complete this task with your grown-up who you live with as you can discuss the questions about your new book. Ensure that you answer the questions on your tasting menu in full sentences. After you have completed your book tasting activity, spend some time beginning to read your new book for pleasure.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5</a:t>
            </a:fld>
            <a:endParaRPr lang="en-GB"/>
          </a:p>
        </p:txBody>
      </p:sp>
    </p:spTree>
    <p:extLst>
      <p:ext uri="{BB962C8B-B14F-4D97-AF65-F5344CB8AC3E}">
        <p14:creationId xmlns:p14="http://schemas.microsoft.com/office/powerpoint/2010/main" val="3391440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 TWO – This lesson should begin with you looking through our themed book for the week</a:t>
            </a:r>
            <a:r>
              <a:rPr lang="en-GB" baseline="0" dirty="0" smtClean="0"/>
              <a:t> – ‘Flotsam’ by David </a:t>
            </a:r>
            <a:r>
              <a:rPr lang="en-GB" baseline="0" dirty="0" err="1" smtClean="0"/>
              <a:t>Wiesner</a:t>
            </a:r>
            <a:r>
              <a:rPr lang="en-GB" baseline="0" dirty="0" smtClean="0"/>
              <a:t>. This will be our book focus for the rest of book week. Once you have looked through the book and are confident with the story, think about the questions in the thought bubbles on the screen. If possible, discuss these with your trusted grown-up who you live with. Record your initial thoughts of the book on a spider diagram. Use document one as an example of the layout for your spider diagram, you may wish to complete your notes on this sheet.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6</a:t>
            </a:fld>
            <a:endParaRPr lang="en-GB"/>
          </a:p>
        </p:txBody>
      </p:sp>
    </p:spTree>
    <p:extLst>
      <p:ext uri="{BB962C8B-B14F-4D97-AF65-F5344CB8AC3E}">
        <p14:creationId xmlns:p14="http://schemas.microsoft.com/office/powerpoint/2010/main" val="16171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you</a:t>
            </a:r>
            <a:r>
              <a:rPr lang="en-GB" baseline="0" dirty="0" smtClean="0"/>
              <a:t> have completed your initial observations on the spider diagram. Have a think to see if you can add any more information. Perhaps look at the book another time. Can you describe the five-senses throughout the book, what creatures do you see and where do you think the story is set? These questions are only to start you off, what other interesting observations, predictions and summaries can you place on the spider diagram?</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7</a:t>
            </a:fld>
            <a:endParaRPr lang="en-GB"/>
          </a:p>
        </p:txBody>
      </p:sp>
    </p:spTree>
    <p:extLst>
      <p:ext uri="{BB962C8B-B14F-4D97-AF65-F5344CB8AC3E}">
        <p14:creationId xmlns:p14="http://schemas.microsoft.com/office/powerpoint/2010/main" val="3913021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our final</a:t>
            </a:r>
            <a:r>
              <a:rPr lang="en-GB" baseline="0" dirty="0" smtClean="0"/>
              <a:t> task of this lesson, we want you to answer some questions which are based on our story of ‘Flotsam’. Go to document two in your English resource pack and select which set of questions you would like to answer. Remember, we must always answer our questions in full sentences and refer to evidence from the story throughout.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8</a:t>
            </a:fld>
            <a:endParaRPr lang="en-GB"/>
          </a:p>
        </p:txBody>
      </p:sp>
    </p:spTree>
    <p:extLst>
      <p:ext uri="{BB962C8B-B14F-4D97-AF65-F5344CB8AC3E}">
        <p14:creationId xmlns:p14="http://schemas.microsoft.com/office/powerpoint/2010/main" val="215002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LESSON</a:t>
            </a:r>
            <a:r>
              <a:rPr lang="en-GB" baseline="0" dirty="0" smtClean="0"/>
              <a:t> THREE – Today we are going to identify some key literacy features you may wish to put into your text, for example, personification and similes. We are also going to identify some golden lines you may wish to put into your writing on Friday. For your first task, you must read document three carefully. Document three provides an example of a first person recount of the boy finding the camera on the beach and taking it to the camera store to develop the photographs. Once you have read the document, highlight the different literacy features in the text using the coded system in the success criteria. If you have not got all of these colours, you may select your own and make your own key to support your highlighting. The more features which you highlight, the higher level which you will achieve in this task. Refer to document five if you require some examples of ISPACE openers.  </a:t>
            </a:r>
            <a:endParaRPr lang="en-GB" dirty="0"/>
          </a:p>
        </p:txBody>
      </p:sp>
      <p:sp>
        <p:nvSpPr>
          <p:cNvPr id="4" name="Slide Number Placeholder 3"/>
          <p:cNvSpPr>
            <a:spLocks noGrp="1"/>
          </p:cNvSpPr>
          <p:nvPr>
            <p:ph type="sldNum" sz="quarter" idx="10"/>
          </p:nvPr>
        </p:nvSpPr>
        <p:spPr/>
        <p:txBody>
          <a:bodyPr/>
          <a:lstStyle/>
          <a:p>
            <a:fld id="{33993709-2252-4F6F-82F1-C032B12C9AD5}" type="slidenum">
              <a:rPr lang="en-GB" smtClean="0"/>
              <a:t>9</a:t>
            </a:fld>
            <a:endParaRPr lang="en-GB"/>
          </a:p>
        </p:txBody>
      </p:sp>
    </p:spTree>
    <p:extLst>
      <p:ext uri="{BB962C8B-B14F-4D97-AF65-F5344CB8AC3E}">
        <p14:creationId xmlns:p14="http://schemas.microsoft.com/office/powerpoint/2010/main" val="3670985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a:xfrm>
            <a:off x="1174044" y="5357592"/>
            <a:ext cx="5034845" cy="365125"/>
          </a:xfrm>
        </p:spPr>
        <p:txBody>
          <a:bodyPr/>
          <a:lstStyle/>
          <a:p>
            <a:endParaRPr lang="en-GB"/>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D6BD9BC3-C315-4BC6-97CF-AD093D35EAF4}"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9BBDFF-E59A-4A6C-AF92-8EC950ED9EC2}"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B9BBDFF-E59A-4A6C-AF92-8EC950ED9EC2}"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6BD9BC3-C315-4BC6-97CF-AD093D35EAF4}" type="slidenum">
              <a:rPr lang="en-GB" smtClean="0"/>
              <a:t>‹#›</a:t>
            </a:fld>
            <a:endParaRPr lang="en-GB"/>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5B9BBDFF-E59A-4A6C-AF92-8EC950ED9EC2}" type="datetimeFigureOut">
              <a:rPr lang="en-GB" smtClean="0"/>
              <a:t>22/02/2021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6BD9BC3-C315-4BC6-97CF-AD093D35EAF4}" type="slidenum">
              <a:rPr lang="en-GB" smtClean="0"/>
              <a:t>‹#›</a:t>
            </a:fld>
            <a:endParaRPr lang="en-GB"/>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9BBDFF-E59A-4A6C-AF92-8EC950ED9EC2}" type="datetimeFigureOut">
              <a:rPr lang="en-GB" smtClean="0"/>
              <a:t>22/02/2021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BBDFF-E59A-4A6C-AF92-8EC950ED9EC2}" type="datetimeFigureOut">
              <a:rPr lang="en-GB" smtClean="0"/>
              <a:t>22/02/2021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6BD9BC3-C315-4BC6-97CF-AD093D35EAF4}"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5B9BBDFF-E59A-4A6C-AF92-8EC950ED9EC2}" type="datetimeFigureOut">
              <a:rPr lang="en-GB" smtClean="0"/>
              <a:t>22/02/2021</a:t>
            </a:fld>
            <a:endParaRPr lang="en-GB"/>
          </a:p>
        </p:txBody>
      </p:sp>
      <p:sp>
        <p:nvSpPr>
          <p:cNvPr id="6" name="Footer Placeholder 5"/>
          <p:cNvSpPr>
            <a:spLocks noGrp="1"/>
          </p:cNvSpPr>
          <p:nvPr>
            <p:ph type="ftr" sz="quarter" idx="11"/>
          </p:nvPr>
        </p:nvSpPr>
        <p:spPr>
          <a:xfrm rot="-60000">
            <a:off x="914554" y="5829261"/>
            <a:ext cx="3522607" cy="365125"/>
          </a:xfrm>
        </p:spPr>
        <p:txBody>
          <a:bodyPr/>
          <a:lstStyle/>
          <a:p>
            <a:endParaRPr lang="en-GB"/>
          </a:p>
        </p:txBody>
      </p:sp>
      <p:sp>
        <p:nvSpPr>
          <p:cNvPr id="7" name="Slide Number Placeholder 6"/>
          <p:cNvSpPr>
            <a:spLocks noGrp="1"/>
          </p:cNvSpPr>
          <p:nvPr>
            <p:ph type="sldNum" sz="quarter" idx="12"/>
          </p:nvPr>
        </p:nvSpPr>
        <p:spPr>
          <a:xfrm rot="60000">
            <a:off x="7557313" y="5896961"/>
            <a:ext cx="554023" cy="365125"/>
          </a:xfrm>
        </p:spPr>
        <p:txBody>
          <a:bodyPr/>
          <a:lstStyle/>
          <a:p>
            <a:fld id="{D6BD9BC3-C315-4BC6-97CF-AD093D35EAF4}"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5B9BBDFF-E59A-4A6C-AF92-8EC950ED9EC2}" type="datetimeFigureOut">
              <a:rPr lang="en-GB" smtClean="0"/>
              <a:t>22/02/2021</a:t>
            </a:fld>
            <a:endParaRPr lang="en-GB"/>
          </a:p>
        </p:txBody>
      </p:sp>
      <p:sp>
        <p:nvSpPr>
          <p:cNvPr id="6" name="Footer Placeholder 5"/>
          <p:cNvSpPr>
            <a:spLocks noGrp="1"/>
          </p:cNvSpPr>
          <p:nvPr>
            <p:ph type="ftr" sz="quarter" idx="11"/>
          </p:nvPr>
        </p:nvSpPr>
        <p:spPr>
          <a:xfrm rot="-60000">
            <a:off x="914569" y="5831037"/>
            <a:ext cx="3319043" cy="365125"/>
          </a:xfrm>
        </p:spPr>
        <p:txBody>
          <a:bodyPr/>
          <a:lstStyle/>
          <a:p>
            <a:endParaRPr lang="en-GB"/>
          </a:p>
        </p:txBody>
      </p:sp>
      <p:sp>
        <p:nvSpPr>
          <p:cNvPr id="7" name="Slide Number Placeholder 6"/>
          <p:cNvSpPr>
            <a:spLocks noGrp="1"/>
          </p:cNvSpPr>
          <p:nvPr>
            <p:ph type="sldNum" sz="quarter" idx="12"/>
          </p:nvPr>
        </p:nvSpPr>
        <p:spPr>
          <a:xfrm rot="60000">
            <a:off x="7562089" y="5900026"/>
            <a:ext cx="554023" cy="365125"/>
          </a:xfrm>
        </p:spPr>
        <p:txBody>
          <a:bodyPr/>
          <a:lstStyle/>
          <a:p>
            <a:fld id="{D6BD9BC3-C315-4BC6-97CF-AD093D35EAF4}"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5B9BBDFF-E59A-4A6C-AF92-8EC950ED9EC2}" type="datetimeFigureOut">
              <a:rPr lang="en-GB" smtClean="0"/>
              <a:t>22/02/2021</a:t>
            </a:fld>
            <a:endParaRPr lang="en-GB"/>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GB"/>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D6BD9BC3-C315-4BC6-97CF-AD093D35EAF4}"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hyperlink" Target="https://www.youtube.com/watch?v=3MTKWnxzqvM"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youtube.com/watch?v=3MTKWnxzqvM" TargetMode="External"/><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11" Type="http://schemas.openxmlformats.org/officeDocument/2006/relationships/image" Target="../media/image6.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hyperlink" Target="https://www.youtube.com/watch?v=3MTKWnxzqv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171" y="1052736"/>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2852936"/>
            <a:ext cx="6264696" cy="1200329"/>
          </a:xfrm>
          <a:prstGeom prst="rect">
            <a:avLst/>
          </a:prstGeom>
          <a:noFill/>
        </p:spPr>
        <p:txBody>
          <a:bodyPr wrap="square" rtlCol="0">
            <a:spAutoFit/>
          </a:bodyPr>
          <a:lstStyle/>
          <a:p>
            <a:pPr algn="ctr"/>
            <a:r>
              <a:rPr lang="en-GB" sz="2400" b="1" dirty="0">
                <a:latin typeface="Comic Sans MS" panose="030F0702030302020204" pitchFamily="66" charset="0"/>
              </a:rPr>
              <a:t>Year </a:t>
            </a:r>
            <a:r>
              <a:rPr lang="en-GB" sz="2400" b="1" dirty="0" smtClean="0">
                <a:latin typeface="Comic Sans MS" panose="030F0702030302020204" pitchFamily="66" charset="0"/>
              </a:rPr>
              <a:t>5 – Book week</a:t>
            </a:r>
          </a:p>
          <a:p>
            <a:pPr algn="ctr"/>
            <a:endParaRPr lang="en-GB" sz="2400" b="1" dirty="0">
              <a:latin typeface="Comic Sans MS" panose="030F0702030302020204" pitchFamily="66" charset="0"/>
            </a:endParaRPr>
          </a:p>
          <a:p>
            <a:pPr algn="ctr"/>
            <a:r>
              <a:rPr lang="en-GB" sz="2400" b="1" dirty="0" smtClean="0">
                <a:latin typeface="Comic Sans MS" panose="030F0702030302020204" pitchFamily="66" charset="0"/>
              </a:rPr>
              <a:t>Flotsam by David </a:t>
            </a:r>
            <a:r>
              <a:rPr lang="en-GB" sz="2400" b="1" dirty="0" err="1" smtClean="0">
                <a:latin typeface="Comic Sans MS" panose="030F0702030302020204" pitchFamily="66" charset="0"/>
              </a:rPr>
              <a:t>Wiesner</a:t>
            </a:r>
            <a:endParaRPr lang="en-GB" sz="2400" b="1" dirty="0">
              <a:latin typeface="Comic Sans MS" panose="030F0702030302020204" pitchFamily="66" charset="0"/>
            </a:endParaRPr>
          </a:p>
        </p:txBody>
      </p:sp>
      <p:pic>
        <p:nvPicPr>
          <p:cNvPr id="3"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8301" y="0"/>
            <a:ext cx="463732" cy="463732"/>
          </a:xfrm>
          <a:prstGeom prst="rect">
            <a:avLst/>
          </a:prstGeom>
        </p:spPr>
      </p:pic>
    </p:spTree>
    <p:extLst>
      <p:ext uri="{BB962C8B-B14F-4D97-AF65-F5344CB8AC3E}">
        <p14:creationId xmlns:p14="http://schemas.microsoft.com/office/powerpoint/2010/main" val="363318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3</a:t>
            </a:r>
            <a:endParaRPr lang="en-GB" dirty="0">
              <a:solidFill>
                <a:schemeClr val="bg1"/>
              </a:solidFill>
              <a:latin typeface="Letter-join No-Lead 36" panose="02000503000000020003" pitchFamily="50" charset="0"/>
            </a:endParaRPr>
          </a:p>
        </p:txBody>
      </p:sp>
      <p:pic>
        <p:nvPicPr>
          <p:cNvPr id="23"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584775"/>
            <a:ext cx="6435057" cy="107460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1007604" y="6290156"/>
            <a:ext cx="7200800" cy="523220"/>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2: </a:t>
            </a:r>
            <a:r>
              <a:rPr lang="en-GB" sz="1400" dirty="0" smtClean="0">
                <a:solidFill>
                  <a:schemeClr val="bg1"/>
                </a:solidFill>
                <a:latin typeface="Comic Sans MS" panose="030F0702030302020204" pitchFamily="66" charset="0"/>
              </a:rPr>
              <a:t>Write down 8 of your favourite Golden </a:t>
            </a:r>
            <a:r>
              <a:rPr lang="en-GB" sz="1400" dirty="0">
                <a:solidFill>
                  <a:schemeClr val="bg1"/>
                </a:solidFill>
                <a:latin typeface="Comic Sans MS" panose="030F0702030302020204" pitchFamily="66" charset="0"/>
              </a:rPr>
              <a:t>L</a:t>
            </a:r>
            <a:r>
              <a:rPr lang="en-GB" sz="1400" dirty="0" smtClean="0">
                <a:solidFill>
                  <a:schemeClr val="bg1"/>
                </a:solidFill>
                <a:latin typeface="Comic Sans MS" panose="030F0702030302020204" pitchFamily="66" charset="0"/>
              </a:rPr>
              <a:t>ines (or more if you wish) from </a:t>
            </a:r>
            <a:r>
              <a:rPr lang="en-GB" sz="1400" b="1" dirty="0" smtClean="0">
                <a:solidFill>
                  <a:schemeClr val="bg1"/>
                </a:solidFill>
                <a:latin typeface="Comic Sans MS" panose="030F0702030302020204" pitchFamily="66" charset="0"/>
              </a:rPr>
              <a:t>Document 3 </a:t>
            </a:r>
            <a:r>
              <a:rPr lang="en-GB" sz="1400" dirty="0" smtClean="0">
                <a:solidFill>
                  <a:schemeClr val="bg1"/>
                </a:solidFill>
                <a:latin typeface="Comic Sans MS" panose="030F0702030302020204" pitchFamily="66" charset="0"/>
              </a:rPr>
              <a:t>(the document shown in this slide).</a:t>
            </a:r>
            <a:endParaRPr lang="en-GB" sz="1400" dirty="0">
              <a:solidFill>
                <a:schemeClr val="bg1"/>
              </a:solidFill>
              <a:latin typeface="Comic Sans MS" panose="030F0702030302020204" pitchFamily="66" charset="0"/>
            </a:endParaRPr>
          </a:p>
        </p:txBody>
      </p:sp>
      <p:sp>
        <p:nvSpPr>
          <p:cNvPr id="18" name="Content Placeholder 2"/>
          <p:cNvSpPr txBox="1">
            <a:spLocks/>
          </p:cNvSpPr>
          <p:nvPr/>
        </p:nvSpPr>
        <p:spPr>
          <a:xfrm>
            <a:off x="215516" y="1628800"/>
            <a:ext cx="8712968" cy="4621335"/>
          </a:xfrm>
          <a:prstGeom prst="rect">
            <a:avLst/>
          </a:prstGeom>
          <a:solidFill>
            <a:srgbClr val="FFFF99"/>
          </a:solidFill>
          <a:ln w="28575">
            <a:solidFill>
              <a:schemeClr val="tx1"/>
            </a:solidFill>
          </a:ln>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just">
              <a:buFont typeface="Brush Script MT" pitchFamily="66" charset="0"/>
              <a:buNone/>
            </a:pPr>
            <a:r>
              <a:rPr lang="en-GB" sz="1300" dirty="0" smtClean="0">
                <a:latin typeface="Comic Sans MS" panose="030F0702030302020204" pitchFamily="66" charset="0"/>
              </a:rPr>
              <a:t>	Waves crashed against the shore like white stallions as the incoming tide gradually climbed up the broad white strip of sand. Children and their parents pranced about in the shallows, running and splashing, consumed in laughter as gulls screeched above me in the cloudless sky. Gently, a light breeze tickled my skin as I lay, preoccupied with my latest beach discovery: a crab.</a:t>
            </a:r>
          </a:p>
          <a:p>
            <a:pPr marL="0" indent="0" algn="just">
              <a:buFont typeface="Brush Script MT" pitchFamily="66" charset="0"/>
              <a:buNone/>
            </a:pPr>
            <a:r>
              <a:rPr lang="en-GB" sz="1300" dirty="0" smtClean="0">
                <a:latin typeface="Comic Sans MS" panose="030F0702030302020204" pitchFamily="66" charset="0"/>
              </a:rPr>
              <a:t>	Eyes wide, I glared inquisitively, analysing every part of this peculiar crustacean through a magnifying glass. Consumed by an overwhelming desire to discover more of these ten legged creatures, I picked up my spade and began to dig, unaware that I was precariously close the incoming tide. In one fell swoop, waves descended down on top of me, lifted me off the floor and carried me further inland. Letting go of my spade and the bucket which contained the crab, I flapped my arms furiously to keep my head above the thrashing water which engulfed me. </a:t>
            </a:r>
          </a:p>
          <a:p>
            <a:pPr marL="0" indent="0" algn="just">
              <a:buFont typeface="Brush Script MT" pitchFamily="66" charset="0"/>
              <a:buNone/>
            </a:pPr>
            <a:r>
              <a:rPr lang="en-GB" sz="1300" dirty="0" smtClean="0">
                <a:latin typeface="Comic Sans MS" panose="030F0702030302020204" pitchFamily="66" charset="0"/>
              </a:rPr>
              <a:t>	Soaked and somewhat dishevelled, I arrived approximately ten feet up the beach face down in the sand which stuck to my drenched body. Brushing myself down and wiping the salt water from my eyes, I stood upon my feet and began to collect up the equipment that had been so abruptly swept from my grasp. It was at this point I noticed something entirely foreign. Something I was sure I had not seen before and most certainly did not belong to me: a metal box with a small glass cylinder on the front. Being as naturally curious as I am, I approached the box and picked it up. ‘Melville Underwater Camera’ it read. A rush of excitement coursed through my  veins as I felt I had stumbled upon the ultimate discovery. Somewhat flustered, I opened the back of the camera to find the film that was kept inside. I just had to get the images developed. </a:t>
            </a:r>
          </a:p>
          <a:p>
            <a:pPr marL="0" indent="0" algn="just">
              <a:buFont typeface="Brush Script MT" pitchFamily="66" charset="0"/>
              <a:buNone/>
            </a:pPr>
            <a:r>
              <a:rPr lang="en-GB" sz="1300" dirty="0" smtClean="0">
                <a:latin typeface="Comic Sans MS" panose="030F0702030302020204" pitchFamily="66" charset="0"/>
              </a:rPr>
              <a:t>	In a hurry, I put on my sandals and rushed into town, found the nearest photograph shop and requested that the photos be developed. I waited. I waited some more. And still, I waited. After what felt like an age, the photographs were finally ready. I snatched them from the shop assistant’s hand and sprinted back to the beach, where I tore open the wallet that they were in and stared in awe at the photographs. </a:t>
            </a:r>
            <a:endParaRPr lang="en-GB" sz="1300" dirty="0">
              <a:latin typeface="Comic Sans MS" panose="030F0702030302020204" pitchFamily="66" charset="0"/>
            </a:endParaRPr>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4175" y="-12413"/>
            <a:ext cx="417077" cy="417077"/>
          </a:xfrm>
          <a:prstGeom prst="rect">
            <a:avLst/>
          </a:prstGeom>
        </p:spPr>
      </p:pic>
    </p:spTree>
    <p:extLst>
      <p:ext uri="{BB962C8B-B14F-4D97-AF65-F5344CB8AC3E}">
        <p14:creationId xmlns:p14="http://schemas.microsoft.com/office/powerpoint/2010/main" val="1862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1349642" y="6093296"/>
            <a:ext cx="6444716" cy="523220"/>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3: </a:t>
            </a:r>
            <a:r>
              <a:rPr lang="en-GB" sz="1400" dirty="0" smtClean="0">
                <a:solidFill>
                  <a:schemeClr val="bg1"/>
                </a:solidFill>
                <a:latin typeface="Comic Sans MS" panose="030F0702030302020204" pitchFamily="66" charset="0"/>
              </a:rPr>
              <a:t>Tweak the language or ending in 7 of these Golden Lines to fit your own writing.</a:t>
            </a:r>
            <a:endParaRPr lang="en-GB" sz="1400" b="1" dirty="0">
              <a:solidFill>
                <a:schemeClr val="bg1"/>
              </a:solidFill>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3</a:t>
            </a:r>
            <a:endParaRPr lang="en-GB" dirty="0">
              <a:solidFill>
                <a:schemeClr val="bg1"/>
              </a:solidFill>
              <a:latin typeface="Letter-join No-Lead 36" panose="02000503000000020003" pitchFamily="50" charset="0"/>
            </a:endParaRPr>
          </a:p>
        </p:txBody>
      </p:sp>
      <p:sp>
        <p:nvSpPr>
          <p:cNvPr id="15" name="Content Placeholder 2"/>
          <p:cNvSpPr>
            <a:spLocks noGrp="1"/>
          </p:cNvSpPr>
          <p:nvPr>
            <p:ph idx="1"/>
          </p:nvPr>
        </p:nvSpPr>
        <p:spPr>
          <a:xfrm>
            <a:off x="167357" y="1844824"/>
            <a:ext cx="4366260" cy="3752254"/>
          </a:xfrm>
          <a:solidFill>
            <a:srgbClr val="FFFF99"/>
          </a:solidFill>
          <a:ln w="38100">
            <a:solidFill>
              <a:srgbClr val="FF6600"/>
            </a:solidFill>
          </a:ln>
        </p:spPr>
        <p:txBody>
          <a:bodyPr>
            <a:noAutofit/>
          </a:bodyPr>
          <a:lstStyle/>
          <a:p>
            <a:pPr marL="0" indent="0">
              <a:buNone/>
            </a:pPr>
            <a:r>
              <a:rPr lang="en-GB" sz="1200" dirty="0" smtClean="0">
                <a:latin typeface="Comic Sans MS" panose="030F0702030302020204" pitchFamily="66" charset="0"/>
              </a:rPr>
              <a:t>Alive with creatures…</a:t>
            </a:r>
          </a:p>
          <a:p>
            <a:pPr marL="0" indent="0">
              <a:buNone/>
            </a:pPr>
            <a:r>
              <a:rPr lang="en-GB" sz="1200" dirty="0" smtClean="0">
                <a:latin typeface="Comic Sans MS" panose="030F0702030302020204" pitchFamily="66" charset="0"/>
              </a:rPr>
              <a:t>A broad, white sweep of sand…</a:t>
            </a:r>
          </a:p>
          <a:p>
            <a:pPr marL="0" indent="0">
              <a:buNone/>
            </a:pPr>
            <a:r>
              <a:rPr lang="en-GB" sz="1200" dirty="0" smtClean="0">
                <a:latin typeface="Comic Sans MS" panose="030F0702030302020204" pitchFamily="66" charset="0"/>
              </a:rPr>
              <a:t>A green jewel of an island framed in white…</a:t>
            </a:r>
          </a:p>
          <a:p>
            <a:pPr marL="0" indent="0">
              <a:buNone/>
            </a:pPr>
            <a:r>
              <a:rPr lang="en-GB" sz="1200" dirty="0" smtClean="0">
                <a:latin typeface="Comic Sans MS" panose="030F0702030302020204" pitchFamily="66" charset="0"/>
              </a:rPr>
              <a:t>Breath of wind…</a:t>
            </a:r>
          </a:p>
          <a:p>
            <a:pPr marL="0" indent="0">
              <a:buNone/>
            </a:pPr>
            <a:r>
              <a:rPr lang="en-GB" sz="1200" dirty="0" smtClean="0">
                <a:latin typeface="Comic Sans MS" panose="030F0702030302020204" pitchFamily="66" charset="0"/>
              </a:rPr>
              <a:t>A fearful crescendo of screeching that died away in its own echoes...</a:t>
            </a:r>
          </a:p>
          <a:p>
            <a:pPr marL="0" indent="0">
              <a:buNone/>
            </a:pPr>
            <a:r>
              <a:rPr lang="en-GB" sz="1200" dirty="0" smtClean="0">
                <a:latin typeface="Comic Sans MS" panose="030F0702030302020204" pitchFamily="66" charset="0"/>
              </a:rPr>
              <a:t>Trees grew thick and lush behind me…</a:t>
            </a:r>
          </a:p>
          <a:p>
            <a:pPr marL="0" indent="0">
              <a:buNone/>
            </a:pPr>
            <a:r>
              <a:rPr lang="en-GB" sz="1200" dirty="0" smtClean="0">
                <a:latin typeface="Comic Sans MS" panose="030F0702030302020204" pitchFamily="66" charset="0"/>
              </a:rPr>
              <a:t>The wide blue sea was as empty as the cloudless sky above…</a:t>
            </a:r>
          </a:p>
          <a:p>
            <a:pPr marL="0" indent="0">
              <a:buNone/>
            </a:pPr>
            <a:r>
              <a:rPr lang="en-GB" sz="1200" dirty="0" smtClean="0">
                <a:latin typeface="Comic Sans MS" panose="030F0702030302020204" pitchFamily="66" charset="0"/>
              </a:rPr>
              <a:t>The forest grew more sparsely up the side of a great hill someway inland…</a:t>
            </a:r>
          </a:p>
          <a:p>
            <a:pPr marL="0" indent="0">
              <a:buNone/>
            </a:pPr>
            <a:r>
              <a:rPr lang="en-GB" sz="1200" dirty="0" smtClean="0">
                <a:latin typeface="Comic Sans MS" panose="030F0702030302020204" pitchFamily="66" charset="0"/>
              </a:rPr>
              <a:t>The bare rocky outcrop…</a:t>
            </a:r>
          </a:p>
          <a:p>
            <a:pPr marL="0" indent="0">
              <a:buNone/>
            </a:pPr>
            <a:r>
              <a:rPr lang="en-GB" sz="1200" dirty="0">
                <a:latin typeface="Comic Sans MS" panose="030F0702030302020204" pitchFamily="66" charset="0"/>
              </a:rPr>
              <a:t>I set off at a run</a:t>
            </a:r>
            <a:r>
              <a:rPr lang="en-GB" sz="1200" dirty="0" smtClean="0">
                <a:latin typeface="Comic Sans MS" panose="030F0702030302020204" pitchFamily="66" charset="0"/>
              </a:rPr>
              <a:t>…</a:t>
            </a:r>
          </a:p>
          <a:p>
            <a:pPr marL="0" indent="0">
              <a:buNone/>
            </a:pPr>
            <a:r>
              <a:rPr lang="en-GB" sz="1200" dirty="0" smtClean="0">
                <a:latin typeface="Comic Sans MS" panose="030F0702030302020204" pitchFamily="66" charset="0"/>
              </a:rPr>
              <a:t>The cold, briny sea beckoned…</a:t>
            </a:r>
          </a:p>
          <a:p>
            <a:pPr marL="0" indent="0">
              <a:buNone/>
            </a:pPr>
            <a:r>
              <a:rPr lang="en-GB" sz="1200" dirty="0" smtClean="0">
                <a:latin typeface="Comic Sans MS" panose="030F0702030302020204" pitchFamily="66" charset="0"/>
              </a:rPr>
              <a:t>The dazzling yellow sun…</a:t>
            </a:r>
            <a:endParaRPr lang="en-GB" sz="1200" dirty="0">
              <a:latin typeface="Comic Sans MS" panose="030F0702030302020204" pitchFamily="66" charset="0"/>
            </a:endParaRPr>
          </a:p>
          <a:p>
            <a:pPr marL="0" indent="0">
              <a:buNone/>
            </a:pPr>
            <a:r>
              <a:rPr lang="en-GB" sz="1200" dirty="0" smtClean="0">
                <a:latin typeface="Comic Sans MS" panose="030F0702030302020204" pitchFamily="66" charset="0"/>
              </a:rPr>
              <a:t>Touched tentatively…</a:t>
            </a:r>
          </a:p>
          <a:p>
            <a:pPr marL="0" indent="0">
              <a:buNone/>
            </a:pPr>
            <a:r>
              <a:rPr lang="en-GB" sz="1200" dirty="0" smtClean="0">
                <a:latin typeface="Comic Sans MS" panose="030F0702030302020204" pitchFamily="66" charset="0"/>
              </a:rPr>
              <a:t>Vibrantly coloured birds…</a:t>
            </a:r>
          </a:p>
        </p:txBody>
      </p:sp>
      <p:sp>
        <p:nvSpPr>
          <p:cNvPr id="17" name="Content Placeholder 2"/>
          <p:cNvSpPr txBox="1">
            <a:spLocks/>
          </p:cNvSpPr>
          <p:nvPr/>
        </p:nvSpPr>
        <p:spPr>
          <a:xfrm>
            <a:off x="4620611" y="1844824"/>
            <a:ext cx="4366260" cy="3752254"/>
          </a:xfrm>
          <a:prstGeom prst="rect">
            <a:avLst/>
          </a:prstGeom>
          <a:solidFill>
            <a:srgbClr val="FFFF99"/>
          </a:solidFill>
          <a:ln w="38100">
            <a:solidFill>
              <a:srgbClr val="FF66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200" dirty="0" smtClean="0">
                <a:latin typeface="Comic Sans MS" panose="030F0702030302020204" pitchFamily="66" charset="0"/>
              </a:rPr>
              <a:t>There was a long swathe of brilliant white beach…</a:t>
            </a:r>
          </a:p>
          <a:p>
            <a:pPr marL="0" indent="0">
              <a:lnSpc>
                <a:spcPct val="100000"/>
              </a:lnSpc>
              <a:buFont typeface="Arial" panose="020B0604020202020204" pitchFamily="34" charset="0"/>
              <a:buNone/>
            </a:pPr>
            <a:r>
              <a:rPr lang="en-GB" sz="1200" dirty="0" smtClean="0">
                <a:latin typeface="Comic Sans MS" panose="030F0702030302020204" pitchFamily="66" charset="0"/>
              </a:rPr>
              <a:t>So far as I could see, there was no sign of human life…</a:t>
            </a:r>
          </a:p>
          <a:p>
            <a:pPr marL="0" indent="0">
              <a:lnSpc>
                <a:spcPct val="100000"/>
              </a:lnSpc>
              <a:buFont typeface="Arial" panose="020B0604020202020204" pitchFamily="34" charset="0"/>
              <a:buNone/>
            </a:pPr>
            <a:r>
              <a:rPr lang="en-GB" sz="1200" dirty="0" smtClean="0">
                <a:latin typeface="Comic Sans MS" panose="030F0702030302020204" pitchFamily="66" charset="0"/>
              </a:rPr>
              <a:t>The sea all about it in a silken shimmering blue…</a:t>
            </a:r>
          </a:p>
          <a:p>
            <a:pPr marL="0" indent="0">
              <a:lnSpc>
                <a:spcPct val="100000"/>
              </a:lnSpc>
              <a:buFont typeface="Arial" panose="020B0604020202020204" pitchFamily="34" charset="0"/>
              <a:buNone/>
            </a:pPr>
            <a:r>
              <a:rPr lang="en-GB" sz="1200" dirty="0" smtClean="0">
                <a:latin typeface="Comic Sans MS" panose="030F0702030302020204" pitchFamily="66" charset="0"/>
              </a:rPr>
              <a:t>The intertwining canopy provided some welcome relief from the heat of the day…</a:t>
            </a:r>
          </a:p>
          <a:p>
            <a:pPr marL="0" indent="0">
              <a:lnSpc>
                <a:spcPct val="100000"/>
              </a:lnSpc>
              <a:buFont typeface="Arial" panose="020B0604020202020204" pitchFamily="34" charset="0"/>
              <a:buNone/>
            </a:pPr>
            <a:r>
              <a:rPr lang="en-GB" sz="1200" dirty="0" smtClean="0">
                <a:latin typeface="Comic Sans MS" panose="030F0702030302020204" pitchFamily="66" charset="0"/>
              </a:rPr>
              <a:t>Shiver of leaves, the cracking of twigs, sudden surreptitious rustlings…</a:t>
            </a:r>
          </a:p>
          <a:p>
            <a:pPr marL="0" indent="0">
              <a:lnSpc>
                <a:spcPct val="100000"/>
              </a:lnSpc>
              <a:buNone/>
            </a:pPr>
            <a:r>
              <a:rPr lang="en-GB" sz="1200" dirty="0" smtClean="0">
                <a:latin typeface="Comic Sans MS" panose="030F0702030302020204" pitchFamily="66" charset="0"/>
              </a:rPr>
              <a:t>Alive </a:t>
            </a:r>
            <a:r>
              <a:rPr lang="en-GB" sz="1200" dirty="0">
                <a:latin typeface="Comic Sans MS" panose="030F0702030302020204" pitchFamily="66" charset="0"/>
              </a:rPr>
              <a:t>with creatures…</a:t>
            </a:r>
          </a:p>
          <a:p>
            <a:pPr marL="0" indent="0">
              <a:lnSpc>
                <a:spcPct val="100000"/>
              </a:lnSpc>
              <a:buNone/>
            </a:pPr>
            <a:r>
              <a:rPr lang="en-GB" sz="1200" dirty="0">
                <a:latin typeface="Comic Sans MS" panose="030F0702030302020204" pitchFamily="66" charset="0"/>
              </a:rPr>
              <a:t>Birds cackled and screeched high above me…</a:t>
            </a:r>
          </a:p>
          <a:p>
            <a:pPr marL="0" indent="0">
              <a:lnSpc>
                <a:spcPct val="100000"/>
              </a:lnSpc>
              <a:buNone/>
            </a:pPr>
            <a:r>
              <a:rPr lang="en-GB" sz="1200" dirty="0">
                <a:latin typeface="Comic Sans MS" panose="030F0702030302020204" pitchFamily="66" charset="0"/>
              </a:rPr>
              <a:t>Howling wailed and wafted through the trees</a:t>
            </a:r>
            <a:r>
              <a:rPr lang="en-GB" sz="1200" dirty="0" smtClean="0">
                <a:latin typeface="Comic Sans MS" panose="030F0702030302020204" pitchFamily="66" charset="0"/>
              </a:rPr>
              <a:t>…</a:t>
            </a:r>
          </a:p>
          <a:p>
            <a:pPr marL="0" indent="0">
              <a:lnSpc>
                <a:spcPct val="100000"/>
              </a:lnSpc>
              <a:buNone/>
            </a:pPr>
            <a:r>
              <a:rPr lang="en-GB" sz="1200" dirty="0" smtClean="0">
                <a:latin typeface="Comic Sans MS" panose="030F0702030302020204" pitchFamily="66" charset="0"/>
              </a:rPr>
              <a:t>Coarse jagged rocks protruded…</a:t>
            </a:r>
          </a:p>
          <a:p>
            <a:pPr marL="0" indent="0">
              <a:lnSpc>
                <a:spcPct val="100000"/>
              </a:lnSpc>
              <a:buNone/>
            </a:pPr>
            <a:r>
              <a:rPr lang="en-GB" sz="1200" dirty="0" smtClean="0">
                <a:latin typeface="Comic Sans MS" panose="030F0702030302020204" pitchFamily="66" charset="0"/>
              </a:rPr>
              <a:t>Hard shelled leathery turtles…</a:t>
            </a:r>
          </a:p>
          <a:p>
            <a:pPr marL="0" indent="0">
              <a:lnSpc>
                <a:spcPct val="100000"/>
              </a:lnSpc>
              <a:buNone/>
            </a:pPr>
            <a:r>
              <a:rPr lang="en-GB" sz="1200" dirty="0" smtClean="0">
                <a:latin typeface="Comic Sans MS" panose="030F0702030302020204" pitchFamily="66" charset="0"/>
              </a:rPr>
              <a:t>Rainbow coloured fish…</a:t>
            </a:r>
            <a:endParaRPr lang="en-GB" sz="1200" dirty="0">
              <a:latin typeface="Comic Sans MS" panose="030F0702030302020204" pitchFamily="66" charset="0"/>
            </a:endParaRPr>
          </a:p>
          <a:p>
            <a:pPr marL="0" indent="0">
              <a:buFont typeface="Arial" panose="020B0604020202020204" pitchFamily="34" charset="0"/>
              <a:buNone/>
            </a:pPr>
            <a:endParaRPr lang="en-GB" sz="1200" dirty="0">
              <a:latin typeface="Comic Sans MS" panose="030F0702030302020204" pitchFamily="66" charset="0"/>
            </a:endParaRPr>
          </a:p>
        </p:txBody>
      </p:sp>
      <p:pic>
        <p:nvPicPr>
          <p:cNvPr id="8"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584776"/>
            <a:ext cx="6435057" cy="1108194"/>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48463" y="0"/>
            <a:ext cx="443417" cy="443417"/>
          </a:xfrm>
          <a:prstGeom prst="rect">
            <a:avLst/>
          </a:prstGeom>
        </p:spPr>
      </p:pic>
    </p:spTree>
    <p:extLst>
      <p:ext uri="{BB962C8B-B14F-4D97-AF65-F5344CB8AC3E}">
        <p14:creationId xmlns:p14="http://schemas.microsoft.com/office/powerpoint/2010/main" val="290217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1562391"/>
            <a:ext cx="6965245" cy="720952"/>
          </a:xfrm>
        </p:spPr>
        <p:txBody>
          <a:bodyPr>
            <a:normAutofit/>
          </a:bodyPr>
          <a:lstStyle/>
          <a:p>
            <a:r>
              <a:rPr lang="en-GB" sz="3200" b="1" dirty="0" smtClean="0">
                <a:latin typeface="Comic Sans MS" panose="030F0702030302020204" pitchFamily="66" charset="0"/>
              </a:rPr>
              <a:t>Planning</a:t>
            </a:r>
            <a:endParaRPr lang="en-GB" sz="3200" b="1"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4</a:t>
            </a:r>
            <a:endParaRPr lang="en-GB" dirty="0">
              <a:solidFill>
                <a:schemeClr val="bg1"/>
              </a:solidFill>
              <a:latin typeface="Letter-join No-Lead 36" panose="02000503000000020003" pitchFamily="50" charset="0"/>
            </a:endParaRPr>
          </a:p>
        </p:txBody>
      </p:sp>
      <p:pic>
        <p:nvPicPr>
          <p:cNvPr id="5"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475" y="584775"/>
            <a:ext cx="6435057" cy="11081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1289353" y="2420888"/>
            <a:ext cx="6565291" cy="2907057"/>
          </a:xfrm>
          <a:prstGeom prst="rect">
            <a:avLst/>
          </a:prstGeom>
        </p:spPr>
      </p:pic>
      <p:sp>
        <p:nvSpPr>
          <p:cNvPr id="7" name="TextBox 6"/>
          <p:cNvSpPr txBox="1"/>
          <p:nvPr/>
        </p:nvSpPr>
        <p:spPr>
          <a:xfrm>
            <a:off x="1124616" y="5733256"/>
            <a:ext cx="6966774" cy="738664"/>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Choose 5 of these images to place in order in which they happen in the text. Then, using the ISPACE and openers support mat on </a:t>
            </a:r>
            <a:r>
              <a:rPr lang="en-GB" sz="1400" b="1" dirty="0" smtClean="0">
                <a:solidFill>
                  <a:schemeClr val="bg1"/>
                </a:solidFill>
                <a:latin typeface="Comic Sans MS" panose="030F0702030302020204" pitchFamily="66" charset="0"/>
              </a:rPr>
              <a:t>Document 5, </a:t>
            </a:r>
            <a:r>
              <a:rPr lang="en-GB" sz="1400" dirty="0" smtClean="0">
                <a:solidFill>
                  <a:schemeClr val="bg1"/>
                </a:solidFill>
                <a:latin typeface="Comic Sans MS" panose="030F0702030302020204" pitchFamily="66" charset="0"/>
              </a:rPr>
              <a:t>describe each of your pictures with varied openers. </a:t>
            </a:r>
            <a:endParaRPr lang="en-GB" sz="1400" dirty="0">
              <a:solidFill>
                <a:schemeClr val="bg1"/>
              </a:solidFill>
              <a:latin typeface="Comic Sans MS" panose="030F0702030302020204" pitchFamily="66" charset="0"/>
            </a:endParaRPr>
          </a:p>
        </p:txBody>
      </p:sp>
      <p:pic>
        <p:nvPicPr>
          <p:cNvPr id="3"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8974" y="0"/>
            <a:ext cx="584775" cy="584775"/>
          </a:xfrm>
          <a:prstGeom prst="rect">
            <a:avLst/>
          </a:prstGeom>
        </p:spPr>
      </p:pic>
    </p:spTree>
    <p:extLst>
      <p:ext uri="{BB962C8B-B14F-4D97-AF65-F5344CB8AC3E}">
        <p14:creationId xmlns:p14="http://schemas.microsoft.com/office/powerpoint/2010/main" val="35840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5</a:t>
            </a:r>
            <a:endParaRPr lang="en-GB" dirty="0">
              <a:solidFill>
                <a:schemeClr val="bg1"/>
              </a:solidFill>
              <a:latin typeface="Letter-join No-Lead 36" panose="02000503000000020003" pitchFamily="50" charset="0"/>
            </a:endParaRPr>
          </a:p>
        </p:txBody>
      </p:sp>
      <p:pic>
        <p:nvPicPr>
          <p:cNvPr id="5"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475" y="584775"/>
            <a:ext cx="6435057" cy="11081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9030" y="1988840"/>
            <a:ext cx="6925940" cy="3631763"/>
          </a:xfrm>
          <a:prstGeom prst="rect">
            <a:avLst/>
          </a:prstGeom>
          <a:noFill/>
        </p:spPr>
        <p:txBody>
          <a:bodyPr wrap="square" rtlCol="0">
            <a:spAutoFit/>
          </a:bodyPr>
          <a:lstStyle/>
          <a:p>
            <a:r>
              <a:rPr lang="en-GB" sz="1600" b="1" dirty="0" smtClean="0">
                <a:latin typeface="Comic Sans MS" panose="030F0702030302020204" pitchFamily="66" charset="0"/>
              </a:rPr>
              <a:t>Today you are free to write about the story of Flotsam in whichever way you wish. Some ideas for your writing could be:</a:t>
            </a:r>
          </a:p>
          <a:p>
            <a:endParaRPr lang="en-GB" sz="1600" dirty="0">
              <a:latin typeface="Comic Sans MS" panose="030F0702030302020204" pitchFamily="66" charset="0"/>
            </a:endParaRPr>
          </a:p>
          <a:p>
            <a:r>
              <a:rPr lang="en-GB" sz="1600" dirty="0" smtClean="0">
                <a:latin typeface="Comic Sans MS" panose="030F0702030302020204" pitchFamily="66" charset="0"/>
              </a:rPr>
              <a:t>- A recount of the journey of the camera;</a:t>
            </a:r>
          </a:p>
          <a:p>
            <a:r>
              <a:rPr lang="en-GB" sz="1600" dirty="0" smtClean="0">
                <a:latin typeface="Comic Sans MS" panose="030F0702030302020204" pitchFamily="66" charset="0"/>
              </a:rPr>
              <a:t>- A newspaper report about the new-found camera highlighting its journey;</a:t>
            </a:r>
          </a:p>
          <a:p>
            <a:r>
              <a:rPr lang="en-GB" sz="1600" dirty="0" smtClean="0">
                <a:latin typeface="Comic Sans MS" panose="030F0702030302020204" pitchFamily="66" charset="0"/>
              </a:rPr>
              <a:t>- A setting description of some of the places that the camera visits;</a:t>
            </a:r>
          </a:p>
          <a:p>
            <a:r>
              <a:rPr lang="en-GB" sz="1600" dirty="0" smtClean="0">
                <a:latin typeface="Comic Sans MS" panose="030F0702030302020204" pitchFamily="66" charset="0"/>
              </a:rPr>
              <a:t>- A diary entry from the perspective of the boy, recapping on the day’s events;</a:t>
            </a:r>
          </a:p>
          <a:p>
            <a:r>
              <a:rPr lang="en-GB" sz="1600" dirty="0" smtClean="0">
                <a:latin typeface="Comic Sans MS" panose="030F0702030302020204" pitchFamily="66" charset="0"/>
              </a:rPr>
              <a:t>- You could describe the next journey that the camera goes on and what it sees;</a:t>
            </a:r>
          </a:p>
          <a:p>
            <a:r>
              <a:rPr lang="en-GB" sz="1600" dirty="0" smtClean="0">
                <a:latin typeface="Comic Sans MS" panose="030F0702030302020204" pitchFamily="66" charset="0"/>
              </a:rPr>
              <a:t>- Imagine you have been sat inside the camera since it was first put in the water. Keep a diary entry about everything that you see on your journey. </a:t>
            </a:r>
            <a:endParaRPr lang="en-GB" sz="1600" dirty="0">
              <a:latin typeface="Comic Sans MS" panose="030F0702030302020204" pitchFamily="66" charset="0"/>
            </a:endParaRPr>
          </a:p>
        </p:txBody>
      </p:sp>
      <p:sp>
        <p:nvSpPr>
          <p:cNvPr id="7" name="TextBox 6"/>
          <p:cNvSpPr txBox="1"/>
          <p:nvPr/>
        </p:nvSpPr>
        <p:spPr>
          <a:xfrm>
            <a:off x="1221542" y="5991385"/>
            <a:ext cx="6700916" cy="523220"/>
          </a:xfrm>
          <a:prstGeom prst="rect">
            <a:avLst/>
          </a:prstGeom>
          <a:solidFill>
            <a:schemeClr val="tx2"/>
          </a:solidFill>
        </p:spPr>
        <p:txBody>
          <a:bodyPr wrap="square" rtlCol="0">
            <a:spAutoFit/>
          </a:bodyPr>
          <a:lstStyle/>
          <a:p>
            <a:pPr algn="ct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Consider what you want to write your story about. Above are just some ideas what you could write about. </a:t>
            </a:r>
            <a:endParaRPr lang="en-GB" sz="1400" dirty="0">
              <a:solidFill>
                <a:schemeClr val="bg1"/>
              </a:solidFill>
              <a:latin typeface="Comic Sans MS" panose="030F0702030302020204" pitchFamily="66" charset="0"/>
            </a:endParaRPr>
          </a:p>
        </p:txBody>
      </p:sp>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9336" y="0"/>
            <a:ext cx="404664" cy="404664"/>
          </a:xfrm>
          <a:prstGeom prst="rect">
            <a:avLst/>
          </a:prstGeom>
        </p:spPr>
      </p:pic>
    </p:spTree>
    <p:extLst>
      <p:ext uri="{BB962C8B-B14F-4D97-AF65-F5344CB8AC3E}">
        <p14:creationId xmlns:p14="http://schemas.microsoft.com/office/powerpoint/2010/main" val="918484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6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GB" sz="2000" dirty="0" smtClean="0">
                <a:latin typeface="Comic Sans MS" panose="030F0702030302020204" pitchFamily="66" charset="0"/>
              </a:rPr>
              <a:t>End Result: To create your own piece of writing inspired by the book Flotsam by David </a:t>
            </a:r>
            <a:r>
              <a:rPr lang="en-GB" sz="2000" dirty="0" err="1" smtClean="0">
                <a:latin typeface="Comic Sans MS" panose="030F0702030302020204" pitchFamily="66" charset="0"/>
              </a:rPr>
              <a:t>Wiesner</a:t>
            </a:r>
            <a:r>
              <a:rPr lang="en-GB" sz="2000" dirty="0" smtClean="0">
                <a:latin typeface="Comic Sans MS" panose="030F0702030302020204" pitchFamily="66" charset="0"/>
              </a:rPr>
              <a:t>. You may choose to write a recount of the magical journey which the camera has been on, a setting description of some of the striking settings which the camera visits or describe the next magnificent journey the camera will go on. </a:t>
            </a:r>
          </a:p>
          <a:p>
            <a:pPr marL="0" indent="0" algn="ctr">
              <a:buNone/>
            </a:pPr>
            <a:endParaRPr lang="en-GB" sz="2000" dirty="0" smtClean="0">
              <a:latin typeface="Comic Sans MS" panose="030F0702030302020204" pitchFamily="66" charset="0"/>
            </a:endParaRPr>
          </a:p>
          <a:p>
            <a:pPr marL="0" indent="0" algn="ctr">
              <a:buNone/>
            </a:pPr>
            <a:r>
              <a:rPr lang="en-GB" sz="2000" dirty="0" smtClean="0">
                <a:latin typeface="Comic Sans MS" panose="030F0702030302020204" pitchFamily="66" charset="0"/>
              </a:rPr>
              <a:t>The following slides will support you in writing a piece based on our themed book for the week – Flotsam by David </a:t>
            </a:r>
            <a:r>
              <a:rPr lang="en-GB" sz="2000" dirty="0" err="1" smtClean="0">
                <a:latin typeface="Comic Sans MS" panose="030F0702030302020204" pitchFamily="66" charset="0"/>
              </a:rPr>
              <a:t>Wiesner</a:t>
            </a:r>
            <a:r>
              <a:rPr lang="en-GB" sz="2000" dirty="0" smtClean="0">
                <a:latin typeface="Comic Sans MS" panose="030F0702030302020204" pitchFamily="66" charset="0"/>
              </a:rPr>
              <a:t>.</a:t>
            </a:r>
          </a:p>
          <a:p>
            <a:pPr marL="0" indent="0" algn="ctr">
              <a:buNone/>
            </a:pPr>
            <a:endParaRPr lang="en-GB" sz="2000" dirty="0">
              <a:latin typeface="Comic Sans MS" panose="030F0702030302020204" pitchFamily="66" charset="0"/>
            </a:endParaRPr>
          </a:p>
          <a:p>
            <a:pPr marL="0" indent="0" algn="ctr">
              <a:buNone/>
            </a:pPr>
            <a:endParaRPr lang="en-GB" sz="2000" dirty="0">
              <a:latin typeface="Comic Sans MS" panose="030F0702030302020204" pitchFamily="66" charset="0"/>
            </a:endParaRPr>
          </a:p>
        </p:txBody>
      </p:sp>
      <p:pic>
        <p:nvPicPr>
          <p:cNvPr id="4" name="Picture 2" descr="Hillside Primary School | Baddeley Green | Staffordshi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43" y="605129"/>
            <a:ext cx="7423665" cy="123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6116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01" y="1882397"/>
            <a:ext cx="6965245" cy="1202485"/>
          </a:xfrm>
        </p:spPr>
        <p:txBody>
          <a:bodyPr>
            <a:normAutofit/>
          </a:bodyPr>
          <a:lstStyle/>
          <a:p>
            <a:r>
              <a:rPr lang="en-GB" sz="3600" b="1" dirty="0">
                <a:latin typeface="Comic Sans MS" panose="030F0702030302020204" pitchFamily="66" charset="0"/>
              </a:rPr>
              <a:t>Sit back, relax and enjoy…</a:t>
            </a:r>
          </a:p>
        </p:txBody>
      </p:sp>
      <p:sp>
        <p:nvSpPr>
          <p:cNvPr id="3" name="Content Placeholder 2"/>
          <p:cNvSpPr>
            <a:spLocks noGrp="1"/>
          </p:cNvSpPr>
          <p:nvPr>
            <p:ph idx="1"/>
          </p:nvPr>
        </p:nvSpPr>
        <p:spPr>
          <a:xfrm>
            <a:off x="1473797" y="4507014"/>
            <a:ext cx="6196405" cy="493869"/>
          </a:xfrm>
        </p:spPr>
        <p:txBody>
          <a:bodyPr>
            <a:normAutofit/>
          </a:bodyPr>
          <a:lstStyle/>
          <a:p>
            <a:pPr marL="0" indent="0" algn="ctr">
              <a:buNone/>
            </a:pPr>
            <a:r>
              <a:rPr lang="en-GB" sz="1600" dirty="0">
                <a:latin typeface="Comic Sans MS" panose="030F0702030302020204" pitchFamily="66" charset="0"/>
                <a:hlinkClick r:id="rId5"/>
              </a:rPr>
              <a:t>https://</a:t>
            </a:r>
            <a:r>
              <a:rPr lang="en-GB" sz="1600" dirty="0" smtClean="0">
                <a:latin typeface="Comic Sans MS" panose="030F0702030302020204" pitchFamily="66" charset="0"/>
                <a:hlinkClick r:id="rId5"/>
              </a:rPr>
              <a:t>www.youtube.com/watch?v=3MTKWnxzqvM</a:t>
            </a:r>
            <a:r>
              <a:rPr lang="en-GB" sz="1600" dirty="0" smtClean="0">
                <a:latin typeface="Comic Sans MS" panose="030F0702030302020204" pitchFamily="66" charset="0"/>
              </a:rPr>
              <a:t> </a:t>
            </a:r>
            <a:endParaRPr lang="en-GB" sz="1600" dirty="0">
              <a:latin typeface="Comic Sans MS" panose="030F0702030302020204" pitchFamily="66" charset="0"/>
            </a:endParaRPr>
          </a:p>
        </p:txBody>
      </p:sp>
      <p:pic>
        <p:nvPicPr>
          <p:cNvPr id="4" name="Picture 2" descr="Hillside Primary School | Baddeley Green | Staffordshire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642702"/>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35696" y="3164377"/>
            <a:ext cx="5472608" cy="1077218"/>
          </a:xfrm>
          <a:prstGeom prst="rect">
            <a:avLst/>
          </a:prstGeom>
          <a:noFill/>
        </p:spPr>
        <p:txBody>
          <a:bodyPr wrap="square" rtlCol="0">
            <a:spAutoFit/>
          </a:bodyPr>
          <a:lstStyle/>
          <a:p>
            <a:pPr algn="ctr"/>
            <a:r>
              <a:rPr lang="en-GB" sz="1600" i="1" dirty="0">
                <a:latin typeface="Comic Sans MS" panose="030F0702030302020204" pitchFamily="66" charset="0"/>
              </a:rPr>
              <a:t>Use the following link </a:t>
            </a:r>
            <a:r>
              <a:rPr lang="en-GB" sz="1600" i="1" dirty="0" smtClean="0">
                <a:latin typeface="Comic Sans MS" panose="030F0702030302020204" pitchFamily="66" charset="0"/>
              </a:rPr>
              <a:t>to look at our book for the week ‘Flotsam’ by David </a:t>
            </a:r>
            <a:r>
              <a:rPr lang="en-GB" sz="1600" i="1" dirty="0" err="1" smtClean="0">
                <a:latin typeface="Comic Sans MS" panose="030F0702030302020204" pitchFamily="66" charset="0"/>
              </a:rPr>
              <a:t>Wiesner</a:t>
            </a:r>
            <a:r>
              <a:rPr lang="en-GB" sz="1600" i="1" dirty="0" smtClean="0">
                <a:latin typeface="Comic Sans MS" panose="030F0702030302020204" pitchFamily="66" charset="0"/>
              </a:rPr>
              <a:t>. </a:t>
            </a:r>
            <a:r>
              <a:rPr lang="en-GB" sz="1600" i="1" dirty="0">
                <a:latin typeface="Comic Sans MS" panose="030F0702030302020204" pitchFamily="66" charset="0"/>
              </a:rPr>
              <a:t>If the link does not work, type </a:t>
            </a:r>
            <a:r>
              <a:rPr lang="en-GB" sz="1600" i="1" dirty="0" smtClean="0">
                <a:latin typeface="Comic Sans MS" panose="030F0702030302020204" pitchFamily="66" charset="0"/>
              </a:rPr>
              <a:t>into YouTube </a:t>
            </a:r>
            <a:endParaRPr lang="en-GB" sz="1600" i="1" dirty="0">
              <a:latin typeface="Comic Sans MS" panose="030F0702030302020204" pitchFamily="66" charset="0"/>
            </a:endParaRPr>
          </a:p>
          <a:p>
            <a:pPr algn="ctr"/>
            <a:r>
              <a:rPr lang="en-GB" sz="1600" i="1" dirty="0" smtClean="0">
                <a:latin typeface="Comic Sans MS" panose="030F0702030302020204" pitchFamily="66" charset="0"/>
              </a:rPr>
              <a:t>‘’Flotsam by David </a:t>
            </a:r>
            <a:r>
              <a:rPr lang="en-GB" sz="1600" i="1" dirty="0" err="1" smtClean="0">
                <a:latin typeface="Comic Sans MS" panose="030F0702030302020204" pitchFamily="66" charset="0"/>
              </a:rPr>
              <a:t>Wiesner</a:t>
            </a:r>
            <a:r>
              <a:rPr lang="en-GB" sz="1600" i="1" dirty="0" smtClean="0">
                <a:latin typeface="Comic Sans MS" panose="030F0702030302020204" pitchFamily="66" charset="0"/>
              </a:rPr>
              <a:t>’</a:t>
            </a:r>
            <a:endParaRPr lang="en-GB" sz="1600" i="1" dirty="0">
              <a:latin typeface="Comic Sans MS" panose="030F0702030302020204" pitchFamily="66" charset="0"/>
            </a:endParaRPr>
          </a:p>
        </p:txBody>
      </p:sp>
      <p:sp>
        <p:nvSpPr>
          <p:cNvPr id="6" name="TextBox 5"/>
          <p:cNvSpPr txBox="1"/>
          <p:nvPr/>
        </p:nvSpPr>
        <p:spPr>
          <a:xfrm>
            <a:off x="1835696" y="5235524"/>
            <a:ext cx="5472608" cy="584775"/>
          </a:xfrm>
          <a:prstGeom prst="rect">
            <a:avLst/>
          </a:prstGeom>
          <a:noFill/>
        </p:spPr>
        <p:txBody>
          <a:bodyPr wrap="square" rtlCol="0">
            <a:spAutoFit/>
          </a:bodyPr>
          <a:lstStyle/>
          <a:p>
            <a:pPr algn="ctr"/>
            <a:r>
              <a:rPr lang="en-GB" sz="1600" i="1" dirty="0">
                <a:latin typeface="Comic Sans MS" panose="030F0702030302020204" pitchFamily="66" charset="0"/>
              </a:rPr>
              <a:t>You may want to </a:t>
            </a:r>
            <a:r>
              <a:rPr lang="en-GB" sz="1600" i="1" dirty="0" smtClean="0">
                <a:latin typeface="Comic Sans MS" panose="030F0702030302020204" pitchFamily="66" charset="0"/>
              </a:rPr>
              <a:t>look at the book </a:t>
            </a:r>
            <a:r>
              <a:rPr lang="en-GB" sz="1600" i="1" dirty="0">
                <a:latin typeface="Comic Sans MS" panose="030F0702030302020204" pitchFamily="66" charset="0"/>
              </a:rPr>
              <a:t>more than once to ensure you haven’t missed anything.</a:t>
            </a:r>
          </a:p>
        </p:txBody>
      </p:sp>
      <p:pic>
        <p:nvPicPr>
          <p:cNvPr id="7"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8463" y="33102"/>
            <a:ext cx="406795" cy="406795"/>
          </a:xfrm>
          <a:prstGeom prst="rect">
            <a:avLst/>
          </a:prstGeom>
        </p:spPr>
      </p:pic>
    </p:spTree>
    <p:extLst>
      <p:ext uri="{BB962C8B-B14F-4D97-AF65-F5344CB8AC3E}">
        <p14:creationId xmlns:p14="http://schemas.microsoft.com/office/powerpoint/2010/main" val="27504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91" y="1268760"/>
            <a:ext cx="6965245" cy="1379931"/>
          </a:xfrm>
        </p:spPr>
        <p:txBody>
          <a:bodyPr>
            <a:normAutofit/>
          </a:bodyPr>
          <a:lstStyle/>
          <a:p>
            <a:r>
              <a:rPr lang="en-GB" sz="2400" b="1" dirty="0" smtClean="0">
                <a:latin typeface="Comic Sans MS" panose="030F0702030302020204" pitchFamily="66" charset="0"/>
              </a:rPr>
              <a:t>Book tasting of your gifted book</a:t>
            </a:r>
            <a:endParaRPr lang="en-GB" sz="2400" b="1" dirty="0">
              <a:latin typeface="Comic Sans MS" panose="030F0702030302020204" pitchFamily="66" charset="0"/>
            </a:endParaRPr>
          </a:p>
        </p:txBody>
      </p:sp>
      <p:pic>
        <p:nvPicPr>
          <p:cNvPr id="13"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1</a:t>
            </a:r>
            <a:endParaRPr lang="en-GB" dirty="0">
              <a:solidFill>
                <a:schemeClr val="bg1"/>
              </a:solidFill>
              <a:latin typeface="Letter-join No-Lead 36" panose="02000503000000020003" pitchFamily="50" charset="0"/>
            </a:endParaRPr>
          </a:p>
        </p:txBody>
      </p:sp>
      <p:pic>
        <p:nvPicPr>
          <p:cNvPr id="9" name="Picture 8"/>
          <p:cNvPicPr>
            <a:picLocks noChangeAspect="1"/>
          </p:cNvPicPr>
          <p:nvPr/>
        </p:nvPicPr>
        <p:blipFill>
          <a:blip r:embed="rId6"/>
          <a:stretch>
            <a:fillRect/>
          </a:stretch>
        </p:blipFill>
        <p:spPr>
          <a:xfrm>
            <a:off x="2843808" y="3863320"/>
            <a:ext cx="3690047" cy="2425805"/>
          </a:xfrm>
          <a:prstGeom prst="rect">
            <a:avLst/>
          </a:prstGeom>
        </p:spPr>
      </p:pic>
      <p:sp>
        <p:nvSpPr>
          <p:cNvPr id="3" name="Rectangle 2"/>
          <p:cNvSpPr/>
          <p:nvPr/>
        </p:nvSpPr>
        <p:spPr>
          <a:xfrm>
            <a:off x="683568" y="2204864"/>
            <a:ext cx="7776864" cy="1354217"/>
          </a:xfrm>
          <a:prstGeom prst="rect">
            <a:avLst/>
          </a:prstGeom>
        </p:spPr>
        <p:txBody>
          <a:bodyPr wrap="square">
            <a:spAutoFit/>
          </a:bodyPr>
          <a:lstStyle/>
          <a:p>
            <a:pPr algn="ctr"/>
            <a:r>
              <a:rPr lang="en-GB" sz="1600" dirty="0">
                <a:latin typeface="Comic Sans MS" panose="030F0702030302020204" pitchFamily="66" charset="0"/>
              </a:rPr>
              <a:t>As part of book week, you have all been gifted a book.</a:t>
            </a:r>
          </a:p>
          <a:p>
            <a:pPr algn="ctr"/>
            <a:r>
              <a:rPr lang="en-GB" sz="1600" dirty="0">
                <a:latin typeface="Comic Sans MS" panose="030F0702030302020204" pitchFamily="66" charset="0"/>
              </a:rPr>
              <a:t>Your book in Year Five is part of the Bear </a:t>
            </a:r>
            <a:r>
              <a:rPr lang="en-GB" sz="1600" dirty="0" err="1">
                <a:latin typeface="Comic Sans MS" panose="030F0702030302020204" pitchFamily="66" charset="0"/>
              </a:rPr>
              <a:t>Grylls</a:t>
            </a:r>
            <a:r>
              <a:rPr lang="en-GB" sz="1600" dirty="0">
                <a:latin typeface="Comic Sans MS" panose="030F0702030302020204" pitchFamily="66" charset="0"/>
              </a:rPr>
              <a:t> adventure series.</a:t>
            </a:r>
          </a:p>
          <a:p>
            <a:pPr algn="ctr"/>
            <a:r>
              <a:rPr lang="en-GB" sz="1600" dirty="0">
                <a:latin typeface="Comic Sans MS" panose="030F0702030302020204" pitchFamily="66" charset="0"/>
              </a:rPr>
              <a:t>Each book in the series takes you on an adventure with Bear </a:t>
            </a:r>
            <a:r>
              <a:rPr lang="en-GB" sz="1600" dirty="0" err="1">
                <a:latin typeface="Comic Sans MS" panose="030F0702030302020204" pitchFamily="66" charset="0"/>
              </a:rPr>
              <a:t>Grylls</a:t>
            </a:r>
            <a:r>
              <a:rPr lang="en-GB" sz="1600" dirty="0">
                <a:latin typeface="Comic Sans MS" panose="030F0702030302020204" pitchFamily="66" charset="0"/>
              </a:rPr>
              <a:t> to a different biome from around the world. </a:t>
            </a:r>
          </a:p>
          <a:p>
            <a:pPr algn="ctr"/>
            <a:r>
              <a:rPr lang="en-GB" sz="1600" dirty="0">
                <a:latin typeface="Comic Sans MS" panose="030F0702030302020204" pitchFamily="66" charset="0"/>
              </a:rPr>
              <a:t>Which type of environment and challenge do you face in your book?</a:t>
            </a:r>
          </a:p>
        </p:txBody>
      </p:sp>
      <p:pic>
        <p:nvPicPr>
          <p:cNvPr id="4"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8614" y="0"/>
            <a:ext cx="404664" cy="404664"/>
          </a:xfrm>
          <a:prstGeom prst="rect">
            <a:avLst/>
          </a:prstGeom>
        </p:spPr>
      </p:pic>
    </p:spTree>
    <p:extLst>
      <p:ext uri="{BB962C8B-B14F-4D97-AF65-F5344CB8AC3E}">
        <p14:creationId xmlns:p14="http://schemas.microsoft.com/office/powerpoint/2010/main" val="378369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91" y="1268760"/>
            <a:ext cx="6965245" cy="1379931"/>
          </a:xfrm>
        </p:spPr>
        <p:txBody>
          <a:bodyPr>
            <a:normAutofit/>
          </a:bodyPr>
          <a:lstStyle/>
          <a:p>
            <a:r>
              <a:rPr lang="en-GB" sz="2000" b="1" dirty="0" smtClean="0">
                <a:latin typeface="Comic Sans MS" panose="030F0702030302020204" pitchFamily="66" charset="0"/>
              </a:rPr>
              <a:t>Book tasting of your gifted book</a:t>
            </a:r>
            <a:endParaRPr lang="en-GB" sz="2000" b="1" dirty="0">
              <a:latin typeface="Comic Sans MS" panose="030F0702030302020204" pitchFamily="66" charset="0"/>
            </a:endParaRPr>
          </a:p>
        </p:txBody>
      </p:sp>
      <p:pic>
        <p:nvPicPr>
          <p:cNvPr id="13"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1</a:t>
            </a:r>
            <a:endParaRPr lang="en-GB" dirty="0">
              <a:solidFill>
                <a:schemeClr val="bg1"/>
              </a:solidFill>
              <a:latin typeface="Letter-join No-Lead 36" panose="02000503000000020003" pitchFamily="50" charset="0"/>
            </a:endParaRPr>
          </a:p>
        </p:txBody>
      </p:sp>
      <p:pic>
        <p:nvPicPr>
          <p:cNvPr id="3" name="Picture 2"/>
          <p:cNvPicPr>
            <a:picLocks noChangeAspect="1"/>
          </p:cNvPicPr>
          <p:nvPr/>
        </p:nvPicPr>
        <p:blipFill>
          <a:blip r:embed="rId6"/>
          <a:stretch>
            <a:fillRect/>
          </a:stretch>
        </p:blipFill>
        <p:spPr>
          <a:xfrm>
            <a:off x="2033468" y="2132856"/>
            <a:ext cx="5183413" cy="3533034"/>
          </a:xfrm>
          <a:prstGeom prst="rect">
            <a:avLst/>
          </a:prstGeom>
        </p:spPr>
      </p:pic>
      <p:sp>
        <p:nvSpPr>
          <p:cNvPr id="9" name="Content Placeholder 2"/>
          <p:cNvSpPr txBox="1">
            <a:spLocks/>
          </p:cNvSpPr>
          <p:nvPr/>
        </p:nvSpPr>
        <p:spPr>
          <a:xfrm>
            <a:off x="755576" y="5723069"/>
            <a:ext cx="7632847" cy="1084979"/>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a:t>
            </a:r>
            <a:r>
              <a:rPr lang="en-GB" sz="1400" dirty="0" smtClean="0">
                <a:solidFill>
                  <a:schemeClr val="bg1"/>
                </a:solidFill>
                <a:latin typeface="Comic Sans MS" panose="030F0702030302020204" pitchFamily="66" charset="0"/>
              </a:rPr>
              <a:t>Complete the book tasting document for your new book from the Bear </a:t>
            </a:r>
            <a:r>
              <a:rPr lang="en-GB" sz="1400" dirty="0" err="1" smtClean="0">
                <a:solidFill>
                  <a:schemeClr val="bg1"/>
                </a:solidFill>
                <a:latin typeface="Comic Sans MS" panose="030F0702030302020204" pitchFamily="66" charset="0"/>
              </a:rPr>
              <a:t>Grylls</a:t>
            </a:r>
            <a:r>
              <a:rPr lang="en-GB" sz="1400" dirty="0" smtClean="0">
                <a:solidFill>
                  <a:schemeClr val="bg1"/>
                </a:solidFill>
                <a:latin typeface="Comic Sans MS" panose="030F0702030302020204" pitchFamily="66" charset="0"/>
              </a:rPr>
              <a:t> adventure series. Remember to answer all of the questions in full sentences and support them with evidence. When you have completed your book tasting, spend some time beginning to read your book for pleasure.</a:t>
            </a:r>
          </a:p>
          <a:p>
            <a:pPr marL="0" indent="0">
              <a:buFont typeface="Brush Script MT" pitchFamily="66" charset="0"/>
              <a:buNone/>
            </a:pPr>
            <a:endParaRPr lang="en-GB" sz="1800" dirty="0">
              <a:latin typeface="Comic Sans MS" panose="030F0702030302020204" pitchFamily="66" charset="0"/>
            </a:endParaRPr>
          </a:p>
        </p:txBody>
      </p:sp>
      <p:pic>
        <p:nvPicPr>
          <p:cNvPr id="4"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67192" y="8078"/>
            <a:ext cx="376808" cy="376808"/>
          </a:xfrm>
          <a:prstGeom prst="rect">
            <a:avLst/>
          </a:prstGeom>
        </p:spPr>
      </p:pic>
    </p:spTree>
    <p:extLst>
      <p:ext uri="{BB962C8B-B14F-4D97-AF65-F5344CB8AC3E}">
        <p14:creationId xmlns:p14="http://schemas.microsoft.com/office/powerpoint/2010/main" val="35242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1628800"/>
            <a:ext cx="6965245" cy="1202485"/>
          </a:xfrm>
        </p:spPr>
        <p:txBody>
          <a:bodyPr>
            <a:normAutofit/>
          </a:bodyPr>
          <a:lstStyle/>
          <a:p>
            <a:r>
              <a:rPr lang="en-GB" sz="2000" dirty="0" smtClean="0">
                <a:latin typeface="Comic Sans MS" panose="030F0702030302020204" pitchFamily="66" charset="0"/>
              </a:rPr>
              <a:t>Summarise your initial ideas from our themed book – ‘Flotsam’ by David </a:t>
            </a:r>
            <a:r>
              <a:rPr lang="en-GB" sz="2000" dirty="0" err="1" smtClean="0">
                <a:latin typeface="Comic Sans MS" panose="030F0702030302020204" pitchFamily="66" charset="0"/>
              </a:rPr>
              <a:t>Wiesner</a:t>
            </a:r>
            <a:endParaRPr lang="en-GB" sz="2000" dirty="0">
              <a:latin typeface="Comic Sans MS" panose="030F0702030302020204" pitchFamily="66" charset="0"/>
            </a:endParaRPr>
          </a:p>
        </p:txBody>
      </p:sp>
      <p:sp>
        <p:nvSpPr>
          <p:cNvPr id="3" name="Content Placeholder 2"/>
          <p:cNvSpPr>
            <a:spLocks noGrp="1"/>
          </p:cNvSpPr>
          <p:nvPr>
            <p:ph idx="1"/>
          </p:nvPr>
        </p:nvSpPr>
        <p:spPr>
          <a:xfrm>
            <a:off x="913344" y="6165304"/>
            <a:ext cx="7194452" cy="671690"/>
          </a:xfrm>
          <a:solidFill>
            <a:schemeClr val="bg2"/>
          </a:solidFill>
        </p:spPr>
        <p:txBody>
          <a:bodyPr>
            <a:normAutofit fontScale="85000" lnSpcReduction="20000"/>
          </a:bodyPr>
          <a:lstStyle/>
          <a:p>
            <a:pPr marL="0" indent="0" algn="ctr">
              <a:buNone/>
            </a:pPr>
            <a:r>
              <a:rPr lang="en-GB" sz="1800" b="1" dirty="0" smtClean="0">
                <a:solidFill>
                  <a:schemeClr val="bg1"/>
                </a:solidFill>
                <a:latin typeface="Comic Sans MS" panose="030F0702030302020204" pitchFamily="66" charset="0"/>
              </a:rPr>
              <a:t>TASK 1: </a:t>
            </a:r>
            <a:r>
              <a:rPr lang="en-GB" sz="1800" dirty="0" smtClean="0">
                <a:solidFill>
                  <a:schemeClr val="bg1"/>
                </a:solidFill>
                <a:latin typeface="Comic Sans MS" panose="030F0702030302020204" pitchFamily="66" charset="0"/>
              </a:rPr>
              <a:t>First watch the clip again. Secondly, record any details you pick up in the clip. You may wish to use the spider diagram in </a:t>
            </a:r>
            <a:r>
              <a:rPr lang="en-GB" sz="1800" b="1" dirty="0" smtClean="0">
                <a:solidFill>
                  <a:schemeClr val="bg1"/>
                </a:solidFill>
                <a:latin typeface="Comic Sans MS" panose="030F0702030302020204" pitchFamily="66" charset="0"/>
              </a:rPr>
              <a:t>Document 1 </a:t>
            </a:r>
            <a:r>
              <a:rPr lang="en-GB" sz="1800" dirty="0" smtClean="0">
                <a:solidFill>
                  <a:schemeClr val="bg1"/>
                </a:solidFill>
                <a:latin typeface="Comic Sans MS" panose="030F0702030302020204" pitchFamily="66" charset="0"/>
              </a:rPr>
              <a:t>for your layout.</a:t>
            </a:r>
            <a:endParaRPr lang="en-GB" dirty="0">
              <a:latin typeface="Comic Sans MS" panose="030F0702030302020204" pitchFamily="66" charset="0"/>
            </a:endParaRPr>
          </a:p>
        </p:txBody>
      </p:sp>
      <p:sp>
        <p:nvSpPr>
          <p:cNvPr id="5" name="Oval Callout 4"/>
          <p:cNvSpPr/>
          <p:nvPr/>
        </p:nvSpPr>
        <p:spPr>
          <a:xfrm>
            <a:off x="683568" y="2512893"/>
            <a:ext cx="3188945" cy="1512168"/>
          </a:xfrm>
          <a:prstGeom prst="wedgeEllipseCallout">
            <a:avLst>
              <a:gd name="adj1" fmla="val 58635"/>
              <a:gd name="adj2" fmla="val 47815"/>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a:latin typeface="Comic Sans MS" panose="030F0702030302020204" pitchFamily="66" charset="0"/>
            </a:endParaRPr>
          </a:p>
        </p:txBody>
      </p:sp>
      <p:sp>
        <p:nvSpPr>
          <p:cNvPr id="6" name="TextBox 5"/>
          <p:cNvSpPr txBox="1"/>
          <p:nvPr/>
        </p:nvSpPr>
        <p:spPr>
          <a:xfrm>
            <a:off x="1074071" y="2807312"/>
            <a:ext cx="2460888" cy="738664"/>
          </a:xfrm>
          <a:prstGeom prst="rect">
            <a:avLst/>
          </a:prstGeom>
          <a:noFill/>
        </p:spPr>
        <p:txBody>
          <a:bodyPr wrap="square" rtlCol="0">
            <a:spAutoFit/>
          </a:bodyPr>
          <a:lstStyle/>
          <a:p>
            <a:pPr algn="ctr"/>
            <a:r>
              <a:rPr lang="en-GB" sz="1400" dirty="0" smtClean="0">
                <a:solidFill>
                  <a:schemeClr val="bg1"/>
                </a:solidFill>
                <a:latin typeface="Comic Sans MS" panose="030F0702030302020204" pitchFamily="66" charset="0"/>
              </a:rPr>
              <a:t>Who is the boy? </a:t>
            </a:r>
          </a:p>
          <a:p>
            <a:pPr algn="ctr"/>
            <a:r>
              <a:rPr lang="en-GB" sz="1400" dirty="0" smtClean="0">
                <a:solidFill>
                  <a:schemeClr val="bg1"/>
                </a:solidFill>
                <a:latin typeface="Comic Sans MS" panose="030F0702030302020204" pitchFamily="66" charset="0"/>
              </a:rPr>
              <a:t>What is he doing at the beach?</a:t>
            </a:r>
            <a:endParaRPr lang="en-GB" sz="1400" dirty="0">
              <a:solidFill>
                <a:schemeClr val="bg1"/>
              </a:solidFill>
              <a:latin typeface="Comic Sans MS" panose="030F0702030302020204" pitchFamily="66" charset="0"/>
            </a:endParaRPr>
          </a:p>
        </p:txBody>
      </p:sp>
      <p:sp>
        <p:nvSpPr>
          <p:cNvPr id="7" name="Oval Callout 6"/>
          <p:cNvSpPr/>
          <p:nvPr/>
        </p:nvSpPr>
        <p:spPr>
          <a:xfrm>
            <a:off x="5083671" y="2566980"/>
            <a:ext cx="3188945" cy="1512168"/>
          </a:xfrm>
          <a:prstGeom prst="wedgeEllipseCallout">
            <a:avLst>
              <a:gd name="adj1" fmla="val -54013"/>
              <a:gd name="adj2" fmla="val 48679"/>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5472340" y="2750150"/>
            <a:ext cx="2460888" cy="954107"/>
          </a:xfrm>
          <a:prstGeom prst="rect">
            <a:avLst/>
          </a:prstGeom>
          <a:noFill/>
        </p:spPr>
        <p:txBody>
          <a:bodyPr wrap="square" rtlCol="0">
            <a:spAutoFit/>
          </a:bodyPr>
          <a:lstStyle/>
          <a:p>
            <a:pPr algn="ctr"/>
            <a:r>
              <a:rPr lang="en-GB" sz="1400" dirty="0" smtClean="0">
                <a:solidFill>
                  <a:schemeClr val="bg1"/>
                </a:solidFill>
                <a:latin typeface="Comic Sans MS" panose="030F0702030302020204" pitchFamily="66" charset="0"/>
              </a:rPr>
              <a:t>What did the camera see on its journey?</a:t>
            </a:r>
          </a:p>
          <a:p>
            <a:pPr algn="ctr"/>
            <a:r>
              <a:rPr lang="en-GB" sz="1400" dirty="0" smtClean="0">
                <a:solidFill>
                  <a:schemeClr val="bg1"/>
                </a:solidFill>
                <a:latin typeface="Comic Sans MS" panose="030F0702030302020204" pitchFamily="66" charset="0"/>
              </a:rPr>
              <a:t>Did any of the images surprise you?</a:t>
            </a:r>
            <a:endParaRPr lang="en-GB" sz="1400" dirty="0">
              <a:solidFill>
                <a:schemeClr val="bg1"/>
              </a:solidFill>
              <a:latin typeface="Comic Sans MS" panose="030F0702030302020204" pitchFamily="66" charset="0"/>
            </a:endParaRPr>
          </a:p>
        </p:txBody>
      </p:sp>
      <p:sp>
        <p:nvSpPr>
          <p:cNvPr id="10" name="Oval Callout 9"/>
          <p:cNvSpPr/>
          <p:nvPr/>
        </p:nvSpPr>
        <p:spPr>
          <a:xfrm>
            <a:off x="848950" y="4122642"/>
            <a:ext cx="3218641" cy="1308918"/>
          </a:xfrm>
          <a:prstGeom prst="wedgeEllipseCallout">
            <a:avLst>
              <a:gd name="adj1" fmla="val 60842"/>
              <a:gd name="adj2" fmla="val -32158"/>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r>
              <a:rPr lang="en-GB" sz="1400" dirty="0" smtClean="0">
                <a:latin typeface="Comic Sans MS" panose="030F0702030302020204" pitchFamily="66" charset="0"/>
              </a:rPr>
              <a:t>Where has the camera come from?</a:t>
            </a:r>
          </a:p>
          <a:p>
            <a:pPr algn="ctr"/>
            <a:r>
              <a:rPr lang="en-GB" sz="1400" dirty="0" smtClean="0">
                <a:latin typeface="Comic Sans MS" panose="030F0702030302020204" pitchFamily="66" charset="0"/>
              </a:rPr>
              <a:t>Who does the camera belong to?</a:t>
            </a:r>
            <a:endParaRPr lang="en-GB" sz="1400" dirty="0">
              <a:latin typeface="Comic Sans MS" panose="030F0702030302020204" pitchFamily="66" charset="0"/>
            </a:endParaRPr>
          </a:p>
        </p:txBody>
      </p:sp>
      <p:sp>
        <p:nvSpPr>
          <p:cNvPr id="11" name="Oval Callout 10"/>
          <p:cNvSpPr/>
          <p:nvPr/>
        </p:nvSpPr>
        <p:spPr>
          <a:xfrm>
            <a:off x="5207094" y="4118302"/>
            <a:ext cx="3188945" cy="1512168"/>
          </a:xfrm>
          <a:prstGeom prst="wedgeEllipseCallout">
            <a:avLst>
              <a:gd name="adj1" fmla="val -63025"/>
              <a:gd name="adj2" fmla="val -38570"/>
            </a:avLst>
          </a:prstGeom>
          <a:ln>
            <a:solidFill>
              <a:schemeClr val="tx1"/>
            </a:solidFill>
          </a:ln>
        </p:spPr>
        <p:style>
          <a:lnRef idx="2">
            <a:schemeClr val="accent1">
              <a:shade val="50000"/>
            </a:schemeClr>
          </a:lnRef>
          <a:fillRef idx="1001">
            <a:schemeClr val="lt2"/>
          </a:fillRef>
          <a:effectRef idx="0">
            <a:schemeClr val="accent1"/>
          </a:effectRef>
          <a:fontRef idx="minor">
            <a:schemeClr val="lt1"/>
          </a:fontRef>
        </p:style>
        <p:txBody>
          <a:bodyPr rtlCol="0" anchor="ctr"/>
          <a:lstStyle/>
          <a:p>
            <a:pPr algn="ctr"/>
            <a:endParaRPr lang="en-GB" dirty="0">
              <a:latin typeface="Letter-join Plus 36" panose="02000505000000020003" pitchFamily="50" charset="0"/>
            </a:endParaRPr>
          </a:p>
        </p:txBody>
      </p:sp>
      <p:sp>
        <p:nvSpPr>
          <p:cNvPr id="12" name="TextBox 11"/>
          <p:cNvSpPr txBox="1"/>
          <p:nvPr/>
        </p:nvSpPr>
        <p:spPr>
          <a:xfrm>
            <a:off x="5531897" y="4348261"/>
            <a:ext cx="2460888" cy="1384995"/>
          </a:xfrm>
          <a:prstGeom prst="rect">
            <a:avLst/>
          </a:prstGeom>
          <a:noFill/>
        </p:spPr>
        <p:txBody>
          <a:bodyPr wrap="square" rtlCol="0">
            <a:spAutoFit/>
          </a:bodyPr>
          <a:lstStyle/>
          <a:p>
            <a:pPr algn="ctr"/>
            <a:r>
              <a:rPr lang="en-GB" sz="1400" dirty="0" smtClean="0">
                <a:solidFill>
                  <a:schemeClr val="bg1"/>
                </a:solidFill>
                <a:latin typeface="Comic Sans MS" panose="030F0702030302020204" pitchFamily="66" charset="0"/>
              </a:rPr>
              <a:t>What animals carried the camera across the ocean?</a:t>
            </a:r>
          </a:p>
          <a:p>
            <a:pPr algn="ctr"/>
            <a:r>
              <a:rPr lang="en-GB" sz="1400" dirty="0" smtClean="0">
                <a:solidFill>
                  <a:schemeClr val="bg1"/>
                </a:solidFill>
                <a:latin typeface="Comic Sans MS" panose="030F0702030302020204" pitchFamily="66" charset="0"/>
              </a:rPr>
              <a:t>Did you see some creatures which you did not expect?</a:t>
            </a:r>
          </a:p>
          <a:p>
            <a:pPr algn="ctr"/>
            <a:r>
              <a:rPr lang="en-GB" sz="1400" dirty="0" smtClean="0">
                <a:solidFill>
                  <a:schemeClr val="bg1"/>
                </a:solidFill>
                <a:latin typeface="Comic Sans MS" panose="030F0702030302020204" pitchFamily="66" charset="0"/>
              </a:rPr>
              <a:t> </a:t>
            </a:r>
            <a:endParaRPr lang="en-GB" sz="1400" dirty="0">
              <a:solidFill>
                <a:schemeClr val="bg1"/>
              </a:solidFill>
              <a:latin typeface="Comic Sans MS" panose="030F0702030302020204" pitchFamily="66" charset="0"/>
            </a:endParaRPr>
          </a:p>
        </p:txBody>
      </p:sp>
      <p:pic>
        <p:nvPicPr>
          <p:cNvPr id="13"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343" y="527818"/>
            <a:ext cx="7423665" cy="123969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2</a:t>
            </a:r>
            <a:endParaRPr lang="en-GB" dirty="0">
              <a:solidFill>
                <a:schemeClr val="bg1"/>
              </a:solidFill>
              <a:latin typeface="Letter-join No-Lead 36" panose="02000503000000020003" pitchFamily="50" charset="0"/>
            </a:endParaRPr>
          </a:p>
        </p:txBody>
      </p:sp>
      <p:sp>
        <p:nvSpPr>
          <p:cNvPr id="15" name="Rectangle 14"/>
          <p:cNvSpPr/>
          <p:nvPr/>
        </p:nvSpPr>
        <p:spPr>
          <a:xfrm>
            <a:off x="723435" y="5661248"/>
            <a:ext cx="6426942" cy="369332"/>
          </a:xfrm>
          <a:prstGeom prst="rect">
            <a:avLst/>
          </a:prstGeom>
        </p:spPr>
        <p:txBody>
          <a:bodyPr wrap="square">
            <a:spAutoFit/>
          </a:bodyPr>
          <a:lstStyle/>
          <a:p>
            <a:r>
              <a:rPr lang="en-GB" b="1" dirty="0" smtClean="0"/>
              <a:t>Watch: </a:t>
            </a:r>
            <a:r>
              <a:rPr lang="en-GB" dirty="0" smtClean="0">
                <a:hlinkClick r:id="rId6"/>
              </a:rPr>
              <a:t>https</a:t>
            </a:r>
            <a:r>
              <a:rPr lang="en-GB" dirty="0">
                <a:hlinkClick r:id="rId6"/>
              </a:rPr>
              <a:t>://</a:t>
            </a:r>
            <a:r>
              <a:rPr lang="en-GB" dirty="0" smtClean="0">
                <a:hlinkClick r:id="rId6"/>
              </a:rPr>
              <a:t>www.youtube.com/watch?v=3MTKWnxzqvM</a:t>
            </a:r>
            <a:r>
              <a:rPr lang="en-GB" dirty="0" smtClean="0"/>
              <a:t> </a:t>
            </a:r>
            <a:endParaRPr lang="en-GB" dirty="0"/>
          </a:p>
        </p:txBody>
      </p:sp>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00085" y="0"/>
            <a:ext cx="332656" cy="332656"/>
          </a:xfrm>
          <a:prstGeom prst="rect">
            <a:avLst/>
          </a:prstGeom>
        </p:spPr>
      </p:pic>
    </p:spTree>
    <p:extLst>
      <p:ext uri="{BB962C8B-B14F-4D97-AF65-F5344CB8AC3E}">
        <p14:creationId xmlns:p14="http://schemas.microsoft.com/office/powerpoint/2010/main" val="22670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1451276"/>
            <a:ext cx="6965245" cy="1202485"/>
          </a:xfrm>
        </p:spPr>
        <p:txBody>
          <a:bodyPr>
            <a:normAutofit/>
          </a:bodyPr>
          <a:lstStyle/>
          <a:p>
            <a:r>
              <a:rPr lang="en-GB" sz="2800" dirty="0" smtClean="0">
                <a:latin typeface="Comic Sans MS" panose="030F0702030302020204" pitchFamily="66" charset="0"/>
              </a:rPr>
              <a:t>Spider Diagram</a:t>
            </a:r>
            <a:endParaRPr lang="en-GB" sz="2800"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2</a:t>
            </a:r>
            <a:endParaRPr lang="en-GB" dirty="0">
              <a:solidFill>
                <a:schemeClr val="bg1"/>
              </a:solidFill>
              <a:latin typeface="Letter-join No-Lead 36" panose="02000503000000020003" pitchFamily="50" charset="0"/>
            </a:endParaRPr>
          </a:p>
        </p:txBody>
      </p:sp>
      <p:sp>
        <p:nvSpPr>
          <p:cNvPr id="5" name="Content Placeholder 2"/>
          <p:cNvSpPr txBox="1">
            <a:spLocks/>
          </p:cNvSpPr>
          <p:nvPr/>
        </p:nvSpPr>
        <p:spPr>
          <a:xfrm>
            <a:off x="539552" y="5783263"/>
            <a:ext cx="8064896" cy="774891"/>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2: </a:t>
            </a:r>
            <a:r>
              <a:rPr lang="en-GB" sz="1400" dirty="0" smtClean="0">
                <a:solidFill>
                  <a:schemeClr val="bg1"/>
                </a:solidFill>
                <a:latin typeface="Comic Sans MS" panose="030F0702030302020204" pitchFamily="66" charset="0"/>
              </a:rPr>
              <a:t>Add more information to your spider diagram about anything else you notice. This </a:t>
            </a:r>
            <a:r>
              <a:rPr lang="en-GB" sz="1400" dirty="0">
                <a:solidFill>
                  <a:schemeClr val="bg1"/>
                </a:solidFill>
                <a:latin typeface="Comic Sans MS" panose="030F0702030302020204" pitchFamily="66" charset="0"/>
              </a:rPr>
              <a:t>could include </a:t>
            </a:r>
            <a:r>
              <a:rPr lang="en-GB" sz="1400" dirty="0" smtClean="0">
                <a:solidFill>
                  <a:schemeClr val="bg1"/>
                </a:solidFill>
                <a:latin typeface="Comic Sans MS" panose="030F0702030302020204" pitchFamily="66" charset="0"/>
              </a:rPr>
              <a:t>the five senses, what is happening, which creatures do we see in the ocean, </a:t>
            </a:r>
            <a:r>
              <a:rPr lang="en-GB" sz="1400" dirty="0">
                <a:solidFill>
                  <a:schemeClr val="bg1"/>
                </a:solidFill>
                <a:latin typeface="Comic Sans MS" panose="030F0702030302020204" pitchFamily="66" charset="0"/>
              </a:rPr>
              <a:t>what information we find out about the characters, where the </a:t>
            </a:r>
            <a:r>
              <a:rPr lang="en-GB" sz="1400" dirty="0" smtClean="0">
                <a:solidFill>
                  <a:schemeClr val="bg1"/>
                </a:solidFill>
                <a:latin typeface="Comic Sans MS" panose="030F0702030302020204" pitchFamily="66" charset="0"/>
              </a:rPr>
              <a:t>story </a:t>
            </a:r>
            <a:r>
              <a:rPr lang="en-GB" sz="1400" dirty="0">
                <a:solidFill>
                  <a:schemeClr val="bg1"/>
                </a:solidFill>
                <a:latin typeface="Comic Sans MS" panose="030F0702030302020204" pitchFamily="66" charset="0"/>
              </a:rPr>
              <a:t>is </a:t>
            </a:r>
            <a:r>
              <a:rPr lang="en-GB" sz="1400" dirty="0" smtClean="0">
                <a:solidFill>
                  <a:schemeClr val="bg1"/>
                </a:solidFill>
                <a:latin typeface="Comic Sans MS" panose="030F0702030302020204" pitchFamily="66" charset="0"/>
              </a:rPr>
              <a:t>set. </a:t>
            </a:r>
            <a:endParaRPr lang="en-GB" sz="1400" dirty="0">
              <a:solidFill>
                <a:schemeClr val="bg1"/>
              </a:solidFill>
              <a:latin typeface="Comic Sans MS" panose="030F0702030302020204" pitchFamily="66" charset="0"/>
            </a:endParaRPr>
          </a:p>
          <a:p>
            <a:pPr marL="0" indent="0" algn="ctr">
              <a:buFont typeface="Brush Script MT" pitchFamily="66" charset="0"/>
              <a:buNone/>
            </a:pPr>
            <a:r>
              <a:rPr lang="en-GB" sz="1400" b="1" dirty="0" smtClean="0">
                <a:solidFill>
                  <a:schemeClr val="bg1"/>
                </a:solidFill>
                <a:latin typeface="Comic Sans MS" panose="030F0702030302020204" pitchFamily="66" charset="0"/>
              </a:rPr>
              <a:t>.</a:t>
            </a:r>
          </a:p>
          <a:p>
            <a:pPr marL="0" indent="0">
              <a:buFont typeface="Brush Script MT" pitchFamily="66" charset="0"/>
              <a:buNone/>
            </a:pPr>
            <a:endParaRPr lang="en-GB" sz="1600" dirty="0">
              <a:latin typeface="Comic Sans MS" panose="030F0702030302020204" pitchFamily="66" charset="0"/>
            </a:endParaRPr>
          </a:p>
        </p:txBody>
      </p:sp>
      <p:sp>
        <p:nvSpPr>
          <p:cNvPr id="6" name="Oval 5"/>
          <p:cNvSpPr/>
          <p:nvPr/>
        </p:nvSpPr>
        <p:spPr>
          <a:xfrm>
            <a:off x="3183786" y="3418902"/>
            <a:ext cx="2776428" cy="1428063"/>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latin typeface="Comic Sans MS" panose="030F0702030302020204" pitchFamily="66" charset="0"/>
              </a:rPr>
              <a:t>FLOTSAM</a:t>
            </a:r>
            <a:endParaRPr lang="en-GB" dirty="0">
              <a:solidFill>
                <a:schemeClr val="tx1"/>
              </a:solidFill>
              <a:latin typeface="Comic Sans MS" panose="030F0702030302020204" pitchFamily="66" charset="0"/>
            </a:endParaRPr>
          </a:p>
        </p:txBody>
      </p:sp>
      <p:cxnSp>
        <p:nvCxnSpPr>
          <p:cNvPr id="8" name="Straight Arrow Connector 7"/>
          <p:cNvCxnSpPr/>
          <p:nvPr/>
        </p:nvCxnSpPr>
        <p:spPr>
          <a:xfrm flipV="1">
            <a:off x="5629510" y="2779308"/>
            <a:ext cx="1080120" cy="904877"/>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777774" y="4515495"/>
            <a:ext cx="1202301" cy="66294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2279116" y="2894393"/>
            <a:ext cx="1008112" cy="956652"/>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163925" y="4411491"/>
            <a:ext cx="1124508" cy="570971"/>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377" y="575556"/>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8072" y="20094"/>
            <a:ext cx="384570" cy="384570"/>
          </a:xfrm>
          <a:prstGeom prst="rect">
            <a:avLst/>
          </a:prstGeom>
        </p:spPr>
      </p:pic>
    </p:spTree>
    <p:extLst>
      <p:ext uri="{BB962C8B-B14F-4D97-AF65-F5344CB8AC3E}">
        <p14:creationId xmlns:p14="http://schemas.microsoft.com/office/powerpoint/2010/main" val="2259953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6" y="1499771"/>
            <a:ext cx="6965245" cy="1202485"/>
          </a:xfrm>
        </p:spPr>
        <p:txBody>
          <a:bodyPr>
            <a:normAutofit/>
          </a:bodyPr>
          <a:lstStyle/>
          <a:p>
            <a:r>
              <a:rPr lang="en-GB" sz="2800" dirty="0" smtClean="0">
                <a:latin typeface="Comic Sans MS" panose="030F0702030302020204" pitchFamily="66" charset="0"/>
              </a:rPr>
              <a:t>Comprehension</a:t>
            </a:r>
            <a:endParaRPr lang="en-GB" sz="2800" dirty="0">
              <a:latin typeface="Comic Sans MS" panose="030F0702030302020204" pitchFamily="66" charset="0"/>
            </a:endParaRPr>
          </a:p>
        </p:txBody>
      </p:sp>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2</a:t>
            </a:r>
            <a:endParaRPr lang="en-GB" dirty="0">
              <a:solidFill>
                <a:schemeClr val="bg1"/>
              </a:solidFill>
              <a:latin typeface="Letter-join No-Lead 36" panose="02000503000000020003" pitchFamily="50" charset="0"/>
            </a:endParaRPr>
          </a:p>
        </p:txBody>
      </p:sp>
      <p:grpSp>
        <p:nvGrpSpPr>
          <p:cNvPr id="3" name="Group 2"/>
          <p:cNvGrpSpPr/>
          <p:nvPr/>
        </p:nvGrpSpPr>
        <p:grpSpPr>
          <a:xfrm>
            <a:off x="779303" y="3181781"/>
            <a:ext cx="7878771" cy="2820666"/>
            <a:chOff x="555956" y="2669438"/>
            <a:chExt cx="7878771" cy="2820666"/>
          </a:xfrm>
        </p:grpSpPr>
        <p:pic>
          <p:nvPicPr>
            <p:cNvPr id="21" name="Picture 20"/>
            <p:cNvPicPr>
              <a:picLocks noChangeAspect="1"/>
            </p:cNvPicPr>
            <p:nvPr/>
          </p:nvPicPr>
          <p:blipFill>
            <a:blip r:embed="rId5"/>
            <a:stretch>
              <a:fillRect/>
            </a:stretch>
          </p:blipFill>
          <p:spPr>
            <a:xfrm rot="1229459">
              <a:off x="3301951" y="4002569"/>
              <a:ext cx="2852807" cy="1487535"/>
            </a:xfrm>
            <a:prstGeom prst="rect">
              <a:avLst/>
            </a:prstGeom>
          </p:spPr>
        </p:pic>
        <p:pic>
          <p:nvPicPr>
            <p:cNvPr id="10" name="Picture 9"/>
            <p:cNvPicPr>
              <a:picLocks noChangeAspect="1"/>
            </p:cNvPicPr>
            <p:nvPr/>
          </p:nvPicPr>
          <p:blipFill>
            <a:blip r:embed="rId6"/>
            <a:stretch>
              <a:fillRect/>
            </a:stretch>
          </p:blipFill>
          <p:spPr>
            <a:xfrm rot="21043707">
              <a:off x="555956" y="3427458"/>
              <a:ext cx="3288675" cy="1468159"/>
            </a:xfrm>
            <a:prstGeom prst="rect">
              <a:avLst/>
            </a:prstGeom>
          </p:spPr>
        </p:pic>
        <p:pic>
          <p:nvPicPr>
            <p:cNvPr id="19" name="Picture 18"/>
            <p:cNvPicPr>
              <a:picLocks noChangeAspect="1"/>
            </p:cNvPicPr>
            <p:nvPr/>
          </p:nvPicPr>
          <p:blipFill>
            <a:blip r:embed="rId7"/>
            <a:stretch>
              <a:fillRect/>
            </a:stretch>
          </p:blipFill>
          <p:spPr>
            <a:xfrm rot="424843">
              <a:off x="3192028" y="2669438"/>
              <a:ext cx="3072652" cy="1307706"/>
            </a:xfrm>
            <a:prstGeom prst="rect">
              <a:avLst/>
            </a:prstGeom>
          </p:spPr>
        </p:pic>
        <p:pic>
          <p:nvPicPr>
            <p:cNvPr id="20" name="Picture 19"/>
            <p:cNvPicPr>
              <a:picLocks noChangeAspect="1"/>
            </p:cNvPicPr>
            <p:nvPr/>
          </p:nvPicPr>
          <p:blipFill>
            <a:blip r:embed="rId8"/>
            <a:stretch>
              <a:fillRect/>
            </a:stretch>
          </p:blipFill>
          <p:spPr>
            <a:xfrm rot="1095570">
              <a:off x="5567219" y="3576689"/>
              <a:ext cx="2867508" cy="1579757"/>
            </a:xfrm>
            <a:prstGeom prst="rect">
              <a:avLst/>
            </a:prstGeom>
          </p:spPr>
        </p:pic>
      </p:grpSp>
      <p:sp>
        <p:nvSpPr>
          <p:cNvPr id="22" name="Rectangle 21"/>
          <p:cNvSpPr/>
          <p:nvPr/>
        </p:nvSpPr>
        <p:spPr>
          <a:xfrm>
            <a:off x="789825" y="2507974"/>
            <a:ext cx="7643111" cy="369332"/>
          </a:xfrm>
          <a:prstGeom prst="rect">
            <a:avLst/>
          </a:prstGeom>
        </p:spPr>
        <p:txBody>
          <a:bodyPr wrap="square">
            <a:spAutoFit/>
          </a:bodyPr>
          <a:lstStyle/>
          <a:p>
            <a:r>
              <a:rPr lang="en-GB" b="1" dirty="0" smtClean="0"/>
              <a:t>Watch again</a:t>
            </a:r>
            <a:r>
              <a:rPr lang="en-GB" dirty="0" smtClean="0"/>
              <a:t>: </a:t>
            </a:r>
            <a:r>
              <a:rPr lang="en-GB" dirty="0" smtClean="0">
                <a:hlinkClick r:id="rId9"/>
              </a:rPr>
              <a:t>https</a:t>
            </a:r>
            <a:r>
              <a:rPr lang="en-GB" dirty="0">
                <a:hlinkClick r:id="rId9"/>
              </a:rPr>
              <a:t>://</a:t>
            </a:r>
            <a:r>
              <a:rPr lang="en-GB" dirty="0" smtClean="0">
                <a:hlinkClick r:id="rId9"/>
              </a:rPr>
              <a:t>www.youtube.com/watch?v=3MTKWnxzqvM</a:t>
            </a:r>
            <a:r>
              <a:rPr lang="en-GB" dirty="0" smtClean="0"/>
              <a:t> </a:t>
            </a:r>
            <a:endParaRPr lang="en-GB" dirty="0"/>
          </a:p>
        </p:txBody>
      </p:sp>
      <p:sp>
        <p:nvSpPr>
          <p:cNvPr id="5" name="Content Placeholder 2"/>
          <p:cNvSpPr txBox="1">
            <a:spLocks/>
          </p:cNvSpPr>
          <p:nvPr/>
        </p:nvSpPr>
        <p:spPr>
          <a:xfrm>
            <a:off x="755576" y="6021169"/>
            <a:ext cx="7632847" cy="563677"/>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3: </a:t>
            </a:r>
            <a:r>
              <a:rPr lang="en-GB" sz="1400" dirty="0" smtClean="0">
                <a:solidFill>
                  <a:schemeClr val="bg1"/>
                </a:solidFill>
                <a:latin typeface="Comic Sans MS" panose="030F0702030302020204" pitchFamily="66" charset="0"/>
              </a:rPr>
              <a:t>Go to </a:t>
            </a:r>
            <a:r>
              <a:rPr lang="en-GB" sz="1400" b="1" dirty="0" smtClean="0">
                <a:solidFill>
                  <a:schemeClr val="bg1"/>
                </a:solidFill>
                <a:latin typeface="Comic Sans MS" panose="030F0702030302020204" pitchFamily="66" charset="0"/>
              </a:rPr>
              <a:t>Document 2.</a:t>
            </a:r>
            <a:r>
              <a:rPr lang="en-GB" sz="1400" dirty="0" smtClean="0">
                <a:solidFill>
                  <a:schemeClr val="bg1"/>
                </a:solidFill>
                <a:latin typeface="Comic Sans MS" panose="030F0702030302020204" pitchFamily="66" charset="0"/>
              </a:rPr>
              <a:t> Choose the Bronze, Silver, Gold or Platinum comprehension questions. You must have the video loaded so that you can keep referring back to it.</a:t>
            </a:r>
            <a:endParaRPr lang="en-GB" sz="1600" b="1" dirty="0" smtClean="0">
              <a:solidFill>
                <a:schemeClr val="bg1"/>
              </a:solidFill>
              <a:latin typeface="Comic Sans MS" panose="030F0702030302020204" pitchFamily="66" charset="0"/>
            </a:endParaRPr>
          </a:p>
          <a:p>
            <a:pPr marL="0" indent="0">
              <a:buFont typeface="Brush Script MT" pitchFamily="66" charset="0"/>
              <a:buNone/>
            </a:pPr>
            <a:endParaRPr lang="en-GB" sz="1800" dirty="0">
              <a:latin typeface="Comic Sans MS" panose="030F0702030302020204" pitchFamily="66" charset="0"/>
            </a:endParaRPr>
          </a:p>
        </p:txBody>
      </p:sp>
      <p:pic>
        <p:nvPicPr>
          <p:cNvPr id="11" name="Picture 2" descr="Hillside Primary School | Baddeley Green | Staffordshire 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5255" y="584775"/>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6"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55272" y="15936"/>
            <a:ext cx="388728" cy="388728"/>
          </a:xfrm>
          <a:prstGeom prst="rect">
            <a:avLst/>
          </a:prstGeom>
        </p:spPr>
      </p:pic>
    </p:spTree>
    <p:extLst>
      <p:ext uri="{BB962C8B-B14F-4D97-AF65-F5344CB8AC3E}">
        <p14:creationId xmlns:p14="http://schemas.microsoft.com/office/powerpoint/2010/main" val="179282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7904" y="0"/>
            <a:ext cx="1800200" cy="584775"/>
          </a:xfrm>
          <a:prstGeom prst="rect">
            <a:avLst/>
          </a:prstGeom>
          <a:noFill/>
        </p:spPr>
        <p:txBody>
          <a:bodyPr wrap="square" rtlCol="0">
            <a:spAutoFit/>
          </a:bodyPr>
          <a:lstStyle/>
          <a:p>
            <a:r>
              <a:rPr lang="en-GB" sz="3200" dirty="0" smtClean="0">
                <a:solidFill>
                  <a:schemeClr val="bg1"/>
                </a:solidFill>
                <a:latin typeface="Letter-join No-Lead 36" panose="02000503000000020003" pitchFamily="50" charset="0"/>
              </a:rPr>
              <a:t>Lesson </a:t>
            </a:r>
            <a:r>
              <a:rPr lang="en-GB" sz="3200" dirty="0">
                <a:solidFill>
                  <a:schemeClr val="bg1"/>
                </a:solidFill>
                <a:latin typeface="Letter-join No-Lead 36" panose="02000503000000020003" pitchFamily="50" charset="0"/>
              </a:rPr>
              <a:t>3</a:t>
            </a:r>
            <a:endParaRPr lang="en-GB" dirty="0">
              <a:solidFill>
                <a:schemeClr val="bg1"/>
              </a:solidFill>
              <a:latin typeface="Letter-join No-Lead 36" panose="02000503000000020003" pitchFamily="50" charset="0"/>
            </a:endParaRPr>
          </a:p>
        </p:txBody>
      </p:sp>
      <p:sp>
        <p:nvSpPr>
          <p:cNvPr id="5" name="Content Placeholder 2"/>
          <p:cNvSpPr txBox="1">
            <a:spLocks/>
          </p:cNvSpPr>
          <p:nvPr/>
        </p:nvSpPr>
        <p:spPr>
          <a:xfrm>
            <a:off x="815606" y="5637266"/>
            <a:ext cx="7523027" cy="1220733"/>
          </a:xfrm>
          <a:prstGeom prst="rect">
            <a:avLst/>
          </a:prstGeom>
          <a:solidFill>
            <a:schemeClr val="bg2"/>
          </a:solidFill>
        </p:spPr>
        <p:txBody>
          <a:bodyPr vert="horz" lIns="91440" tIns="45720" rIns="91440" bIns="45720" rtlCol="0" anchor="t">
            <a:noAutofit/>
          </a:bodyPr>
          <a:lst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a:lstStyle>
          <a:p>
            <a:pPr marL="0" indent="0" algn="ctr">
              <a:buNone/>
            </a:pPr>
            <a:r>
              <a:rPr lang="en-GB" sz="1400" b="1" dirty="0" smtClean="0">
                <a:solidFill>
                  <a:schemeClr val="bg1"/>
                </a:solidFill>
                <a:latin typeface="Comic Sans MS" panose="030F0702030302020204" pitchFamily="66" charset="0"/>
              </a:rPr>
              <a:t>TASK 1: </a:t>
            </a:r>
            <a:r>
              <a:rPr lang="en-GB" sz="1400" dirty="0" smtClean="0">
                <a:solidFill>
                  <a:schemeClr val="bg1"/>
                </a:solidFill>
                <a:latin typeface="Comic Sans MS" panose="030F0702030302020204" pitchFamily="66" charset="0"/>
              </a:rPr>
              <a:t>Using</a:t>
            </a:r>
            <a:r>
              <a:rPr lang="en-GB" sz="1400" b="1" dirty="0" smtClean="0">
                <a:solidFill>
                  <a:schemeClr val="bg1"/>
                </a:solidFill>
                <a:latin typeface="Comic Sans MS" panose="030F0702030302020204" pitchFamily="66" charset="0"/>
              </a:rPr>
              <a:t> Document 3, </a:t>
            </a:r>
            <a:r>
              <a:rPr lang="en-GB" sz="1400" dirty="0" smtClean="0">
                <a:solidFill>
                  <a:schemeClr val="bg1"/>
                </a:solidFill>
                <a:latin typeface="Comic Sans MS" panose="030F0702030302020204" pitchFamily="66" charset="0"/>
              </a:rPr>
              <a:t>identify the skills appropriate to your task level in this success criteria. You can either highlight the skills in the text using the colour coded system in the success criteria, or underline them and label them with the appropriate number from the success criteria. Use document 5 to help you to identify ISPACE openers.</a:t>
            </a:r>
            <a:endParaRPr lang="en-GB" sz="1800" dirty="0">
              <a:latin typeface="Comic Sans MS" panose="030F0702030302020204" pitchFamily="66"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879482948"/>
              </p:ext>
            </p:extLst>
          </p:nvPr>
        </p:nvGraphicFramePr>
        <p:xfrm>
          <a:off x="1932793" y="2865288"/>
          <a:ext cx="6288361" cy="2596605"/>
        </p:xfrm>
        <a:graphic>
          <a:graphicData uri="http://schemas.openxmlformats.org/drawingml/2006/table">
            <a:tbl>
              <a:tblPr firstRow="1" bandRow="1">
                <a:tableStyleId>{5C22544A-7EE6-4342-B048-85BDC9FD1C3A}</a:tableStyleId>
              </a:tblPr>
              <a:tblGrid>
                <a:gridCol w="5328592">
                  <a:extLst>
                    <a:ext uri="{9D8B030D-6E8A-4147-A177-3AD203B41FA5}">
                      <a16:colId xmlns:a16="http://schemas.microsoft.com/office/drawing/2014/main" val="1634127642"/>
                    </a:ext>
                  </a:extLst>
                </a:gridCol>
                <a:gridCol w="959769">
                  <a:extLst>
                    <a:ext uri="{9D8B030D-6E8A-4147-A177-3AD203B41FA5}">
                      <a16:colId xmlns:a16="http://schemas.microsoft.com/office/drawing/2014/main" val="2360919066"/>
                    </a:ext>
                  </a:extLst>
                </a:gridCol>
              </a:tblGrid>
              <a:tr h="370196">
                <a:tc>
                  <a:txBody>
                    <a:bodyPr/>
                    <a:lstStyle/>
                    <a:p>
                      <a:r>
                        <a:rPr lang="en-GB" sz="1400" dirty="0" smtClean="0">
                          <a:latin typeface="Comic Sans MS" panose="030F0702030302020204" pitchFamily="66" charset="0"/>
                        </a:rPr>
                        <a:t>Success Criteria</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GB" sz="1400" dirty="0" smtClean="0">
                          <a:latin typeface="Comic Sans MS" panose="030F0702030302020204" pitchFamily="66" charset="0"/>
                        </a:rPr>
                        <a:t>Check</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489960064"/>
                  </a:ext>
                </a:extLst>
              </a:tr>
              <a:tr h="370196">
                <a:tc>
                  <a:txBody>
                    <a:bodyPr/>
                    <a:lstStyle/>
                    <a:p>
                      <a:r>
                        <a:rPr lang="en-GB" sz="1400" dirty="0" smtClean="0">
                          <a:latin typeface="Comic Sans MS" panose="030F0702030302020204" pitchFamily="66" charset="0"/>
                        </a:rPr>
                        <a:t>Have I used personification?</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1</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737"/>
                    </a:solidFill>
                  </a:tcPr>
                </a:tc>
                <a:extLst>
                  <a:ext uri="{0D108BD9-81ED-4DB2-BD59-A6C34878D82A}">
                    <a16:rowId xmlns:a16="http://schemas.microsoft.com/office/drawing/2014/main" val="3613663602"/>
                  </a:ext>
                </a:extLst>
              </a:tr>
              <a:tr h="370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anose="030F0702030302020204" pitchFamily="66" charset="0"/>
                        </a:rPr>
                        <a:t>Have I used</a:t>
                      </a:r>
                      <a:r>
                        <a:rPr lang="en-GB" sz="1400" baseline="0" dirty="0" smtClean="0">
                          <a:latin typeface="Comic Sans MS" panose="030F0702030302020204" pitchFamily="66" charset="0"/>
                        </a:rPr>
                        <a:t> similes?</a:t>
                      </a:r>
                      <a:endParaRPr lang="en-GB" sz="14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2</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227150725"/>
                  </a:ext>
                </a:extLst>
              </a:tr>
              <a:tr h="370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anose="030F0702030302020204" pitchFamily="66" charset="0"/>
                        </a:rPr>
                        <a:t>Have I used ISPACE</a:t>
                      </a:r>
                      <a:r>
                        <a:rPr lang="en-GB" sz="1400" baseline="0" dirty="0" smtClean="0">
                          <a:latin typeface="Comic Sans MS" panose="030F0702030302020204" pitchFamily="66" charset="0"/>
                        </a:rPr>
                        <a:t> openers? </a:t>
                      </a:r>
                      <a:endParaRPr lang="en-GB" sz="14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3</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99215710"/>
                  </a:ext>
                </a:extLst>
              </a:tr>
              <a:tr h="3701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anose="030F0702030302020204" pitchFamily="66" charset="0"/>
                        </a:rPr>
                        <a:t>Have I used</a:t>
                      </a:r>
                      <a:r>
                        <a:rPr lang="en-GB" sz="1400" baseline="0" dirty="0" smtClean="0">
                          <a:latin typeface="Comic Sans MS" panose="030F0702030302020204" pitchFamily="66" charset="0"/>
                        </a:rPr>
                        <a:t> multi-sensory writing?</a:t>
                      </a:r>
                      <a:endParaRPr lang="en-GB" sz="14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4</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950869022"/>
                  </a:ext>
                </a:extLst>
              </a:tr>
              <a:tr h="370196">
                <a:tc>
                  <a:txBody>
                    <a:bodyPr/>
                    <a:lstStyle/>
                    <a:p>
                      <a:r>
                        <a:rPr lang="en-GB" sz="1400" dirty="0" smtClean="0">
                          <a:latin typeface="Comic Sans MS" panose="030F0702030302020204" pitchFamily="66" charset="0"/>
                        </a:rPr>
                        <a:t>Have</a:t>
                      </a:r>
                      <a:r>
                        <a:rPr lang="en-GB" sz="1400" baseline="0" dirty="0" smtClean="0">
                          <a:latin typeface="Comic Sans MS" panose="030F0702030302020204" pitchFamily="66" charset="0"/>
                        </a:rPr>
                        <a:t> I used show-not-tell?</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5</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33CC"/>
                    </a:solidFill>
                  </a:tcPr>
                </a:tc>
                <a:extLst>
                  <a:ext uri="{0D108BD9-81ED-4DB2-BD59-A6C34878D82A}">
                    <a16:rowId xmlns:a16="http://schemas.microsoft.com/office/drawing/2014/main" val="2951323281"/>
                  </a:ext>
                </a:extLst>
              </a:tr>
              <a:tr h="375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smtClean="0">
                          <a:latin typeface="Comic Sans MS" panose="030F0702030302020204" pitchFamily="66" charset="0"/>
                        </a:rPr>
                        <a:t>Have I used</a:t>
                      </a:r>
                      <a:r>
                        <a:rPr lang="en-GB" sz="1400" baseline="0" dirty="0" smtClean="0">
                          <a:latin typeface="Comic Sans MS" panose="030F0702030302020204" pitchFamily="66" charset="0"/>
                        </a:rPr>
                        <a:t> metaphors?</a:t>
                      </a:r>
                      <a:endParaRPr lang="en-GB" sz="1400" dirty="0" smtClean="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smtClean="0">
                          <a:latin typeface="Comic Sans MS" panose="030F0702030302020204" pitchFamily="66" charset="0"/>
                        </a:rPr>
                        <a:t>6</a:t>
                      </a:r>
                      <a:endParaRPr lang="en-GB" sz="1400" dirty="0">
                        <a:latin typeface="Comic Sans MS" panose="030F0702030302020204"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0000"/>
                    </a:solidFill>
                  </a:tcPr>
                </a:tc>
                <a:extLst>
                  <a:ext uri="{0D108BD9-81ED-4DB2-BD59-A6C34878D82A}">
                    <a16:rowId xmlns:a16="http://schemas.microsoft.com/office/drawing/2014/main" val="345700112"/>
                  </a:ext>
                </a:extLst>
              </a:tr>
            </a:tbl>
          </a:graphicData>
        </a:graphic>
      </p:graphicFrame>
      <p:grpSp>
        <p:nvGrpSpPr>
          <p:cNvPr id="13" name="Group 12"/>
          <p:cNvGrpSpPr/>
          <p:nvPr/>
        </p:nvGrpSpPr>
        <p:grpSpPr>
          <a:xfrm>
            <a:off x="-43736" y="3263490"/>
            <a:ext cx="1969749" cy="2198403"/>
            <a:chOff x="-62045" y="2132856"/>
            <a:chExt cx="1969749" cy="2198403"/>
          </a:xfrm>
        </p:grpSpPr>
        <p:sp>
          <p:nvSpPr>
            <p:cNvPr id="16" name="Left Brace 15"/>
            <p:cNvSpPr/>
            <p:nvPr/>
          </p:nvSpPr>
          <p:spPr>
            <a:xfrm>
              <a:off x="1187624" y="2132856"/>
              <a:ext cx="720080" cy="1440160"/>
            </a:xfrm>
            <a:prstGeom prst="leftBrace">
              <a:avLst/>
            </a:prstGeom>
            <a:ln w="28575">
              <a:solidFill>
                <a:schemeClr val="accent3">
                  <a:lumMod val="6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b="1"/>
            </a:p>
          </p:txBody>
        </p:sp>
        <p:grpSp>
          <p:nvGrpSpPr>
            <p:cNvPr id="12" name="Group 11"/>
            <p:cNvGrpSpPr/>
            <p:nvPr/>
          </p:nvGrpSpPr>
          <p:grpSpPr>
            <a:xfrm>
              <a:off x="503548" y="2132856"/>
              <a:ext cx="1328103" cy="2198403"/>
              <a:chOff x="503548" y="2132856"/>
              <a:chExt cx="1328103" cy="2198403"/>
            </a:xfrm>
          </p:grpSpPr>
          <p:sp>
            <p:nvSpPr>
              <p:cNvPr id="17" name="Left Brace 16"/>
              <p:cNvSpPr/>
              <p:nvPr/>
            </p:nvSpPr>
            <p:spPr>
              <a:xfrm>
                <a:off x="1111571" y="2132856"/>
                <a:ext cx="720080" cy="1838363"/>
              </a:xfrm>
              <a:prstGeom prst="leftBrace">
                <a:avLst>
                  <a:gd name="adj1" fmla="val 8333"/>
                  <a:gd name="adj2" fmla="val 56029"/>
                </a:avLst>
              </a:prstGeom>
              <a:ln w="28575">
                <a:solidFill>
                  <a:srgbClr val="FFC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b="1"/>
              </a:p>
            </p:txBody>
          </p:sp>
          <p:sp>
            <p:nvSpPr>
              <p:cNvPr id="18" name="Left Brace 17"/>
              <p:cNvSpPr/>
              <p:nvPr/>
            </p:nvSpPr>
            <p:spPr>
              <a:xfrm>
                <a:off x="827584" y="2132856"/>
                <a:ext cx="1004067" cy="2198403"/>
              </a:xfrm>
              <a:prstGeom prst="leftBrace">
                <a:avLst>
                  <a:gd name="adj1" fmla="val 8333"/>
                  <a:gd name="adj2" fmla="val 61974"/>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GB" b="1"/>
              </a:p>
            </p:txBody>
          </p:sp>
          <p:sp>
            <p:nvSpPr>
              <p:cNvPr id="11" name="TextBox 10"/>
              <p:cNvSpPr txBox="1"/>
              <p:nvPr/>
            </p:nvSpPr>
            <p:spPr>
              <a:xfrm>
                <a:off x="521243" y="2668270"/>
                <a:ext cx="932059" cy="369332"/>
              </a:xfrm>
              <a:prstGeom prst="rect">
                <a:avLst/>
              </a:prstGeom>
              <a:noFill/>
              <a:ln w="28575">
                <a:noFill/>
              </a:ln>
            </p:spPr>
            <p:txBody>
              <a:bodyPr wrap="square" rtlCol="0">
                <a:spAutoFit/>
              </a:bodyPr>
              <a:lstStyle/>
              <a:p>
                <a:r>
                  <a:rPr lang="en-GB" b="1" dirty="0" smtClean="0">
                    <a:solidFill>
                      <a:schemeClr val="bg1">
                        <a:lumMod val="50000"/>
                      </a:schemeClr>
                    </a:solidFill>
                  </a:rPr>
                  <a:t>Silver</a:t>
                </a:r>
                <a:endParaRPr lang="en-GB" b="1" dirty="0">
                  <a:solidFill>
                    <a:schemeClr val="bg1">
                      <a:lumMod val="50000"/>
                    </a:schemeClr>
                  </a:solidFill>
                </a:endParaRPr>
              </a:p>
            </p:txBody>
          </p:sp>
          <p:sp>
            <p:nvSpPr>
              <p:cNvPr id="23" name="TextBox 22"/>
              <p:cNvSpPr txBox="1"/>
              <p:nvPr/>
            </p:nvSpPr>
            <p:spPr>
              <a:xfrm>
                <a:off x="503548" y="2988655"/>
                <a:ext cx="932059" cy="369332"/>
              </a:xfrm>
              <a:prstGeom prst="rect">
                <a:avLst/>
              </a:prstGeom>
              <a:noFill/>
              <a:ln w="28575">
                <a:noFill/>
              </a:ln>
            </p:spPr>
            <p:txBody>
              <a:bodyPr wrap="square" rtlCol="0">
                <a:spAutoFit/>
              </a:bodyPr>
              <a:lstStyle/>
              <a:p>
                <a:r>
                  <a:rPr lang="en-GB" b="1" dirty="0" smtClean="0">
                    <a:solidFill>
                      <a:srgbClr val="FFC000"/>
                    </a:solidFill>
                  </a:rPr>
                  <a:t>Gold</a:t>
                </a:r>
                <a:endParaRPr lang="en-GB" b="1" dirty="0">
                  <a:solidFill>
                    <a:srgbClr val="FFC000"/>
                  </a:solidFill>
                </a:endParaRPr>
              </a:p>
            </p:txBody>
          </p:sp>
        </p:grpSp>
        <p:sp>
          <p:nvSpPr>
            <p:cNvPr id="24" name="TextBox 23"/>
            <p:cNvSpPr txBox="1"/>
            <p:nvPr/>
          </p:nvSpPr>
          <p:spPr>
            <a:xfrm>
              <a:off x="-62045" y="3309039"/>
              <a:ext cx="1135590" cy="338554"/>
            </a:xfrm>
            <a:prstGeom prst="rect">
              <a:avLst/>
            </a:prstGeom>
            <a:noFill/>
            <a:ln w="28575">
              <a:noFill/>
            </a:ln>
          </p:spPr>
          <p:txBody>
            <a:bodyPr wrap="square" rtlCol="0">
              <a:spAutoFit/>
            </a:bodyPr>
            <a:lstStyle/>
            <a:p>
              <a:r>
                <a:rPr lang="en-GB" sz="1600" b="1" dirty="0" smtClean="0"/>
                <a:t>Platinum</a:t>
              </a:r>
              <a:endParaRPr lang="en-GB" sz="1600" b="1" dirty="0"/>
            </a:p>
          </p:txBody>
        </p:sp>
      </p:grpSp>
      <p:sp>
        <p:nvSpPr>
          <p:cNvPr id="15" name="TextBox 14"/>
          <p:cNvSpPr txBox="1"/>
          <p:nvPr/>
        </p:nvSpPr>
        <p:spPr>
          <a:xfrm>
            <a:off x="3735164" y="1989982"/>
            <a:ext cx="1745680" cy="369332"/>
          </a:xfrm>
          <a:prstGeom prst="rect">
            <a:avLst/>
          </a:prstGeom>
          <a:noFill/>
        </p:spPr>
        <p:txBody>
          <a:bodyPr wrap="square" rtlCol="0">
            <a:spAutoFit/>
          </a:bodyPr>
          <a:lstStyle/>
          <a:p>
            <a:r>
              <a:rPr lang="en-GB" b="1" dirty="0" smtClean="0"/>
              <a:t>Golden Lines</a:t>
            </a:r>
            <a:endParaRPr lang="en-GB" b="1" dirty="0"/>
          </a:p>
        </p:txBody>
      </p:sp>
      <p:pic>
        <p:nvPicPr>
          <p:cNvPr id="25" name="Picture 2" descr="Hillside Primary School | Baddeley Green | Staffordshir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255" y="584775"/>
            <a:ext cx="7423665" cy="1239695"/>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0472" y="0"/>
            <a:ext cx="323528" cy="323528"/>
          </a:xfrm>
          <a:prstGeom prst="rect">
            <a:avLst/>
          </a:prstGeom>
        </p:spPr>
      </p:pic>
    </p:spTree>
    <p:extLst>
      <p:ext uri="{BB962C8B-B14F-4D97-AF65-F5344CB8AC3E}">
        <p14:creationId xmlns:p14="http://schemas.microsoft.com/office/powerpoint/2010/main" val="221980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Custom 1">
      <a:dk1>
        <a:srgbClr val="000000"/>
      </a:dk1>
      <a:lt1>
        <a:srgbClr val="FFFFFF"/>
      </a:lt1>
      <a:dk2>
        <a:srgbClr val="C00000"/>
      </a:dk2>
      <a:lt2>
        <a:srgbClr val="C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0" ma:contentTypeDescription="Create a new document." ma:contentTypeScope="" ma:versionID="e77d9874ed18400df94d084baadfdbf2">
  <xsd:schema xmlns:xsd="http://www.w3.org/2001/XMLSchema" xmlns:xs="http://www.w3.org/2001/XMLSchema" xmlns:p="http://schemas.microsoft.com/office/2006/metadata/properties" xmlns:ns2="359a9a00-a290-4288-b116-4b5872e28cb1" targetNamespace="http://schemas.microsoft.com/office/2006/metadata/properties" ma:root="true" ma:fieldsID="5879eb6b44e270956e814da057c75b4a"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AFD552E-7416-4491-9E10-572E656D4FD6}">
  <ds:schemaRefs>
    <ds:schemaRef ds:uri="http://purl.org/dc/terms/"/>
    <ds:schemaRef ds:uri="http://schemas.microsoft.com/office/2006/documentManagement/types"/>
    <ds:schemaRef ds:uri="aa5546cd-bbc1-440e-8733-0e2430b65dab"/>
    <ds:schemaRef ds:uri="http://schemas.microsoft.com/office/2006/metadata/properties"/>
    <ds:schemaRef ds:uri="http://www.w3.org/XML/1998/namespace"/>
    <ds:schemaRef ds:uri="http://purl.org/dc/elements/1.1/"/>
    <ds:schemaRef ds:uri="http://schemas.openxmlformats.org/package/2006/metadata/core-propertie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FF69ACA-D692-485B-B67E-A846685F58EB}">
  <ds:schemaRefs>
    <ds:schemaRef ds:uri="http://schemas.microsoft.com/sharepoint/v3/contenttype/forms"/>
  </ds:schemaRefs>
</ds:datastoreItem>
</file>

<file path=customXml/itemProps3.xml><?xml version="1.0" encoding="utf-8"?>
<ds:datastoreItem xmlns:ds="http://schemas.openxmlformats.org/officeDocument/2006/customXml" ds:itemID="{BBA318DA-34D2-4971-9497-99D5746E59F7}"/>
</file>

<file path=docProps/app.xml><?xml version="1.0" encoding="utf-8"?>
<Properties xmlns="http://schemas.openxmlformats.org/officeDocument/2006/extended-properties" xmlns:vt="http://schemas.openxmlformats.org/officeDocument/2006/docPropsVTypes">
  <Template/>
  <TotalTime>8143</TotalTime>
  <Words>2844</Words>
  <Application>Microsoft Office PowerPoint</Application>
  <PresentationFormat>On-screen Show (4:3)</PresentationFormat>
  <Paragraphs>133</Paragraphs>
  <Slides>13</Slides>
  <Notes>13</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Brush Script MT</vt:lpstr>
      <vt:lpstr>Calibri</vt:lpstr>
      <vt:lpstr>Comic Sans MS</vt:lpstr>
      <vt:lpstr>Constantia</vt:lpstr>
      <vt:lpstr>Franklin Gothic Book</vt:lpstr>
      <vt:lpstr>Letter-join No-Lead 36</vt:lpstr>
      <vt:lpstr>Letter-join Plus 36</vt:lpstr>
      <vt:lpstr>Rage Italic</vt:lpstr>
      <vt:lpstr>Pushpin</vt:lpstr>
      <vt:lpstr>PowerPoint Presentation</vt:lpstr>
      <vt:lpstr>PowerPoint Presentation</vt:lpstr>
      <vt:lpstr>Sit back, relax and enjoy…</vt:lpstr>
      <vt:lpstr>Book tasting of your gifted book</vt:lpstr>
      <vt:lpstr>Book tasting of your gifted book</vt:lpstr>
      <vt:lpstr>Summarise your initial ideas from our themed book – ‘Flotsam’ by David Wiesner</vt:lpstr>
      <vt:lpstr>Spider Diagram</vt:lpstr>
      <vt:lpstr>Comprehension</vt:lpstr>
      <vt:lpstr>PowerPoint Presentation</vt:lpstr>
      <vt:lpstr>PowerPoint Presentation</vt:lpstr>
      <vt:lpstr>PowerPoint Presentation</vt:lpstr>
      <vt:lpstr>Planning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Hillside Assessment System  2015</dc:title>
  <dc:creator>teacher</dc:creator>
  <cp:lastModifiedBy>J. Soboljew</cp:lastModifiedBy>
  <cp:revision>353</cp:revision>
  <cp:lastPrinted>2021-01-18T16:04:16Z</cp:lastPrinted>
  <dcterms:created xsi:type="dcterms:W3CDTF">2015-07-10T19:38:16Z</dcterms:created>
  <dcterms:modified xsi:type="dcterms:W3CDTF">2021-02-22T15:52:53Z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