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0"/>
  </p:notesMasterIdLst>
  <p:sldIdLst>
    <p:sldId id="256" r:id="rId5"/>
    <p:sldId id="277" r:id="rId6"/>
    <p:sldId id="323" r:id="rId7"/>
    <p:sldId id="324" r:id="rId8"/>
    <p:sldId id="325" r:id="rId9"/>
    <p:sldId id="257" r:id="rId10"/>
    <p:sldId id="258" r:id="rId11"/>
    <p:sldId id="327" r:id="rId12"/>
    <p:sldId id="304" r:id="rId13"/>
    <p:sldId id="259" r:id="rId14"/>
    <p:sldId id="317" r:id="rId15"/>
    <p:sldId id="270" r:id="rId16"/>
    <p:sldId id="303" r:id="rId17"/>
    <p:sldId id="326" r:id="rId18"/>
    <p:sldId id="269" r:id="rId1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75547" autoAdjust="0"/>
  </p:normalViewPr>
  <p:slideViewPr>
    <p:cSldViewPr>
      <p:cViewPr varScale="1">
        <p:scale>
          <a:sx n="73" d="100"/>
          <a:sy n="73" d="100"/>
        </p:scale>
        <p:origin x="12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22/02/2021</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dirty="0"/>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dirty="0"/>
          </a:p>
        </p:txBody>
      </p:sp>
    </p:spTree>
    <p:extLst>
      <p:ext uri="{BB962C8B-B14F-4D97-AF65-F5344CB8AC3E}">
        <p14:creationId xmlns:p14="http://schemas.microsoft.com/office/powerpoint/2010/main" val="297523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https://www.literacywagoll.com/mystery.html</a:t>
            </a:r>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346099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10</a:t>
            </a:fld>
            <a:endParaRPr lang="en-GB"/>
          </a:p>
        </p:txBody>
      </p:sp>
    </p:spTree>
    <p:extLst>
      <p:ext uri="{BB962C8B-B14F-4D97-AF65-F5344CB8AC3E}">
        <p14:creationId xmlns:p14="http://schemas.microsoft.com/office/powerpoint/2010/main" val="423370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11</a:t>
            </a:fld>
            <a:endParaRPr lang="en-GB"/>
          </a:p>
        </p:txBody>
      </p:sp>
    </p:spTree>
    <p:extLst>
      <p:ext uri="{BB962C8B-B14F-4D97-AF65-F5344CB8AC3E}">
        <p14:creationId xmlns:p14="http://schemas.microsoft.com/office/powerpoint/2010/main" val="380721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12</a:t>
            </a:fld>
            <a:endParaRPr lang="en-GB"/>
          </a:p>
        </p:txBody>
      </p:sp>
    </p:spTree>
    <p:extLst>
      <p:ext uri="{BB962C8B-B14F-4D97-AF65-F5344CB8AC3E}">
        <p14:creationId xmlns:p14="http://schemas.microsoft.com/office/powerpoint/2010/main" val="127030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13</a:t>
            </a:fld>
            <a:endParaRPr lang="en-GB"/>
          </a:p>
        </p:txBody>
      </p:sp>
    </p:spTree>
    <p:extLst>
      <p:ext uri="{BB962C8B-B14F-4D97-AF65-F5344CB8AC3E}">
        <p14:creationId xmlns:p14="http://schemas.microsoft.com/office/powerpoint/2010/main" val="199248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14</a:t>
            </a:fld>
            <a:endParaRPr lang="en-GB"/>
          </a:p>
        </p:txBody>
      </p:sp>
    </p:spTree>
    <p:extLst>
      <p:ext uri="{BB962C8B-B14F-4D97-AF65-F5344CB8AC3E}">
        <p14:creationId xmlns:p14="http://schemas.microsoft.com/office/powerpoint/2010/main" val="2064140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22/02/2021</a:t>
            </a:fld>
            <a:endParaRPr lang="en-GB" dirty="0"/>
          </a:p>
        </p:txBody>
      </p:sp>
      <p:sp>
        <p:nvSpPr>
          <p:cNvPr id="5" name="Footer Placeholder 4"/>
          <p:cNvSpPr>
            <a:spLocks noGrp="1"/>
          </p:cNvSpPr>
          <p:nvPr>
            <p:ph type="ftr" sz="quarter" idx="11"/>
          </p:nvPr>
        </p:nvSpPr>
        <p:spPr>
          <a:xfrm>
            <a:off x="1174044" y="5357592"/>
            <a:ext cx="5034845" cy="365125"/>
          </a:xfrm>
        </p:spPr>
        <p:txBody>
          <a:bodyPr/>
          <a:lstStyle/>
          <a:p>
            <a:endParaRPr lang="en-GB"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dirty="0"/>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dirty="0"/>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22/02/2021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22/02/2021</a:t>
            </a:fld>
            <a:endParaRPr lang="en-GB" dirty="0"/>
          </a:p>
        </p:txBody>
      </p:sp>
      <p:sp>
        <p:nvSpPr>
          <p:cNvPr id="6" name="Footer Placeholder 5"/>
          <p:cNvSpPr>
            <a:spLocks noGrp="1"/>
          </p:cNvSpPr>
          <p:nvPr>
            <p:ph type="ftr" sz="quarter" idx="11"/>
          </p:nvPr>
        </p:nvSpPr>
        <p:spPr>
          <a:xfrm rot="-60000">
            <a:off x="914554" y="5829261"/>
            <a:ext cx="3522607" cy="365125"/>
          </a:xfrm>
        </p:spPr>
        <p:txBody>
          <a:bodyPr/>
          <a:lstStyle/>
          <a:p>
            <a:endParaRPr lang="en-GB" dirty="0"/>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22/02/2021</a:t>
            </a:fld>
            <a:endParaRPr lang="en-GB" dirty="0"/>
          </a:p>
        </p:txBody>
      </p:sp>
      <p:sp>
        <p:nvSpPr>
          <p:cNvPr id="6" name="Footer Placeholder 5"/>
          <p:cNvSpPr>
            <a:spLocks noGrp="1"/>
          </p:cNvSpPr>
          <p:nvPr>
            <p:ph type="ftr" sz="quarter" idx="11"/>
          </p:nvPr>
        </p:nvSpPr>
        <p:spPr>
          <a:xfrm rot="-60000">
            <a:off x="914569" y="5831037"/>
            <a:ext cx="3319043" cy="365125"/>
          </a:xfrm>
        </p:spPr>
        <p:txBody>
          <a:bodyPr/>
          <a:lstStyle/>
          <a:p>
            <a:endParaRPr lang="en-GB" dirty="0"/>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22/02/2021</a:t>
            </a:fld>
            <a:endParaRPr lang="en-GB"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mailto:year4homelearning@hillsideprimary.org.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vimeo.com/430640419"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youtube.com/watch?v=N1v9-UT93R4" TargetMode="External"/><Relationship Id="rId5" Type="http://schemas.openxmlformats.org/officeDocument/2006/relationships/hyperlink" Target="https://www.youtube.com/watch?v=3MTKWnxzqvM&amp;safe=true"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hyperlink" Target="https://www.bbc.co.uk/news/world-asia-43579098"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31" y="113432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8231" y="2852936"/>
            <a:ext cx="7276229" cy="2554545"/>
          </a:xfrm>
          <a:prstGeom prst="rect">
            <a:avLst/>
          </a:prstGeom>
          <a:noFill/>
        </p:spPr>
        <p:txBody>
          <a:bodyPr wrap="square" rtlCol="0">
            <a:spAutoFit/>
          </a:bodyPr>
          <a:lstStyle/>
          <a:p>
            <a:pPr algn="ctr"/>
            <a:r>
              <a:rPr lang="en-GB" sz="4000" b="1" dirty="0" smtClean="0">
                <a:latin typeface="Letter-join Plus 36" panose="02000505000000020003" pitchFamily="50" charset="0"/>
              </a:rPr>
              <a:t>Year 4 English </a:t>
            </a:r>
          </a:p>
          <a:p>
            <a:pPr algn="ctr"/>
            <a:endParaRPr lang="en-GB" sz="4000" b="1" dirty="0" smtClean="0">
              <a:latin typeface="Letter-join Plus 36" panose="02000505000000020003" pitchFamily="50" charset="0"/>
            </a:endParaRPr>
          </a:p>
          <a:p>
            <a:pPr algn="ctr"/>
            <a:r>
              <a:rPr lang="en-GB" sz="4000" b="1" dirty="0" smtClean="0">
                <a:latin typeface="Letter-join Plus 36" panose="02000505000000020003" pitchFamily="50" charset="0"/>
              </a:rPr>
              <a:t>Hillside’s Book Week</a:t>
            </a:r>
          </a:p>
          <a:p>
            <a:pPr algn="ctr"/>
            <a:r>
              <a:rPr lang="en-GB" sz="2800" b="1" dirty="0" smtClean="0">
                <a:latin typeface="Letter-join Plus 36" panose="02000505000000020003" pitchFamily="50" charset="0"/>
              </a:rPr>
              <a:t>(including World Book Day 2021)</a:t>
            </a:r>
            <a:r>
              <a:rPr lang="en-GB" sz="4000" b="1" dirty="0" smtClean="0">
                <a:latin typeface="Letter-join Plus 36" panose="02000505000000020003" pitchFamily="50" charset="0"/>
              </a:rPr>
              <a:t> </a:t>
            </a:r>
            <a:endParaRPr lang="en-GB" sz="4000" b="1" dirty="0">
              <a:latin typeface="Letter-join Plus 36" panose="02000505000000020003" pitchFamily="50" charset="0"/>
            </a:endParaRPr>
          </a:p>
        </p:txBody>
      </p:sp>
      <p:pic>
        <p:nvPicPr>
          <p:cNvPr id="6" name="Picture 5"/>
          <p:cNvPicPr>
            <a:picLocks noChangeAspect="1"/>
          </p:cNvPicPr>
          <p:nvPr/>
        </p:nvPicPr>
        <p:blipFill>
          <a:blip r:embed="rId6"/>
          <a:stretch>
            <a:fillRect/>
          </a:stretch>
        </p:blipFill>
        <p:spPr>
          <a:xfrm rot="20700859">
            <a:off x="1091960" y="2990322"/>
            <a:ext cx="1352550" cy="1143000"/>
          </a:xfrm>
          <a:prstGeom prst="rect">
            <a:avLst/>
          </a:prstGeom>
        </p:spPr>
      </p:pic>
      <p:pic>
        <p:nvPicPr>
          <p:cNvPr id="7" name="Picture 6"/>
          <p:cNvPicPr>
            <a:picLocks noChangeAspect="1"/>
          </p:cNvPicPr>
          <p:nvPr/>
        </p:nvPicPr>
        <p:blipFill>
          <a:blip r:embed="rId6"/>
          <a:stretch>
            <a:fillRect/>
          </a:stretch>
        </p:blipFill>
        <p:spPr>
          <a:xfrm rot="931251">
            <a:off x="6713645" y="3013059"/>
            <a:ext cx="1352550" cy="1143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7582" y="6021288"/>
            <a:ext cx="609600" cy="609600"/>
          </a:xfrm>
          <a:prstGeom prst="rect">
            <a:avLst/>
          </a:prstGeom>
        </p:spPr>
      </p:pic>
    </p:spTree>
    <p:extLst>
      <p:ext uri="{BB962C8B-B14F-4D97-AF65-F5344CB8AC3E}">
        <p14:creationId xmlns:p14="http://schemas.microsoft.com/office/powerpoint/2010/main" val="363318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4772" y="476672"/>
            <a:ext cx="6965245" cy="1136569"/>
          </a:xfrm>
        </p:spPr>
        <p:txBody>
          <a:bodyPr>
            <a:normAutofit/>
          </a:bodyPr>
          <a:lstStyle/>
          <a:p>
            <a:r>
              <a:rPr lang="en-GB" sz="3000" u="sng" dirty="0" smtClean="0">
                <a:latin typeface="Letter-join Plus 36" panose="02000505000000020003" pitchFamily="50" charset="0"/>
              </a:rPr>
              <a:t>Thursday 4</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March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Ideas for Writing</a:t>
            </a:r>
            <a:endParaRPr lang="en-GB" sz="3000" u="sng" dirty="0">
              <a:latin typeface="Letter-join Plus 36" panose="02000505000000020003" pitchFamily="50" charset="0"/>
            </a:endParaRPr>
          </a:p>
        </p:txBody>
      </p:sp>
      <p:sp>
        <p:nvSpPr>
          <p:cNvPr id="8" name="Title 1"/>
          <p:cNvSpPr txBox="1">
            <a:spLocks/>
          </p:cNvSpPr>
          <p:nvPr/>
        </p:nvSpPr>
        <p:spPr>
          <a:xfrm>
            <a:off x="1094772" y="1340768"/>
            <a:ext cx="6965245" cy="41044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763688" y="6128006"/>
            <a:ext cx="5904656"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7 and 8 to record your ideas for your story.</a:t>
            </a:r>
            <a:endParaRPr lang="en-GB" b="1" dirty="0">
              <a:solidFill>
                <a:schemeClr val="bg2"/>
              </a:solidFill>
              <a:latin typeface="Letter-join Plus 36" panose="02000505000000020003" pitchFamily="50" charset="0"/>
            </a:endParaRPr>
          </a:p>
        </p:txBody>
      </p:sp>
      <p:sp>
        <p:nvSpPr>
          <p:cNvPr id="3" name="TextBox 2"/>
          <p:cNvSpPr txBox="1"/>
          <p:nvPr/>
        </p:nvSpPr>
        <p:spPr>
          <a:xfrm>
            <a:off x="1094773" y="1722874"/>
            <a:ext cx="6965244" cy="3785652"/>
          </a:xfrm>
          <a:prstGeom prst="rect">
            <a:avLst/>
          </a:prstGeom>
          <a:noFill/>
        </p:spPr>
        <p:txBody>
          <a:bodyPr wrap="square" rtlCol="0">
            <a:spAutoFit/>
          </a:bodyPr>
          <a:lstStyle/>
          <a:p>
            <a:r>
              <a:rPr lang="en-GB" sz="2000" dirty="0" smtClean="0">
                <a:latin typeface="Letter-join 36" panose="02000805000000020003" pitchFamily="50" charset="0"/>
              </a:rPr>
              <a:t>Today we are going to be planning our ideas for our competition entry that we will write tomorrow.</a:t>
            </a:r>
          </a:p>
          <a:p>
            <a:endParaRPr lang="en-GB" sz="2000" dirty="0" smtClean="0">
              <a:latin typeface="Letter-join 36" panose="02000805000000020003" pitchFamily="50" charset="0"/>
            </a:endParaRPr>
          </a:p>
          <a:p>
            <a:r>
              <a:rPr lang="en-GB" sz="2000" dirty="0" smtClean="0">
                <a:latin typeface="Letter-join 36" panose="02000805000000020003" pitchFamily="50" charset="0"/>
              </a:rPr>
              <a:t>As this is a competition and we are looking for a winner which shows excellent </a:t>
            </a:r>
            <a:r>
              <a:rPr lang="en-GB" sz="2000" b="1" dirty="0" smtClean="0">
                <a:latin typeface="Letter-join 36" panose="02000805000000020003" pitchFamily="50" charset="0"/>
              </a:rPr>
              <a:t>imagination</a:t>
            </a:r>
            <a:r>
              <a:rPr lang="en-GB" sz="2000" dirty="0" smtClean="0">
                <a:latin typeface="Letter-join 36" panose="02000805000000020003" pitchFamily="50" charset="0"/>
              </a:rPr>
              <a:t>, </a:t>
            </a:r>
            <a:r>
              <a:rPr lang="en-GB" sz="2000" b="1" dirty="0" smtClean="0">
                <a:latin typeface="Letter-join 36" panose="02000805000000020003" pitchFamily="50" charset="0"/>
              </a:rPr>
              <a:t>description </a:t>
            </a:r>
            <a:r>
              <a:rPr lang="en-GB" sz="2000" dirty="0" smtClean="0">
                <a:latin typeface="Letter-join 36" panose="02000805000000020003" pitchFamily="50" charset="0"/>
              </a:rPr>
              <a:t>and an exciting </a:t>
            </a:r>
            <a:r>
              <a:rPr lang="en-GB" sz="2000" b="1" dirty="0" smtClean="0">
                <a:latin typeface="Letter-join 36" panose="02000805000000020003" pitchFamily="50" charset="0"/>
              </a:rPr>
              <a:t>storyline</a:t>
            </a:r>
            <a:r>
              <a:rPr lang="en-GB" sz="2000" dirty="0" smtClean="0">
                <a:latin typeface="Letter-join 36" panose="02000805000000020003" pitchFamily="50" charset="0"/>
              </a:rPr>
              <a:t>, I will not be telling you exactly what you will be writing!</a:t>
            </a:r>
          </a:p>
          <a:p>
            <a:endParaRPr lang="en-GB" sz="2000" b="1" dirty="0">
              <a:latin typeface="Letter-join 36" panose="02000805000000020003" pitchFamily="50" charset="0"/>
            </a:endParaRPr>
          </a:p>
          <a:p>
            <a:r>
              <a:rPr lang="en-GB" sz="2000" dirty="0" smtClean="0">
                <a:latin typeface="Letter-join 36" panose="02000805000000020003" pitchFamily="50" charset="0"/>
              </a:rPr>
              <a:t>All you need to know is that you will be writing a </a:t>
            </a:r>
            <a:r>
              <a:rPr lang="en-GB" sz="2000" b="1" dirty="0" smtClean="0">
                <a:latin typeface="Letter-join 36" panose="02000805000000020003" pitchFamily="50" charset="0"/>
              </a:rPr>
              <a:t>short adventure story</a:t>
            </a:r>
            <a:r>
              <a:rPr lang="en-GB" sz="2000" dirty="0" smtClean="0">
                <a:latin typeface="Letter-join 36" panose="02000805000000020003" pitchFamily="50" charset="0"/>
              </a:rPr>
              <a:t>, set beneath the ocean and based around ideas in the book Flotsam…</a:t>
            </a:r>
            <a:endParaRPr lang="en-GB" sz="2000" dirty="0">
              <a:latin typeface="Letter-join 36" panose="02000805000000020003" pitchFamily="50" charset="0"/>
            </a:endParaRPr>
          </a:p>
          <a:p>
            <a:endParaRPr lang="en-GB" sz="2000" dirty="0" smtClean="0">
              <a:latin typeface="Letter-join 36" panose="02000805000000020003" pitchFamily="50"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949280"/>
            <a:ext cx="609600" cy="609600"/>
          </a:xfrm>
          <a:prstGeom prst="rect">
            <a:avLst/>
          </a:prstGeom>
        </p:spPr>
      </p:pic>
    </p:spTree>
    <p:extLst>
      <p:ext uri="{BB962C8B-B14F-4D97-AF65-F5344CB8AC3E}">
        <p14:creationId xmlns:p14="http://schemas.microsoft.com/office/powerpoint/2010/main" val="19171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4772" y="476672"/>
            <a:ext cx="6965245" cy="1136569"/>
          </a:xfrm>
        </p:spPr>
        <p:txBody>
          <a:bodyPr>
            <a:normAutofit/>
          </a:bodyPr>
          <a:lstStyle/>
          <a:p>
            <a:r>
              <a:rPr lang="en-GB" sz="3000" u="sng" dirty="0" smtClean="0">
                <a:latin typeface="Letter-join Plus 36" panose="02000505000000020003" pitchFamily="50" charset="0"/>
              </a:rPr>
              <a:t>Thursday 4</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March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Ideas for writing</a:t>
            </a:r>
            <a:endParaRPr lang="en-GB" sz="3000" u="sng" dirty="0">
              <a:latin typeface="Letter-join Plus 36" panose="02000505000000020003" pitchFamily="50" charset="0"/>
            </a:endParaRPr>
          </a:p>
        </p:txBody>
      </p:sp>
      <p:sp>
        <p:nvSpPr>
          <p:cNvPr id="8" name="Title 1"/>
          <p:cNvSpPr txBox="1">
            <a:spLocks/>
          </p:cNvSpPr>
          <p:nvPr/>
        </p:nvSpPr>
        <p:spPr>
          <a:xfrm>
            <a:off x="1094772" y="1340768"/>
            <a:ext cx="6965245" cy="41044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763688" y="6128006"/>
            <a:ext cx="5904656" cy="646331"/>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Use resource sheet 7</a:t>
            </a:r>
            <a:r>
              <a:rPr lang="en-GB" b="1" dirty="0" smtClean="0">
                <a:solidFill>
                  <a:schemeClr val="bg1"/>
                </a:solidFill>
                <a:latin typeface="Letter-join Plus 36" panose="02000505000000020003" pitchFamily="50" charset="0"/>
              </a:rPr>
              <a:t> and </a:t>
            </a:r>
            <a:r>
              <a:rPr lang="en-GB" b="1" dirty="0">
                <a:solidFill>
                  <a:schemeClr val="bg1"/>
                </a:solidFill>
                <a:latin typeface="Letter-join Plus 36" panose="02000505000000020003" pitchFamily="50" charset="0"/>
              </a:rPr>
              <a:t>8</a:t>
            </a:r>
            <a:r>
              <a:rPr lang="en-GB" b="1" dirty="0" smtClean="0">
                <a:solidFill>
                  <a:schemeClr val="bg1"/>
                </a:solidFill>
                <a:latin typeface="Letter-join Plus 36" panose="02000505000000020003" pitchFamily="50" charset="0"/>
              </a:rPr>
              <a:t> </a:t>
            </a:r>
            <a:r>
              <a:rPr lang="en-GB" b="1" dirty="0">
                <a:solidFill>
                  <a:schemeClr val="bg1"/>
                </a:solidFill>
                <a:latin typeface="Letter-join Plus 36" panose="02000505000000020003" pitchFamily="50" charset="0"/>
              </a:rPr>
              <a:t>to record your ideas for your story.</a:t>
            </a:r>
            <a:endParaRPr lang="en-GB" b="1" dirty="0">
              <a:solidFill>
                <a:schemeClr val="bg2"/>
              </a:solidFill>
              <a:latin typeface="Letter-join Plus 36" panose="02000505000000020003" pitchFamily="50" charset="0"/>
            </a:endParaRPr>
          </a:p>
        </p:txBody>
      </p:sp>
      <p:sp>
        <p:nvSpPr>
          <p:cNvPr id="5" name="TextBox 4"/>
          <p:cNvSpPr txBox="1"/>
          <p:nvPr/>
        </p:nvSpPr>
        <p:spPr>
          <a:xfrm>
            <a:off x="920790" y="1347826"/>
            <a:ext cx="7313207" cy="4801314"/>
          </a:xfrm>
          <a:prstGeom prst="rect">
            <a:avLst/>
          </a:prstGeom>
          <a:noFill/>
        </p:spPr>
        <p:txBody>
          <a:bodyPr wrap="square" rtlCol="0">
            <a:spAutoFit/>
          </a:bodyPr>
          <a:lstStyle/>
          <a:p>
            <a:r>
              <a:rPr lang="en-GB" dirty="0" smtClean="0">
                <a:latin typeface="Letter-join 36" panose="02000805000000020003" pitchFamily="50" charset="0"/>
              </a:rPr>
              <a:t>You can choose to:</a:t>
            </a:r>
          </a:p>
          <a:p>
            <a:pPr marL="342900" indent="-342900">
              <a:buFont typeface="Arial" panose="020B0604020202020204" pitchFamily="34" charset="0"/>
              <a:buChar char="•"/>
            </a:pPr>
            <a:r>
              <a:rPr lang="en-GB" dirty="0" smtClean="0">
                <a:latin typeface="Letter-join 36" panose="02000805000000020003" pitchFamily="50" charset="0"/>
              </a:rPr>
              <a:t>write your story in the 1</a:t>
            </a:r>
            <a:r>
              <a:rPr lang="en-GB" baseline="30000" dirty="0" smtClean="0">
                <a:latin typeface="Letter-join 36" panose="02000805000000020003" pitchFamily="50" charset="0"/>
              </a:rPr>
              <a:t>st</a:t>
            </a:r>
            <a:r>
              <a:rPr lang="en-GB" dirty="0" smtClean="0">
                <a:latin typeface="Letter-join 36" panose="02000805000000020003" pitchFamily="50" charset="0"/>
              </a:rPr>
              <a:t> person (I, we, me, us) as thought it’s an adventure that </a:t>
            </a:r>
            <a:r>
              <a:rPr lang="en-GB" b="1" u="sng" dirty="0" smtClean="0">
                <a:latin typeface="Letter-join 36" panose="02000805000000020003" pitchFamily="50" charset="0"/>
              </a:rPr>
              <a:t>you</a:t>
            </a:r>
            <a:r>
              <a:rPr lang="en-GB" dirty="0" smtClean="0">
                <a:latin typeface="Letter-join 36" panose="02000805000000020003" pitchFamily="50" charset="0"/>
              </a:rPr>
              <a:t> go on, OR </a:t>
            </a:r>
          </a:p>
          <a:p>
            <a:pPr marL="342900" indent="-342900">
              <a:buFont typeface="Arial" panose="020B0604020202020204" pitchFamily="34" charset="0"/>
              <a:buChar char="•"/>
            </a:pPr>
            <a:r>
              <a:rPr lang="en-GB" dirty="0" smtClean="0">
                <a:latin typeface="Letter-join 36" panose="02000805000000020003" pitchFamily="50" charset="0"/>
              </a:rPr>
              <a:t>write your story in the 3</a:t>
            </a:r>
            <a:r>
              <a:rPr lang="en-GB" baseline="30000" dirty="0" smtClean="0">
                <a:latin typeface="Letter-join 36" panose="02000805000000020003" pitchFamily="50" charset="0"/>
              </a:rPr>
              <a:t>rd</a:t>
            </a:r>
            <a:r>
              <a:rPr lang="en-GB" dirty="0" smtClean="0">
                <a:latin typeface="Letter-join 36" panose="02000805000000020003" pitchFamily="50" charset="0"/>
              </a:rPr>
              <a:t> person (he, she, they, them) as though you’re telling the story about an adventure that </a:t>
            </a:r>
            <a:r>
              <a:rPr lang="en-GB" b="1" u="sng" dirty="0" smtClean="0">
                <a:latin typeface="Letter-join 36" panose="02000805000000020003" pitchFamily="50" charset="0"/>
              </a:rPr>
              <a:t>your character </a:t>
            </a:r>
            <a:r>
              <a:rPr lang="en-GB" dirty="0" smtClean="0">
                <a:latin typeface="Letter-join 36" panose="02000805000000020003" pitchFamily="50" charset="0"/>
              </a:rPr>
              <a:t>goes on.</a:t>
            </a:r>
          </a:p>
          <a:p>
            <a:pPr marL="342900" indent="-342900">
              <a:buFont typeface="Arial" panose="020B0604020202020204" pitchFamily="34" charset="0"/>
              <a:buChar char="•"/>
            </a:pPr>
            <a:endParaRPr lang="en-GB" dirty="0" smtClean="0">
              <a:latin typeface="Letter-join 36" panose="02000805000000020003" pitchFamily="50" charset="0"/>
            </a:endParaRPr>
          </a:p>
          <a:p>
            <a:r>
              <a:rPr lang="en-GB" dirty="0" smtClean="0">
                <a:latin typeface="Letter-join 36" panose="02000805000000020003" pitchFamily="50" charset="0"/>
              </a:rPr>
              <a:t>You can choose whether to:</a:t>
            </a:r>
          </a:p>
          <a:p>
            <a:pPr marL="342900" indent="-342900">
              <a:buFont typeface="Arial" panose="020B0604020202020204" pitchFamily="34" charset="0"/>
              <a:buChar char="•"/>
            </a:pPr>
            <a:r>
              <a:rPr lang="en-GB" dirty="0" smtClean="0">
                <a:latin typeface="Letter-join 36" panose="02000805000000020003" pitchFamily="50" charset="0"/>
              </a:rPr>
              <a:t>use the image you looked at in yesterday’s lesson as the setting for your adventure story</a:t>
            </a:r>
          </a:p>
          <a:p>
            <a:pPr marL="342900" indent="-342900">
              <a:buFont typeface="Arial" panose="020B0604020202020204" pitchFamily="34" charset="0"/>
              <a:buChar char="•"/>
            </a:pPr>
            <a:r>
              <a:rPr lang="en-GB" dirty="0" smtClean="0">
                <a:latin typeface="Letter-join 36" panose="02000805000000020003" pitchFamily="50" charset="0"/>
              </a:rPr>
              <a:t>use a different image from Flotsam as the setting for your adventure story OR</a:t>
            </a:r>
          </a:p>
          <a:p>
            <a:pPr marL="342900" indent="-342900">
              <a:buFont typeface="Arial" panose="020B0604020202020204" pitchFamily="34" charset="0"/>
              <a:buChar char="•"/>
            </a:pPr>
            <a:r>
              <a:rPr lang="en-GB" dirty="0">
                <a:latin typeface="Letter-join 36" panose="02000805000000020003" pitchFamily="50" charset="0"/>
              </a:rPr>
              <a:t>c</a:t>
            </a:r>
            <a:r>
              <a:rPr lang="en-GB" dirty="0" smtClean="0">
                <a:latin typeface="Letter-join 36" panose="02000805000000020003" pitchFamily="50" charset="0"/>
              </a:rPr>
              <a:t>reate your own new underwater location (using ideas from Flotsam) for your story setting. If you create your own, it might be useful to draw and label it first to ensure you collect lots of descriptive phrases for your work.</a:t>
            </a:r>
            <a:endParaRPr lang="en-GB" sz="2000" dirty="0">
              <a:latin typeface="Letter-join 36" panose="02000805000000020003" pitchFamily="50"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5172" y="6011578"/>
            <a:ext cx="609600" cy="609600"/>
          </a:xfrm>
          <a:prstGeom prst="rect">
            <a:avLst/>
          </a:prstGeom>
        </p:spPr>
      </p:pic>
    </p:spTree>
    <p:extLst>
      <p:ext uri="{BB962C8B-B14F-4D97-AF65-F5344CB8AC3E}">
        <p14:creationId xmlns:p14="http://schemas.microsoft.com/office/powerpoint/2010/main" val="255387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8281" y="620688"/>
            <a:ext cx="6965245" cy="1136569"/>
          </a:xfrm>
        </p:spPr>
        <p:txBody>
          <a:bodyPr>
            <a:normAutofit/>
          </a:bodyPr>
          <a:lstStyle/>
          <a:p>
            <a:r>
              <a:rPr lang="en-GB" sz="3000" u="sng" dirty="0" smtClean="0">
                <a:latin typeface="Letter-join Plus 36" panose="02000505000000020003" pitchFamily="50" charset="0"/>
              </a:rPr>
              <a:t>Thursday 4</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March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Planning your writing</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954619" y="6099254"/>
            <a:ext cx="5112567" cy="646331"/>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Use resource sheet 7</a:t>
            </a:r>
            <a:r>
              <a:rPr lang="en-GB" b="1" dirty="0" smtClean="0">
                <a:solidFill>
                  <a:schemeClr val="bg1"/>
                </a:solidFill>
                <a:latin typeface="Letter-join Plus 36" panose="02000505000000020003" pitchFamily="50" charset="0"/>
              </a:rPr>
              <a:t> and 8 to </a:t>
            </a:r>
            <a:r>
              <a:rPr lang="en-GB" b="1" dirty="0">
                <a:solidFill>
                  <a:schemeClr val="bg1"/>
                </a:solidFill>
                <a:latin typeface="Letter-join Plus 36" panose="02000505000000020003" pitchFamily="50" charset="0"/>
              </a:rPr>
              <a:t>record your ideas for your story.</a:t>
            </a:r>
            <a:endParaRPr lang="en-GB" b="1" dirty="0">
              <a:solidFill>
                <a:schemeClr val="bg2"/>
              </a:solidFill>
              <a:latin typeface="Letter-join Plus 36" panose="02000505000000020003" pitchFamily="50" charset="0"/>
            </a:endParaRPr>
          </a:p>
        </p:txBody>
      </p:sp>
      <p:sp>
        <p:nvSpPr>
          <p:cNvPr id="3" name="TextBox 2"/>
          <p:cNvSpPr txBox="1"/>
          <p:nvPr/>
        </p:nvSpPr>
        <p:spPr>
          <a:xfrm>
            <a:off x="1187624" y="1757257"/>
            <a:ext cx="6908163" cy="2554545"/>
          </a:xfrm>
          <a:prstGeom prst="rect">
            <a:avLst/>
          </a:prstGeom>
          <a:noFill/>
        </p:spPr>
        <p:txBody>
          <a:bodyPr wrap="square" rtlCol="0">
            <a:spAutoFit/>
          </a:bodyPr>
          <a:lstStyle/>
          <a:p>
            <a:r>
              <a:rPr lang="en-US" sz="2000" dirty="0" smtClean="0">
                <a:latin typeface="Letter-join 36" panose="02000805000000020003" pitchFamily="50" charset="0"/>
              </a:rPr>
              <a:t>Now you have your initial ideas, you need to plan your story in more detail, so you are ready to write it tomorrow.</a:t>
            </a:r>
          </a:p>
          <a:p>
            <a:endParaRPr lang="en-US" sz="2000" dirty="0">
              <a:latin typeface="Letter-join 36" panose="02000805000000020003" pitchFamily="50" charset="0"/>
            </a:endParaRPr>
          </a:p>
          <a:p>
            <a:r>
              <a:rPr lang="en-US" sz="2000" dirty="0" smtClean="0">
                <a:latin typeface="Letter-join 36" panose="02000805000000020003" pitchFamily="50" charset="0"/>
              </a:rPr>
              <a:t>Have a look at resource sheet 7 and use it to plan your story. Have a look at my example of resource sheet 8 to help you to see how much detail you need to include today.</a:t>
            </a:r>
            <a:endParaRPr lang="en-US" sz="2000" dirty="0">
              <a:latin typeface="Letter-join 36" panose="02000805000000020003" pitchFamily="50" charset="0"/>
            </a:endParaRPr>
          </a:p>
        </p:txBody>
      </p:sp>
      <p:sp>
        <p:nvSpPr>
          <p:cNvPr id="7" name="TextBox 6"/>
          <p:cNvSpPr txBox="1"/>
          <p:nvPr/>
        </p:nvSpPr>
        <p:spPr>
          <a:xfrm>
            <a:off x="1159226" y="4625556"/>
            <a:ext cx="6480720" cy="369332"/>
          </a:xfrm>
          <a:prstGeom prst="rect">
            <a:avLst/>
          </a:prstGeom>
          <a:noFill/>
        </p:spPr>
        <p:txBody>
          <a:bodyPr wrap="square" rtlCol="0">
            <a:spAutoFit/>
          </a:bodyPr>
          <a:lstStyle/>
          <a:p>
            <a:r>
              <a:rPr lang="en-GB" dirty="0" smtClean="0">
                <a:latin typeface="Letter-join 36" panose="02000805000000020003" pitchFamily="50" charset="0"/>
              </a:rPr>
              <a:t> </a:t>
            </a:r>
            <a:endParaRPr lang="en-GB" dirty="0">
              <a:latin typeface="Letter-join 36" panose="02000805000000020003" pitchFamily="50"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9118" y="5920288"/>
            <a:ext cx="609600" cy="609600"/>
          </a:xfrm>
          <a:prstGeom prst="rect">
            <a:avLst/>
          </a:prstGeom>
        </p:spPr>
      </p:pic>
    </p:spTree>
    <p:extLst>
      <p:ext uri="{BB962C8B-B14F-4D97-AF65-F5344CB8AC3E}">
        <p14:creationId xmlns:p14="http://schemas.microsoft.com/office/powerpoint/2010/main" val="210662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78615" y="548680"/>
            <a:ext cx="6965245" cy="1136569"/>
          </a:xfrm>
        </p:spPr>
        <p:txBody>
          <a:bodyPr>
            <a:normAutofit/>
          </a:bodyPr>
          <a:lstStyle/>
          <a:p>
            <a:r>
              <a:rPr lang="en-GB" sz="3000" u="sng" dirty="0" smtClean="0">
                <a:latin typeface="Letter-join Plus 36" panose="02000505000000020003" pitchFamily="50" charset="0"/>
              </a:rPr>
              <a:t>Friday 5</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March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Time for writing!</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2004956" y="5946576"/>
            <a:ext cx="5519372" cy="646331"/>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Use resource sheets </a:t>
            </a:r>
            <a:r>
              <a:rPr lang="en-GB" b="1" dirty="0" smtClean="0">
                <a:solidFill>
                  <a:schemeClr val="bg1"/>
                </a:solidFill>
                <a:latin typeface="Letter-join Plus 36" panose="02000505000000020003" pitchFamily="50" charset="0"/>
              </a:rPr>
              <a:t>9 – 13 to </a:t>
            </a:r>
            <a:r>
              <a:rPr lang="en-GB" b="1" dirty="0">
                <a:solidFill>
                  <a:schemeClr val="bg1"/>
                </a:solidFill>
                <a:latin typeface="Letter-join Plus 36" panose="02000505000000020003" pitchFamily="50" charset="0"/>
              </a:rPr>
              <a:t>support your writing and resource sheet </a:t>
            </a:r>
            <a:r>
              <a:rPr lang="en-GB" b="1" dirty="0" smtClean="0">
                <a:solidFill>
                  <a:schemeClr val="bg1"/>
                </a:solidFill>
                <a:latin typeface="Letter-join Plus 36" panose="02000505000000020003" pitchFamily="50" charset="0"/>
              </a:rPr>
              <a:t>14 </a:t>
            </a:r>
            <a:r>
              <a:rPr lang="en-GB" b="1" dirty="0">
                <a:solidFill>
                  <a:schemeClr val="bg1"/>
                </a:solidFill>
                <a:latin typeface="Letter-join Plus 36" panose="02000505000000020003" pitchFamily="50" charset="0"/>
              </a:rPr>
              <a:t>to write your </a:t>
            </a:r>
            <a:r>
              <a:rPr lang="en-GB" b="1" dirty="0" smtClean="0">
                <a:solidFill>
                  <a:schemeClr val="bg1"/>
                </a:solidFill>
                <a:latin typeface="Letter-join Plus 36" panose="02000505000000020003" pitchFamily="50" charset="0"/>
              </a:rPr>
              <a:t>story.</a:t>
            </a:r>
            <a:endParaRPr lang="en-GB" b="1" dirty="0">
              <a:solidFill>
                <a:schemeClr val="bg2"/>
              </a:solidFill>
              <a:latin typeface="Letter-join Plus 36" panose="02000505000000020003" pitchFamily="50" charset="0"/>
            </a:endParaRPr>
          </a:p>
        </p:txBody>
      </p:sp>
      <p:sp>
        <p:nvSpPr>
          <p:cNvPr id="2" name="Rectangle 1"/>
          <p:cNvSpPr/>
          <p:nvPr/>
        </p:nvSpPr>
        <p:spPr>
          <a:xfrm>
            <a:off x="906334" y="1644718"/>
            <a:ext cx="7482090" cy="4524315"/>
          </a:xfrm>
          <a:prstGeom prst="rect">
            <a:avLst/>
          </a:prstGeom>
        </p:spPr>
        <p:txBody>
          <a:bodyPr wrap="square">
            <a:spAutoFit/>
          </a:bodyPr>
          <a:lstStyle/>
          <a:p>
            <a:r>
              <a:rPr lang="en-GB" sz="2400" dirty="0" smtClean="0">
                <a:latin typeface="Letter-join Plus 36" panose="02000505000000020003" pitchFamily="50" charset="0"/>
              </a:rPr>
              <a:t>You </a:t>
            </a:r>
            <a:r>
              <a:rPr lang="en-GB" sz="2400" dirty="0">
                <a:latin typeface="Letter-join Plus 36" panose="02000505000000020003" pitchFamily="50" charset="0"/>
              </a:rPr>
              <a:t>should now feel ready to </a:t>
            </a:r>
            <a:r>
              <a:rPr lang="en-GB" sz="2400" dirty="0" smtClean="0">
                <a:latin typeface="Letter-join Plus 36" panose="02000505000000020003" pitchFamily="50" charset="0"/>
              </a:rPr>
              <a:t>start writing your underwater adventure story for your competition entry. This </a:t>
            </a:r>
            <a:r>
              <a:rPr lang="en-GB" sz="2400" dirty="0">
                <a:latin typeface="Letter-join Plus 36" panose="02000505000000020003" pitchFamily="50" charset="0"/>
              </a:rPr>
              <a:t>will take </a:t>
            </a:r>
            <a:r>
              <a:rPr lang="en-GB" sz="2400" dirty="0" smtClean="0">
                <a:latin typeface="Letter-join Plus 36" panose="02000505000000020003" pitchFamily="50" charset="0"/>
              </a:rPr>
              <a:t>most of today to write.</a:t>
            </a:r>
          </a:p>
          <a:p>
            <a:r>
              <a:rPr lang="en-GB" sz="2400" dirty="0" smtClean="0">
                <a:latin typeface="Letter-join Plus 36" panose="02000505000000020003" pitchFamily="50" charset="0"/>
              </a:rPr>
              <a:t>Have </a:t>
            </a:r>
            <a:r>
              <a:rPr lang="en-GB" sz="2400" dirty="0">
                <a:latin typeface="Letter-join Plus 36" panose="02000505000000020003" pitchFamily="50" charset="0"/>
              </a:rPr>
              <a:t>a look at </a:t>
            </a:r>
            <a:r>
              <a:rPr lang="en-GB" sz="2400" dirty="0" smtClean="0">
                <a:latin typeface="Letter-join Plus 36" panose="02000505000000020003" pitchFamily="50" charset="0"/>
              </a:rPr>
              <a:t>resource sheet 9 to remind you of what I will be looking for when choosing the competition winner! </a:t>
            </a:r>
            <a:endParaRPr lang="en-GB" sz="2400" dirty="0">
              <a:latin typeface="Letter-join Plus 36" panose="02000505000000020003" pitchFamily="50" charset="0"/>
            </a:endParaRPr>
          </a:p>
          <a:p>
            <a:r>
              <a:rPr lang="en-GB" sz="2400" dirty="0" smtClean="0">
                <a:latin typeface="Letter-join Plus 36" panose="02000505000000020003" pitchFamily="50" charset="0"/>
              </a:rPr>
              <a:t>Don’t forget to use your planning sheet to structure your story. Expand each of your ideas with improved  DETAIL, DESCRIPTION, VOCABULARY and SENTENCE STRUCTURE.</a:t>
            </a:r>
          </a:p>
          <a:p>
            <a:r>
              <a:rPr lang="en-GB" sz="2400" dirty="0" smtClean="0">
                <a:latin typeface="Letter-join Plus 36" panose="02000505000000020003" pitchFamily="50" charset="0"/>
              </a:rPr>
              <a:t>Use the additional resource sheets to support your writing.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734" y="5933351"/>
            <a:ext cx="609600" cy="609600"/>
          </a:xfrm>
          <a:prstGeom prst="rect">
            <a:avLst/>
          </a:prstGeom>
        </p:spPr>
      </p:pic>
    </p:spTree>
    <p:extLst>
      <p:ext uri="{BB962C8B-B14F-4D97-AF65-F5344CB8AC3E}">
        <p14:creationId xmlns:p14="http://schemas.microsoft.com/office/powerpoint/2010/main" val="20890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78615" y="548680"/>
            <a:ext cx="6965245" cy="1136569"/>
          </a:xfrm>
        </p:spPr>
        <p:txBody>
          <a:bodyPr>
            <a:normAutofit/>
          </a:bodyPr>
          <a:lstStyle/>
          <a:p>
            <a:r>
              <a:rPr lang="en-GB" sz="3000" u="sng" dirty="0" smtClean="0">
                <a:latin typeface="Letter-join Plus 36" panose="02000505000000020003" pitchFamily="50" charset="0"/>
              </a:rPr>
              <a:t>Friday 5</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March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Modelled opener</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2004956" y="5946576"/>
            <a:ext cx="5519372" cy="646331"/>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Use resource sheets </a:t>
            </a:r>
            <a:r>
              <a:rPr lang="en-GB" b="1" dirty="0" smtClean="0">
                <a:solidFill>
                  <a:schemeClr val="bg1"/>
                </a:solidFill>
                <a:latin typeface="Letter-join Plus 36" panose="02000505000000020003" pitchFamily="50" charset="0"/>
              </a:rPr>
              <a:t>9 – 13 to </a:t>
            </a:r>
            <a:r>
              <a:rPr lang="en-GB" b="1" dirty="0">
                <a:solidFill>
                  <a:schemeClr val="bg1"/>
                </a:solidFill>
                <a:latin typeface="Letter-join Plus 36" panose="02000505000000020003" pitchFamily="50" charset="0"/>
              </a:rPr>
              <a:t>support your writing and resource sheet </a:t>
            </a:r>
            <a:r>
              <a:rPr lang="en-GB" b="1" dirty="0" smtClean="0">
                <a:solidFill>
                  <a:schemeClr val="bg1"/>
                </a:solidFill>
                <a:latin typeface="Letter-join Plus 36" panose="02000505000000020003" pitchFamily="50" charset="0"/>
              </a:rPr>
              <a:t>14 </a:t>
            </a:r>
            <a:r>
              <a:rPr lang="en-GB" b="1" dirty="0">
                <a:solidFill>
                  <a:schemeClr val="bg1"/>
                </a:solidFill>
                <a:latin typeface="Letter-join Plus 36" panose="02000505000000020003" pitchFamily="50" charset="0"/>
              </a:rPr>
              <a:t>to write your </a:t>
            </a:r>
            <a:r>
              <a:rPr lang="en-GB" b="1" dirty="0" smtClean="0">
                <a:solidFill>
                  <a:schemeClr val="bg1"/>
                </a:solidFill>
                <a:latin typeface="Letter-join Plus 36" panose="02000505000000020003" pitchFamily="50" charset="0"/>
              </a:rPr>
              <a:t>story.</a:t>
            </a:r>
            <a:endParaRPr lang="en-GB" b="1" dirty="0">
              <a:solidFill>
                <a:schemeClr val="bg2"/>
              </a:solidFill>
              <a:latin typeface="Letter-join Plus 36" panose="02000505000000020003" pitchFamily="50" charset="0"/>
            </a:endParaRPr>
          </a:p>
        </p:txBody>
      </p:sp>
      <p:sp>
        <p:nvSpPr>
          <p:cNvPr id="2" name="Rectangle 1"/>
          <p:cNvSpPr/>
          <p:nvPr/>
        </p:nvSpPr>
        <p:spPr>
          <a:xfrm>
            <a:off x="906334" y="1644718"/>
            <a:ext cx="7482090" cy="1015663"/>
          </a:xfrm>
          <a:prstGeom prst="rect">
            <a:avLst/>
          </a:prstGeom>
        </p:spPr>
        <p:txBody>
          <a:bodyPr wrap="square">
            <a:spAutoFit/>
          </a:bodyPr>
          <a:lstStyle/>
          <a:p>
            <a:r>
              <a:rPr lang="en-GB" sz="2000" dirty="0" smtClean="0">
                <a:latin typeface="Letter-join Plus 36" panose="02000505000000020003" pitchFamily="50" charset="0"/>
              </a:rPr>
              <a:t>As this is a competition, I can’t really give you TOO much guidance on how to write your story, so I am </a:t>
            </a:r>
            <a:r>
              <a:rPr lang="en-GB" sz="2000" smtClean="0">
                <a:latin typeface="Letter-join Plus 36" panose="02000505000000020003" pitchFamily="50" charset="0"/>
              </a:rPr>
              <a:t>just </a:t>
            </a:r>
            <a:r>
              <a:rPr lang="en-GB" sz="2000" smtClean="0">
                <a:latin typeface="Letter-join Plus 36" panose="02000505000000020003" pitchFamily="50" charset="0"/>
              </a:rPr>
              <a:t>simply </a:t>
            </a:r>
            <a:r>
              <a:rPr lang="en-GB" sz="2000" dirty="0" smtClean="0">
                <a:latin typeface="Letter-join Plus 36" panose="02000505000000020003" pitchFamily="50" charset="0"/>
              </a:rPr>
              <a:t>showing you how to expand your ideas from your planning sheet to a story.</a:t>
            </a:r>
            <a:endParaRPr lang="en-GB" sz="2000" dirty="0">
              <a:latin typeface="Letter-join Plus 36" panose="02000505000000020003" pitchFamily="50" charset="0"/>
            </a:endParaRPr>
          </a:p>
        </p:txBody>
      </p:sp>
      <p:sp>
        <p:nvSpPr>
          <p:cNvPr id="3" name="TextBox 2"/>
          <p:cNvSpPr txBox="1"/>
          <p:nvPr/>
        </p:nvSpPr>
        <p:spPr>
          <a:xfrm>
            <a:off x="1063139" y="2708920"/>
            <a:ext cx="7181269" cy="3170099"/>
          </a:xfrm>
          <a:prstGeom prst="rect">
            <a:avLst/>
          </a:prstGeom>
          <a:noFill/>
        </p:spPr>
        <p:txBody>
          <a:bodyPr wrap="square" rtlCol="0">
            <a:spAutoFit/>
          </a:bodyPr>
          <a:lstStyle/>
          <a:p>
            <a:r>
              <a:rPr lang="en-GB" sz="2000" dirty="0" smtClean="0">
                <a:solidFill>
                  <a:srgbClr val="C00000"/>
                </a:solidFill>
                <a:latin typeface="Letter-join 36" panose="02000805000000020003" pitchFamily="50" charset="0"/>
              </a:rPr>
              <a:t>It was a beautiful, bright summers day as I relaxed on the soft, powdery sand, feeling the sun beating down and warming my bronzed skin. I felt pleasantly full as I had just swallowed the last tasty mouthful of my picnic lunch that had been prepared that morning, just before we set off for the beach. Glancing around, I noticed my Mum and Dad looking as relaxed as I was feeling. Spotting my bucket and spade in arms reach, I decided to build a sandcastle. </a:t>
            </a:r>
            <a:endParaRPr lang="en-GB" sz="2000" dirty="0">
              <a:solidFill>
                <a:srgbClr val="C00000"/>
              </a:solidFill>
              <a:latin typeface="Letter-join 36" panose="020008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3671" y="5983307"/>
            <a:ext cx="609600" cy="609600"/>
          </a:xfrm>
          <a:prstGeom prst="rect">
            <a:avLst/>
          </a:prstGeom>
        </p:spPr>
      </p:pic>
    </p:spTree>
    <p:extLst>
      <p:ext uri="{BB962C8B-B14F-4D97-AF65-F5344CB8AC3E}">
        <p14:creationId xmlns:p14="http://schemas.microsoft.com/office/powerpoint/2010/main" val="38132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505850"/>
            <a:ext cx="6653134" cy="1136569"/>
          </a:xfrm>
        </p:spPr>
        <p:txBody>
          <a:bodyPr>
            <a:normAutofit/>
          </a:bodyPr>
          <a:lstStyle/>
          <a:p>
            <a:r>
              <a:rPr lang="en-GB" b="1" dirty="0" smtClean="0">
                <a:latin typeface="Letter-join Plus 36" panose="02000505000000020003" pitchFamily="50" charset="0"/>
              </a:rPr>
              <a:t>Is your story complete?</a:t>
            </a:r>
            <a:endParaRPr lang="en-GB" b="1" dirty="0">
              <a:latin typeface="Letter-join Plus 36" panose="02000505000000020003" pitchFamily="50" charset="0"/>
            </a:endParaRPr>
          </a:p>
        </p:txBody>
      </p:sp>
      <p:sp>
        <p:nvSpPr>
          <p:cNvPr id="7" name="TextBox 6"/>
          <p:cNvSpPr txBox="1"/>
          <p:nvPr/>
        </p:nvSpPr>
        <p:spPr>
          <a:xfrm>
            <a:off x="1144015" y="2794215"/>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1115616" y="2708920"/>
            <a:ext cx="7148308"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200" dirty="0" smtClean="0">
                <a:latin typeface="Letter-join 36" panose="02000805000000020003" pitchFamily="50" charset="0"/>
              </a:rPr>
              <a:t>Once you have finished your story, re-read to make sure that your sentences all make sense. </a:t>
            </a:r>
            <a:r>
              <a:rPr lang="en-GB" sz="2200" dirty="0">
                <a:latin typeface="Letter-join 36" panose="02000805000000020003" pitchFamily="50" charset="0"/>
              </a:rPr>
              <a:t>C</a:t>
            </a:r>
            <a:r>
              <a:rPr lang="en-GB" sz="2200" dirty="0" smtClean="0">
                <a:latin typeface="Letter-join 36" panose="02000805000000020003" pitchFamily="50" charset="0"/>
              </a:rPr>
              <a:t>heck through carefully for accurate spelling and punctuation.</a:t>
            </a:r>
          </a:p>
          <a:p>
            <a:pPr algn="l"/>
            <a:r>
              <a:rPr lang="en-GB" sz="2200" dirty="0" smtClean="0">
                <a:latin typeface="Letter-join 36" panose="02000805000000020003" pitchFamily="50" charset="0"/>
              </a:rPr>
              <a:t>Is there anything that can be improved?</a:t>
            </a:r>
          </a:p>
          <a:p>
            <a:pPr algn="l"/>
            <a:r>
              <a:rPr lang="en-GB" sz="2200" dirty="0" smtClean="0">
                <a:latin typeface="Letter-join 36" panose="02000805000000020003" pitchFamily="50" charset="0"/>
              </a:rPr>
              <a:t>Are you happy with how your story has turned out? </a:t>
            </a:r>
          </a:p>
          <a:p>
            <a:pPr algn="l"/>
            <a:r>
              <a:rPr lang="en-GB" sz="2200" dirty="0" smtClean="0">
                <a:latin typeface="Letter-join 36" panose="02000805000000020003" pitchFamily="50" charset="0"/>
              </a:rPr>
              <a:t>Do you think you have a good chance of winning? If not, why not?</a:t>
            </a:r>
          </a:p>
          <a:p>
            <a:pPr algn="l"/>
            <a:r>
              <a:rPr lang="en-GB" sz="2200" dirty="0" smtClean="0">
                <a:latin typeface="Letter-join 36" panose="02000805000000020003" pitchFamily="50" charset="0"/>
              </a:rPr>
              <a:t>I can’t wait to judge these wonderful stories!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5610" y="6165304"/>
            <a:ext cx="609600" cy="609600"/>
          </a:xfrm>
          <a:prstGeom prst="rect">
            <a:avLst/>
          </a:prstGeom>
        </p:spPr>
      </p:pic>
    </p:spTree>
    <p:extLst>
      <p:ext uri="{BB962C8B-B14F-4D97-AF65-F5344CB8AC3E}">
        <p14:creationId xmlns:p14="http://schemas.microsoft.com/office/powerpoint/2010/main" val="184313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6972" y="1784186"/>
            <a:ext cx="6196405" cy="4309110"/>
          </a:xfrm>
        </p:spPr>
        <p:txBody>
          <a:bodyPr>
            <a:normAutofit lnSpcReduction="10000"/>
          </a:bodyPr>
          <a:lstStyle/>
          <a:p>
            <a:pPr marL="0" indent="0" algn="ctr">
              <a:buNone/>
            </a:pPr>
            <a:r>
              <a:rPr lang="en-GB" dirty="0" smtClean="0">
                <a:latin typeface="Letter-join Plus 36" panose="02000505000000020003" pitchFamily="50" charset="0"/>
              </a:rPr>
              <a:t>A note from Miss McCann</a:t>
            </a:r>
          </a:p>
          <a:p>
            <a:pPr marL="0" indent="0" algn="ctr">
              <a:buNone/>
            </a:pPr>
            <a:endParaRPr lang="en-GB" dirty="0">
              <a:latin typeface="Letter-join Plus 36" panose="02000505000000020003" pitchFamily="50" charset="0"/>
            </a:endParaRPr>
          </a:p>
          <a:p>
            <a:pPr marL="0" indent="0" algn="ctr">
              <a:buNone/>
            </a:pPr>
            <a:r>
              <a:rPr lang="en-GB" dirty="0" smtClean="0">
                <a:latin typeface="Letter-join Plus 36" panose="02000505000000020003" pitchFamily="50" charset="0"/>
              </a:rPr>
              <a:t>Resource sheets are provided to support you with the tasks in this unit of work.</a:t>
            </a:r>
          </a:p>
          <a:p>
            <a:pPr marL="0" indent="0" algn="ctr">
              <a:buNone/>
            </a:pPr>
            <a:r>
              <a:rPr lang="en-GB" dirty="0" smtClean="0">
                <a:latin typeface="Letter-join Plus 36" panose="02000505000000020003" pitchFamily="50" charset="0"/>
              </a:rPr>
              <a:t>There are also sheets to help you to organise your work. You can either work on the worksheets provided or create a word document and type up your work.</a:t>
            </a:r>
          </a:p>
          <a:p>
            <a:pPr marL="0" indent="0" algn="ctr">
              <a:buNone/>
            </a:pPr>
            <a:r>
              <a:rPr lang="en-GB" dirty="0" smtClean="0">
                <a:latin typeface="Letter-join Plus 36" panose="02000505000000020003" pitchFamily="50" charset="0"/>
              </a:rPr>
              <a:t>Don’t forget to email your work and if you have any questions, please ask!</a:t>
            </a:r>
          </a:p>
          <a:p>
            <a:pPr marL="0" indent="0" algn="ctr">
              <a:buNone/>
            </a:pPr>
            <a:r>
              <a:rPr lang="en-GB" dirty="0" smtClean="0">
                <a:latin typeface="Letter-join Plus 36" panose="02000505000000020003" pitchFamily="50" charset="0"/>
                <a:hlinkClick r:id="rId4"/>
              </a:rPr>
              <a:t>year4homelearning@hillsideprimary.org.uk</a:t>
            </a:r>
            <a:r>
              <a:rPr lang="en-GB" dirty="0" smtClean="0">
                <a:latin typeface="Letter-join Plus 36" panose="02000505000000020003" pitchFamily="50" charset="0"/>
              </a:rPr>
              <a:t> </a:t>
            </a:r>
          </a:p>
          <a:p>
            <a:pPr marL="0" indent="0" algn="ctr">
              <a:buNone/>
            </a:pPr>
            <a:endParaRPr lang="en-GB" dirty="0">
              <a:latin typeface="Letter-join Plus 36" panose="020005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6060314"/>
            <a:ext cx="609600" cy="609600"/>
          </a:xfrm>
          <a:prstGeom prst="rect">
            <a:avLst/>
          </a:prstGeom>
        </p:spPr>
      </p:pic>
    </p:spTree>
    <p:extLst>
      <p:ext uri="{BB962C8B-B14F-4D97-AF65-F5344CB8AC3E}">
        <p14:creationId xmlns:p14="http://schemas.microsoft.com/office/powerpoint/2010/main" val="6373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549" y="564773"/>
            <a:ext cx="6965245" cy="1202485"/>
          </a:xfrm>
        </p:spPr>
        <p:txBody>
          <a:bodyPr>
            <a:normAutofit/>
          </a:bodyPr>
          <a:lstStyle/>
          <a:p>
            <a:r>
              <a:rPr lang="en-GB" sz="3000" u="sng" dirty="0" smtClean="0">
                <a:latin typeface="Letter-join Plus 36" panose="02000505000000020003" pitchFamily="50" charset="0"/>
              </a:rPr>
              <a:t>Monday 1</a:t>
            </a:r>
            <a:r>
              <a:rPr lang="en-GB" sz="3000" u="sng" baseline="30000" dirty="0" smtClean="0">
                <a:latin typeface="Letter-join Plus 36" panose="02000505000000020003" pitchFamily="50" charset="0"/>
              </a:rPr>
              <a:t>st</a:t>
            </a:r>
            <a:r>
              <a:rPr lang="en-GB" sz="3000" u="sng" dirty="0" smtClean="0">
                <a:latin typeface="Letter-join Plus 36" panose="02000505000000020003" pitchFamily="50" charset="0"/>
              </a:rPr>
              <a:t> March – Book Tasting</a:t>
            </a:r>
            <a:endParaRPr lang="en-GB" sz="3000" u="sng" dirty="0">
              <a:latin typeface="Letter-join Plus 36" panose="02000505000000020003" pitchFamily="50" charset="0"/>
            </a:endParaRPr>
          </a:p>
        </p:txBody>
      </p:sp>
      <p:sp>
        <p:nvSpPr>
          <p:cNvPr id="14" name="TextBox 13"/>
          <p:cNvSpPr txBox="1"/>
          <p:nvPr/>
        </p:nvSpPr>
        <p:spPr>
          <a:xfrm>
            <a:off x="2722888" y="6133265"/>
            <a:ext cx="36198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a:t>
            </a:r>
            <a:r>
              <a:rPr lang="en-GB" b="1" dirty="0">
                <a:solidFill>
                  <a:schemeClr val="bg1"/>
                </a:solidFill>
                <a:latin typeface="Letter-join Plus 36" panose="02000505000000020003" pitchFamily="50" charset="0"/>
              </a:rPr>
              <a:t>r</a:t>
            </a:r>
            <a:r>
              <a:rPr lang="en-GB" b="1" dirty="0" smtClean="0">
                <a:solidFill>
                  <a:schemeClr val="bg1"/>
                </a:solidFill>
                <a:latin typeface="Letter-join Plus 36" panose="02000505000000020003" pitchFamily="50" charset="0"/>
              </a:rPr>
              <a:t>esource sheet </a:t>
            </a:r>
            <a:r>
              <a:rPr lang="en-GB" b="1" dirty="0">
                <a:solidFill>
                  <a:schemeClr val="bg1"/>
                </a:solidFill>
                <a:latin typeface="Letter-join Plus 36" panose="02000505000000020003" pitchFamily="50" charset="0"/>
              </a:rPr>
              <a:t>1</a:t>
            </a:r>
            <a:r>
              <a:rPr lang="en-GB" b="1" dirty="0" smtClean="0">
                <a:solidFill>
                  <a:schemeClr val="bg1"/>
                </a:solidFill>
                <a:latin typeface="Letter-join Plus 36" panose="02000505000000020003" pitchFamily="50" charset="0"/>
              </a:rPr>
              <a:t> to record your answers.</a:t>
            </a:r>
            <a:endParaRPr lang="en-GB" b="1" dirty="0">
              <a:solidFill>
                <a:schemeClr val="bg2"/>
              </a:solidFill>
              <a:latin typeface="Letter-join Plus 36" panose="02000505000000020003" pitchFamily="50" charset="0"/>
            </a:endParaRPr>
          </a:p>
        </p:txBody>
      </p:sp>
      <p:sp>
        <p:nvSpPr>
          <p:cNvPr id="8" name="TextBox 7"/>
          <p:cNvSpPr txBox="1"/>
          <p:nvPr/>
        </p:nvSpPr>
        <p:spPr>
          <a:xfrm>
            <a:off x="827584" y="1767258"/>
            <a:ext cx="7488832" cy="2308324"/>
          </a:xfrm>
          <a:prstGeom prst="rect">
            <a:avLst/>
          </a:prstGeom>
          <a:noFill/>
        </p:spPr>
        <p:txBody>
          <a:bodyPr wrap="square" rtlCol="0">
            <a:spAutoFit/>
          </a:bodyPr>
          <a:lstStyle/>
          <a:p>
            <a:r>
              <a:rPr lang="en-GB" sz="2400" dirty="0" smtClean="0">
                <a:latin typeface="Letter-join 36" panose="02000805000000020003" pitchFamily="50" charset="0"/>
              </a:rPr>
              <a:t>Each year, to kick start the events of </a:t>
            </a:r>
            <a:r>
              <a:rPr lang="en-GB" sz="2400" dirty="0">
                <a:latin typeface="Letter-join 36" panose="02000805000000020003" pitchFamily="50" charset="0"/>
              </a:rPr>
              <a:t>B</a:t>
            </a:r>
            <a:r>
              <a:rPr lang="en-GB" sz="2400" dirty="0" smtClean="0">
                <a:latin typeface="Letter-join 36" panose="02000805000000020003" pitchFamily="50" charset="0"/>
              </a:rPr>
              <a:t>ook Week, we turn our classroom into a ‘book café’ and have our own ‘book tasting’ session, where we ‘taste’ books and complete a book menu on what we have sampled.</a:t>
            </a:r>
          </a:p>
          <a:p>
            <a:endParaRPr lang="en-GB" sz="2400" dirty="0">
              <a:latin typeface="Letter-join 36" panose="02000805000000020003" pitchFamily="50" charset="0"/>
            </a:endParaRPr>
          </a:p>
        </p:txBody>
      </p:sp>
      <p:pic>
        <p:nvPicPr>
          <p:cNvPr id="9" name="Picture 8"/>
          <p:cNvPicPr>
            <a:picLocks noChangeAspect="1"/>
          </p:cNvPicPr>
          <p:nvPr/>
        </p:nvPicPr>
        <p:blipFill>
          <a:blip r:embed="rId4"/>
          <a:stretch>
            <a:fillRect/>
          </a:stretch>
        </p:blipFill>
        <p:spPr>
          <a:xfrm>
            <a:off x="1156582" y="3647255"/>
            <a:ext cx="3688482" cy="2486010"/>
          </a:xfrm>
          <a:prstGeom prst="rect">
            <a:avLst/>
          </a:prstGeom>
        </p:spPr>
      </p:pic>
      <p:sp>
        <p:nvSpPr>
          <p:cNvPr id="15" name="TextBox 14"/>
          <p:cNvSpPr txBox="1"/>
          <p:nvPr/>
        </p:nvSpPr>
        <p:spPr>
          <a:xfrm>
            <a:off x="5028867" y="3824941"/>
            <a:ext cx="3103746" cy="1938992"/>
          </a:xfrm>
          <a:prstGeom prst="rect">
            <a:avLst/>
          </a:prstGeom>
          <a:noFill/>
        </p:spPr>
        <p:txBody>
          <a:bodyPr wrap="square" rtlCol="0">
            <a:spAutoFit/>
          </a:bodyPr>
          <a:lstStyle/>
          <a:p>
            <a:r>
              <a:rPr lang="en-GB" sz="2400" dirty="0" smtClean="0">
                <a:latin typeface="Letter-join 36" panose="02000805000000020003" pitchFamily="50" charset="0"/>
              </a:rPr>
              <a:t>This year will be slightly different, but we will still be ‘book tasting’ our own book. </a:t>
            </a:r>
            <a:endParaRPr lang="en-GB" sz="2400" dirty="0">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0360" y="6106977"/>
            <a:ext cx="609600" cy="609600"/>
          </a:xfrm>
          <a:prstGeom prst="rect">
            <a:avLst/>
          </a:prstGeom>
        </p:spPr>
      </p:pic>
    </p:spTree>
    <p:extLst>
      <p:ext uri="{BB962C8B-B14F-4D97-AF65-F5344CB8AC3E}">
        <p14:creationId xmlns:p14="http://schemas.microsoft.com/office/powerpoint/2010/main" val="43469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549" y="564773"/>
            <a:ext cx="6965245" cy="1202485"/>
          </a:xfrm>
        </p:spPr>
        <p:txBody>
          <a:bodyPr>
            <a:normAutofit/>
          </a:bodyPr>
          <a:lstStyle/>
          <a:p>
            <a:r>
              <a:rPr lang="en-GB" sz="3000" u="sng" dirty="0" smtClean="0">
                <a:latin typeface="Letter-join Plus 36" panose="02000505000000020003" pitchFamily="50" charset="0"/>
              </a:rPr>
              <a:t>Monday 1</a:t>
            </a:r>
            <a:r>
              <a:rPr lang="en-GB" sz="3000" u="sng" baseline="30000" dirty="0" smtClean="0">
                <a:latin typeface="Letter-join Plus 36" panose="02000505000000020003" pitchFamily="50" charset="0"/>
              </a:rPr>
              <a:t>st</a:t>
            </a:r>
            <a:r>
              <a:rPr lang="en-GB" sz="3000" u="sng" dirty="0" smtClean="0">
                <a:latin typeface="Letter-join Plus 36" panose="02000505000000020003" pitchFamily="50" charset="0"/>
              </a:rPr>
              <a:t> March – Book Tasting</a:t>
            </a:r>
            <a:r>
              <a:rPr lang="en-GB" dirty="0"/>
              <a:t/>
            </a:r>
            <a:br>
              <a:rPr lang="en-GB" dirty="0"/>
            </a:br>
            <a:endParaRPr lang="en-GB" sz="3000" u="sng" dirty="0">
              <a:latin typeface="Letter-join Plus 36" panose="02000505000000020003" pitchFamily="50" charset="0"/>
            </a:endParaRPr>
          </a:p>
        </p:txBody>
      </p:sp>
      <p:sp>
        <p:nvSpPr>
          <p:cNvPr id="14" name="TextBox 13"/>
          <p:cNvSpPr txBox="1"/>
          <p:nvPr/>
        </p:nvSpPr>
        <p:spPr>
          <a:xfrm>
            <a:off x="2722888" y="6133265"/>
            <a:ext cx="36198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a:t>
            </a:r>
            <a:r>
              <a:rPr lang="en-GB" b="1" dirty="0">
                <a:solidFill>
                  <a:schemeClr val="bg1"/>
                </a:solidFill>
                <a:latin typeface="Letter-join Plus 36" panose="02000505000000020003" pitchFamily="50" charset="0"/>
              </a:rPr>
              <a:t>r</a:t>
            </a:r>
            <a:r>
              <a:rPr lang="en-GB" b="1" dirty="0" smtClean="0">
                <a:solidFill>
                  <a:schemeClr val="bg1"/>
                </a:solidFill>
                <a:latin typeface="Letter-join Plus 36" panose="02000505000000020003" pitchFamily="50" charset="0"/>
              </a:rPr>
              <a:t>esource sheet </a:t>
            </a:r>
            <a:r>
              <a:rPr lang="en-GB" b="1" dirty="0">
                <a:solidFill>
                  <a:schemeClr val="bg1"/>
                </a:solidFill>
                <a:latin typeface="Letter-join Plus 36" panose="02000505000000020003" pitchFamily="50" charset="0"/>
              </a:rPr>
              <a:t>1</a:t>
            </a:r>
            <a:r>
              <a:rPr lang="en-GB" b="1" dirty="0" smtClean="0">
                <a:solidFill>
                  <a:schemeClr val="bg1"/>
                </a:solidFill>
                <a:latin typeface="Letter-join Plus 36" panose="02000505000000020003" pitchFamily="50" charset="0"/>
              </a:rPr>
              <a:t> to record your answers.</a:t>
            </a:r>
            <a:endParaRPr lang="en-GB" b="1" dirty="0">
              <a:solidFill>
                <a:schemeClr val="bg2"/>
              </a:solidFill>
              <a:latin typeface="Letter-join Plus 36" panose="02000505000000020003" pitchFamily="50" charset="0"/>
            </a:endParaRPr>
          </a:p>
        </p:txBody>
      </p:sp>
      <p:sp>
        <p:nvSpPr>
          <p:cNvPr id="8" name="TextBox 7"/>
          <p:cNvSpPr txBox="1"/>
          <p:nvPr/>
        </p:nvSpPr>
        <p:spPr>
          <a:xfrm>
            <a:off x="827584" y="1767258"/>
            <a:ext cx="7488832" cy="4154984"/>
          </a:xfrm>
          <a:prstGeom prst="rect">
            <a:avLst/>
          </a:prstGeom>
          <a:noFill/>
        </p:spPr>
        <p:txBody>
          <a:bodyPr wrap="square" rtlCol="0">
            <a:spAutoFit/>
          </a:bodyPr>
          <a:lstStyle/>
          <a:p>
            <a:r>
              <a:rPr lang="en-GB" sz="2400" dirty="0" smtClean="0">
                <a:latin typeface="Letter-join 36" panose="02000805000000020003" pitchFamily="50" charset="0"/>
              </a:rPr>
              <a:t>This year, you are going to use your gifted book to:</a:t>
            </a:r>
          </a:p>
          <a:p>
            <a:endParaRPr lang="en-GB" sz="2400" dirty="0" smtClean="0">
              <a:latin typeface="Letter-join 36" panose="02000805000000020003" pitchFamily="50" charset="0"/>
            </a:endParaRPr>
          </a:p>
          <a:p>
            <a:pPr algn="ctr"/>
            <a:r>
              <a:rPr lang="en-GB" sz="2400" dirty="0" smtClean="0">
                <a:latin typeface="Letter-join 36" panose="02000805000000020003" pitchFamily="50" charset="0"/>
              </a:rPr>
              <a:t>Course 1 - have a look at and feel of</a:t>
            </a:r>
          </a:p>
          <a:p>
            <a:pPr algn="ctr"/>
            <a:r>
              <a:rPr lang="en-GB" sz="2400" dirty="0" smtClean="0">
                <a:latin typeface="Letter-join 36" panose="02000805000000020003" pitchFamily="50" charset="0"/>
              </a:rPr>
              <a:t>Course 2 - glance over the cover</a:t>
            </a:r>
          </a:p>
          <a:p>
            <a:pPr algn="ctr"/>
            <a:r>
              <a:rPr lang="en-GB" sz="2400" dirty="0" smtClean="0">
                <a:latin typeface="Letter-join 36" panose="02000805000000020003" pitchFamily="50" charset="0"/>
              </a:rPr>
              <a:t>Course 3 - read the blurb</a:t>
            </a:r>
          </a:p>
          <a:p>
            <a:pPr algn="ctr"/>
            <a:r>
              <a:rPr lang="en-GB" sz="2400" dirty="0" smtClean="0">
                <a:latin typeface="Letter-join 36" panose="02000805000000020003" pitchFamily="50" charset="0"/>
              </a:rPr>
              <a:t>Course 4 - flick through the chapters</a:t>
            </a:r>
          </a:p>
          <a:p>
            <a:pPr algn="ctr"/>
            <a:r>
              <a:rPr lang="en-GB" sz="2400" dirty="0" smtClean="0">
                <a:latin typeface="Letter-join 36" panose="02000805000000020003" pitchFamily="50" charset="0"/>
              </a:rPr>
              <a:t>Course 5 - read the first chapter</a:t>
            </a:r>
          </a:p>
          <a:p>
            <a:pPr algn="ctr"/>
            <a:endParaRPr lang="en-GB" sz="2400" dirty="0">
              <a:latin typeface="Letter-join 36" panose="02000805000000020003" pitchFamily="50" charset="0"/>
            </a:endParaRPr>
          </a:p>
          <a:p>
            <a:r>
              <a:rPr lang="en-GB" sz="2400" dirty="0" smtClean="0">
                <a:latin typeface="Letter-join 36" panose="02000805000000020003" pitchFamily="50" charset="0"/>
              </a:rPr>
              <a:t>After each ‘course’, complete your menu to give details about all aspects of your book.</a:t>
            </a:r>
            <a:endParaRPr lang="en-GB" sz="2400" dirty="0">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528" y="6021288"/>
            <a:ext cx="609600" cy="609600"/>
          </a:xfrm>
          <a:prstGeom prst="rect">
            <a:avLst/>
          </a:prstGeom>
        </p:spPr>
      </p:pic>
    </p:spTree>
    <p:extLst>
      <p:ext uri="{BB962C8B-B14F-4D97-AF65-F5344CB8AC3E}">
        <p14:creationId xmlns:p14="http://schemas.microsoft.com/office/powerpoint/2010/main" val="9244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764704"/>
            <a:ext cx="7175093" cy="1202485"/>
          </a:xfrm>
        </p:spPr>
        <p:txBody>
          <a:bodyPr>
            <a:normAutofit/>
          </a:bodyPr>
          <a:lstStyle/>
          <a:p>
            <a:pPr algn="l"/>
            <a:r>
              <a:rPr lang="en-GB" sz="2400" u="sng" dirty="0" smtClean="0">
                <a:latin typeface="Letter-join 36" panose="02000805000000020003" pitchFamily="50" charset="0"/>
              </a:rPr>
              <a:t>Tuesday 2</a:t>
            </a:r>
            <a:r>
              <a:rPr lang="en-GB" sz="2400" u="sng" baseline="30000" dirty="0" smtClean="0">
                <a:latin typeface="Letter-join 36" panose="02000805000000020003" pitchFamily="50" charset="0"/>
              </a:rPr>
              <a:t>nd</a:t>
            </a:r>
            <a:r>
              <a:rPr lang="en-GB" sz="2400" u="sng" dirty="0" smtClean="0">
                <a:latin typeface="Letter-join 36" panose="02000805000000020003" pitchFamily="50" charset="0"/>
              </a:rPr>
              <a:t> March</a:t>
            </a:r>
            <a:r>
              <a:rPr lang="en-GB" sz="2400" dirty="0" smtClean="0">
                <a:latin typeface="Letter-join 36" panose="02000805000000020003" pitchFamily="50" charset="0"/>
              </a:rPr>
              <a:t/>
            </a:r>
            <a:br>
              <a:rPr lang="en-GB" sz="2400" dirty="0" smtClean="0">
                <a:latin typeface="Letter-join 36" panose="02000805000000020003" pitchFamily="50" charset="0"/>
              </a:rPr>
            </a:br>
            <a:r>
              <a:rPr lang="en-GB" sz="2400" dirty="0" smtClean="0">
                <a:latin typeface="Letter-join 36" panose="02000805000000020003" pitchFamily="50" charset="0"/>
              </a:rPr>
              <a:t>Introducing </a:t>
            </a:r>
            <a:r>
              <a:rPr lang="en-GB" sz="2400" dirty="0" smtClean="0">
                <a:latin typeface="Letter-join 36" panose="02000805000000020003" pitchFamily="50" charset="0"/>
              </a:rPr>
              <a:t>Flotsam </a:t>
            </a:r>
            <a:r>
              <a:rPr lang="en-GB" sz="2400" dirty="0" smtClean="0">
                <a:latin typeface="Letter-join 36" panose="02000805000000020003" pitchFamily="50" charset="0"/>
              </a:rPr>
              <a:t>by </a:t>
            </a:r>
            <a:r>
              <a:rPr lang="en-GB" sz="2400" dirty="0" smtClean="0">
                <a:latin typeface="Letter-join 36" panose="02000805000000020003" pitchFamily="50" charset="0"/>
              </a:rPr>
              <a:t>David </a:t>
            </a:r>
            <a:r>
              <a:rPr lang="en-GB" sz="2400" dirty="0" err="1" smtClean="0">
                <a:latin typeface="Letter-join 36" panose="02000805000000020003" pitchFamily="50" charset="0"/>
              </a:rPr>
              <a:t>Weisner</a:t>
            </a:r>
            <a:endParaRPr lang="en-GB" sz="2400" dirty="0">
              <a:latin typeface="Letter-join 36" panose="02000805000000020003" pitchFamily="50" charset="0"/>
            </a:endParaRPr>
          </a:p>
        </p:txBody>
      </p:sp>
      <p:pic>
        <p:nvPicPr>
          <p:cNvPr id="3074" name="Picture 2" descr="See the source imag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99592" y="1772816"/>
            <a:ext cx="2736304" cy="2243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95936" y="1628800"/>
            <a:ext cx="4248472" cy="2462213"/>
          </a:xfrm>
          <a:prstGeom prst="rect">
            <a:avLst/>
          </a:prstGeom>
          <a:noFill/>
        </p:spPr>
        <p:txBody>
          <a:bodyPr wrap="square" rtlCol="0">
            <a:spAutoFit/>
          </a:bodyPr>
          <a:lstStyle/>
          <a:p>
            <a:r>
              <a:rPr lang="en-GB" sz="2200" dirty="0" smtClean="0">
                <a:latin typeface="Letter-join 36" panose="02000805000000020003" pitchFamily="50" charset="0"/>
              </a:rPr>
              <a:t>This year’s writing competition for Book Week is based around the book Flotsam. Flotsam is a wordless picture book which tells the story through pictures.</a:t>
            </a:r>
            <a:endParaRPr lang="en-GB" sz="2200" dirty="0">
              <a:latin typeface="Letter-join 36" panose="02000805000000020003" pitchFamily="50" charset="0"/>
            </a:endParaRPr>
          </a:p>
        </p:txBody>
      </p:sp>
      <p:sp>
        <p:nvSpPr>
          <p:cNvPr id="6" name="TextBox 5"/>
          <p:cNvSpPr txBox="1"/>
          <p:nvPr/>
        </p:nvSpPr>
        <p:spPr>
          <a:xfrm>
            <a:off x="899592" y="4091013"/>
            <a:ext cx="7344816" cy="1785104"/>
          </a:xfrm>
          <a:prstGeom prst="rect">
            <a:avLst/>
          </a:prstGeom>
          <a:noFill/>
        </p:spPr>
        <p:txBody>
          <a:bodyPr wrap="square" rtlCol="0">
            <a:spAutoFit/>
          </a:bodyPr>
          <a:lstStyle/>
          <a:p>
            <a:r>
              <a:rPr lang="en-GB" sz="2200" dirty="0" smtClean="0">
                <a:latin typeface="Letter-join 36" panose="02000805000000020003" pitchFamily="50" charset="0"/>
              </a:rPr>
              <a:t>This week you are joining the ‘Flotsam’ on a underwater adventure and are going to be writing a short story about your adventures in an imaginary underwater city and/or with an amazing underwater invention!</a:t>
            </a:r>
            <a:endParaRPr lang="en-GB" sz="2200" dirty="0">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784" y="6114121"/>
            <a:ext cx="609600" cy="609600"/>
          </a:xfrm>
          <a:prstGeom prst="rect">
            <a:avLst/>
          </a:prstGeom>
        </p:spPr>
      </p:pic>
    </p:spTree>
    <p:extLst>
      <p:ext uri="{BB962C8B-B14F-4D97-AF65-F5344CB8AC3E}">
        <p14:creationId xmlns:p14="http://schemas.microsoft.com/office/powerpoint/2010/main" val="313388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1202485"/>
          </a:xfrm>
        </p:spPr>
        <p:txBody>
          <a:bodyPr>
            <a:normAutofit/>
          </a:bodyPr>
          <a:lstStyle/>
          <a:p>
            <a:r>
              <a:rPr lang="en-GB" b="1" dirty="0" smtClean="0">
                <a:latin typeface="Letter-join Plus 36" panose="02000505000000020003" pitchFamily="50" charset="0"/>
              </a:rPr>
              <a:t>Sit back, relax and enjoy…</a:t>
            </a:r>
            <a:endParaRPr lang="en-GB" b="1" dirty="0">
              <a:latin typeface="Letter-join Plus 36" panose="02000505000000020003" pitchFamily="50" charset="0"/>
            </a:endParaRPr>
          </a:p>
        </p:txBody>
      </p:sp>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9525" y="3084882"/>
            <a:ext cx="7623731" cy="1200329"/>
          </a:xfrm>
          <a:prstGeom prst="rect">
            <a:avLst/>
          </a:prstGeom>
          <a:noFill/>
        </p:spPr>
        <p:txBody>
          <a:bodyPr wrap="square" rtlCol="0">
            <a:spAutoFit/>
          </a:bodyPr>
          <a:lstStyle/>
          <a:p>
            <a:pPr algn="ctr"/>
            <a:r>
              <a:rPr lang="en-GB" dirty="0" smtClean="0">
                <a:latin typeface="Letter-join Plus 36" panose="02000505000000020003" pitchFamily="50" charset="0"/>
              </a:rPr>
              <a:t>Use the following link to watch the wordless book</a:t>
            </a:r>
          </a:p>
          <a:p>
            <a:pPr algn="ctr"/>
            <a:r>
              <a:rPr lang="en-GB" dirty="0" smtClean="0">
                <a:latin typeface="Letter-join Plus 36" panose="02000505000000020003" pitchFamily="50" charset="0"/>
              </a:rPr>
              <a:t> ‘</a:t>
            </a:r>
            <a:r>
              <a:rPr lang="en-GB" b="1" dirty="0" smtClean="0">
                <a:latin typeface="Letter-join Plus 36" panose="02000505000000020003" pitchFamily="50" charset="0"/>
              </a:rPr>
              <a:t>Flotsam’.</a:t>
            </a:r>
          </a:p>
          <a:p>
            <a:pPr algn="ctr"/>
            <a:r>
              <a:rPr lang="en-GB" dirty="0" smtClean="0">
                <a:latin typeface="Letter-join Plus 36" panose="02000505000000020003" pitchFamily="50" charset="0"/>
              </a:rPr>
              <a:t>The different links are different versions, which you might find useful.</a:t>
            </a:r>
          </a:p>
          <a:p>
            <a:pPr algn="ctr"/>
            <a:endParaRPr lang="en-GB" dirty="0" smtClean="0">
              <a:latin typeface="Letter-join Plus 36" panose="02000505000000020003" pitchFamily="50" charset="0"/>
            </a:endParaRPr>
          </a:p>
        </p:txBody>
      </p:sp>
      <p:sp>
        <p:nvSpPr>
          <p:cNvPr id="6" name="TextBox 5"/>
          <p:cNvSpPr txBox="1"/>
          <p:nvPr/>
        </p:nvSpPr>
        <p:spPr>
          <a:xfrm>
            <a:off x="1775086" y="5233213"/>
            <a:ext cx="5472608" cy="923330"/>
          </a:xfrm>
          <a:prstGeom prst="rect">
            <a:avLst/>
          </a:prstGeom>
          <a:noFill/>
        </p:spPr>
        <p:txBody>
          <a:bodyPr wrap="square" rtlCol="0">
            <a:spAutoFit/>
          </a:bodyPr>
          <a:lstStyle/>
          <a:p>
            <a:pPr algn="ctr"/>
            <a:r>
              <a:rPr lang="en-GB" dirty="0" smtClean="0">
                <a:latin typeface="Letter-join Plus 36" panose="02000505000000020003" pitchFamily="50" charset="0"/>
              </a:rPr>
              <a:t>You will need to watch the clip more than once during Book Week to focus on different aspects from it throughout</a:t>
            </a:r>
            <a:r>
              <a:rPr lang="en-GB" dirty="0">
                <a:latin typeface="Letter-join Plus 36" panose="02000505000000020003" pitchFamily="50" charset="0"/>
              </a:rPr>
              <a:t> </a:t>
            </a:r>
            <a:r>
              <a:rPr lang="en-GB" dirty="0" smtClean="0">
                <a:latin typeface="Letter-join Plus 36" panose="02000505000000020003" pitchFamily="50" charset="0"/>
              </a:rPr>
              <a:t>the week.</a:t>
            </a:r>
            <a:endParaRPr lang="en-GB" dirty="0">
              <a:latin typeface="Letter-join Plus 36" panose="02000505000000020003" pitchFamily="50"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52668814"/>
              </p:ext>
            </p:extLst>
          </p:nvPr>
        </p:nvGraphicFramePr>
        <p:xfrm>
          <a:off x="1487483" y="4046888"/>
          <a:ext cx="6196013" cy="331222"/>
        </p:xfrm>
        <a:graphic>
          <a:graphicData uri="http://schemas.openxmlformats.org/drawingml/2006/table">
            <a:tbl>
              <a:tblPr>
                <a:tableStyleId>{5C22544A-7EE6-4342-B048-85BDC9FD1C3A}</a:tableStyleId>
              </a:tblPr>
              <a:tblGrid>
                <a:gridCol w="6196013">
                  <a:extLst>
                    <a:ext uri="{9D8B030D-6E8A-4147-A177-3AD203B41FA5}">
                      <a16:colId xmlns:a16="http://schemas.microsoft.com/office/drawing/2014/main" val="2265397673"/>
                    </a:ext>
                  </a:extLst>
                </a:gridCol>
              </a:tblGrid>
              <a:tr h="331222">
                <a:tc>
                  <a:txBody>
                    <a:bodyPr/>
                    <a:lstStyle/>
                    <a:p>
                      <a:pPr algn="ctr">
                        <a:lnSpc>
                          <a:spcPct val="115000"/>
                        </a:lnSpc>
                        <a:spcAft>
                          <a:spcPts val="1000"/>
                        </a:spcAft>
                      </a:pPr>
                      <a:r>
                        <a:rPr lang="en-GB" sz="1200" u="sng" dirty="0">
                          <a:effectLst/>
                          <a:hlinkClick r:id="rId5"/>
                        </a:rPr>
                        <a:t>https://</a:t>
                      </a:r>
                      <a:r>
                        <a:rPr lang="en-GB" sz="1200" u="sng" dirty="0" smtClean="0">
                          <a:effectLst/>
                          <a:hlinkClick r:id="rId5"/>
                        </a:rPr>
                        <a:t>www.youtube.com/watch?v=3MTKWnxzqvM&amp;safe=true</a:t>
                      </a:r>
                      <a:endParaRPr lang="en-GB" sz="1200" u="sng" dirty="0" smtClean="0">
                        <a:effectLst/>
                      </a:endParaRPr>
                    </a:p>
                  </a:txBody>
                  <a:tcPr marL="114300" marR="114300" marT="0" marB="0"/>
                </a:tc>
                <a:extLst>
                  <a:ext uri="{0D108BD9-81ED-4DB2-BD59-A6C34878D82A}">
                    <a16:rowId xmlns:a16="http://schemas.microsoft.com/office/drawing/2014/main" val="335070849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97395820"/>
              </p:ext>
            </p:extLst>
          </p:nvPr>
        </p:nvGraphicFramePr>
        <p:xfrm>
          <a:off x="1487482" y="4378111"/>
          <a:ext cx="6196013" cy="419494"/>
        </p:xfrm>
        <a:graphic>
          <a:graphicData uri="http://schemas.openxmlformats.org/drawingml/2006/table">
            <a:tbl>
              <a:tblPr>
                <a:tableStyleId>{5C22544A-7EE6-4342-B048-85BDC9FD1C3A}</a:tableStyleId>
              </a:tblPr>
              <a:tblGrid>
                <a:gridCol w="6196013">
                  <a:extLst>
                    <a:ext uri="{9D8B030D-6E8A-4147-A177-3AD203B41FA5}">
                      <a16:colId xmlns:a16="http://schemas.microsoft.com/office/drawing/2014/main" val="3630071606"/>
                    </a:ext>
                  </a:extLst>
                </a:gridCol>
              </a:tblGrid>
              <a:tr h="419494">
                <a:tc>
                  <a:txBody>
                    <a:bodyPr/>
                    <a:lstStyle/>
                    <a:p>
                      <a:pPr algn="ctr">
                        <a:lnSpc>
                          <a:spcPct val="115000"/>
                        </a:lnSpc>
                        <a:spcAft>
                          <a:spcPts val="1000"/>
                        </a:spcAft>
                      </a:pPr>
                      <a:r>
                        <a:rPr lang="en-GB" sz="1200" u="sng" dirty="0" smtClean="0">
                          <a:effectLst/>
                          <a:hlinkClick r:id="rId6"/>
                        </a:rPr>
                        <a:t>https://www.youtube.com/watch?v=N1v9-UT93R4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253618104"/>
                  </a:ext>
                </a:extLst>
              </a:tr>
            </a:tbl>
          </a:graphicData>
        </a:graphic>
      </p:graphicFrame>
      <p:sp>
        <p:nvSpPr>
          <p:cNvPr id="10" name="Rectangle 9"/>
          <p:cNvSpPr/>
          <p:nvPr/>
        </p:nvSpPr>
        <p:spPr>
          <a:xfrm>
            <a:off x="2959111" y="4830743"/>
            <a:ext cx="3304623" cy="646331"/>
          </a:xfrm>
          <a:prstGeom prst="rect">
            <a:avLst/>
          </a:prstGeom>
        </p:spPr>
        <p:txBody>
          <a:bodyPr wrap="none">
            <a:spAutoFit/>
          </a:bodyPr>
          <a:lstStyle/>
          <a:p>
            <a:r>
              <a:rPr lang="en-GB" dirty="0">
                <a:hlinkClick r:id="rId7"/>
              </a:rPr>
              <a:t>https://</a:t>
            </a:r>
            <a:r>
              <a:rPr lang="en-GB" dirty="0" smtClean="0">
                <a:hlinkClick r:id="rId7"/>
              </a:rPr>
              <a:t>vimeo.com/430640419</a:t>
            </a:r>
            <a:endParaRPr lang="en-GB" dirty="0" smtClean="0"/>
          </a:p>
          <a:p>
            <a:endParaRPr lang="en-GB"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4725" y="6169444"/>
            <a:ext cx="609600" cy="609600"/>
          </a:xfrm>
          <a:prstGeom prst="rect">
            <a:avLst/>
          </a:prstGeom>
        </p:spPr>
      </p:pic>
    </p:spTree>
    <p:extLst>
      <p:ext uri="{BB962C8B-B14F-4D97-AF65-F5344CB8AC3E}">
        <p14:creationId xmlns:p14="http://schemas.microsoft.com/office/powerpoint/2010/main" val="220101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549" y="564773"/>
            <a:ext cx="6965245" cy="1202485"/>
          </a:xfrm>
        </p:spPr>
        <p:txBody>
          <a:bodyPr>
            <a:normAutofit/>
          </a:bodyPr>
          <a:lstStyle/>
          <a:p>
            <a:r>
              <a:rPr lang="en-GB" sz="3000" u="sng" dirty="0" smtClean="0">
                <a:latin typeface="Letter-join Plus 36" panose="02000505000000020003" pitchFamily="50" charset="0"/>
              </a:rPr>
              <a:t>Tuesday 2</a:t>
            </a:r>
            <a:r>
              <a:rPr lang="en-GB" sz="3000" u="sng" baseline="30000" dirty="0" smtClean="0">
                <a:latin typeface="Letter-join Plus 36" panose="02000505000000020003" pitchFamily="50" charset="0"/>
              </a:rPr>
              <a:t>nd</a:t>
            </a:r>
            <a:r>
              <a:rPr lang="en-GB" sz="3000" u="sng" dirty="0" smtClean="0">
                <a:latin typeface="Letter-join Plus 36" panose="02000505000000020003" pitchFamily="50" charset="0"/>
              </a:rPr>
              <a:t> March - Initial </a:t>
            </a:r>
            <a:r>
              <a:rPr lang="en-GB" sz="3000" u="sng" dirty="0">
                <a:latin typeface="Letter-join Plus 36" panose="02000505000000020003" pitchFamily="50" charset="0"/>
              </a:rPr>
              <a:t>t</a:t>
            </a:r>
            <a:r>
              <a:rPr lang="en-GB" sz="3000" u="sng" dirty="0" smtClean="0">
                <a:latin typeface="Letter-join Plus 36" panose="02000505000000020003" pitchFamily="50" charset="0"/>
              </a:rPr>
              <a:t>houghts…</a:t>
            </a:r>
            <a:endParaRPr lang="en-GB" sz="3000" u="sng" dirty="0">
              <a:latin typeface="Letter-join Plus 36" panose="02000505000000020003" pitchFamily="50" charset="0"/>
            </a:endParaRPr>
          </a:p>
        </p:txBody>
      </p:sp>
      <p:sp>
        <p:nvSpPr>
          <p:cNvPr id="3" name="Content Placeholder 2"/>
          <p:cNvSpPr>
            <a:spLocks noGrp="1"/>
          </p:cNvSpPr>
          <p:nvPr>
            <p:ph idx="1"/>
          </p:nvPr>
        </p:nvSpPr>
        <p:spPr>
          <a:xfrm>
            <a:off x="1526968" y="1556394"/>
            <a:ext cx="6196405" cy="949703"/>
          </a:xfrm>
        </p:spPr>
        <p:txBody>
          <a:bodyPr/>
          <a:lstStyle/>
          <a:p>
            <a:pPr marL="0" indent="0" algn="ctr">
              <a:buNone/>
            </a:pPr>
            <a:r>
              <a:rPr lang="en-GB" dirty="0" smtClean="0">
                <a:latin typeface="Letter-join Plus 36" panose="02000505000000020003" pitchFamily="50" charset="0"/>
              </a:rPr>
              <a:t>Think about the following questions and answer the questions on the sheet.</a:t>
            </a:r>
          </a:p>
          <a:p>
            <a:pPr marL="0" indent="0">
              <a:buNone/>
            </a:pPr>
            <a:endParaRPr lang="en-GB" dirty="0"/>
          </a:p>
        </p:txBody>
      </p:sp>
      <p:sp>
        <p:nvSpPr>
          <p:cNvPr id="5" name="Oval Callout 4"/>
          <p:cNvSpPr/>
          <p:nvPr/>
        </p:nvSpPr>
        <p:spPr>
          <a:xfrm>
            <a:off x="827584" y="2523399"/>
            <a:ext cx="3188945" cy="1512168"/>
          </a:xfrm>
          <a:prstGeom prst="wedgeEllipseCallout">
            <a:avLst>
              <a:gd name="adj1" fmla="val 58635"/>
              <a:gd name="adj2" fmla="val 47815"/>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dirty="0" smtClean="0">
                <a:latin typeface="Letter-join Plus 36" panose="02000505000000020003" pitchFamily="50" charset="0"/>
              </a:rPr>
              <a:t>Where is the setting? Who is the main character?</a:t>
            </a:r>
            <a:endParaRPr lang="en-GB" dirty="0">
              <a:latin typeface="Letter-join Plus 36" panose="02000505000000020003" pitchFamily="50" charset="0"/>
            </a:endParaRPr>
          </a:p>
        </p:txBody>
      </p:sp>
      <p:sp>
        <p:nvSpPr>
          <p:cNvPr id="7" name="Oval Callout 6"/>
          <p:cNvSpPr/>
          <p:nvPr/>
        </p:nvSpPr>
        <p:spPr>
          <a:xfrm>
            <a:off x="4960958" y="2346101"/>
            <a:ext cx="3188945" cy="1512168"/>
          </a:xfrm>
          <a:prstGeom prst="wedgeEllipseCallout">
            <a:avLst>
              <a:gd name="adj1" fmla="val -54013"/>
              <a:gd name="adj2" fmla="val 48679"/>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dirty="0" smtClean="0">
                <a:latin typeface="Letter-join Plus 36" panose="02000505000000020003" pitchFamily="50" charset="0"/>
              </a:rPr>
              <a:t>What is unusual/surprising in the story?</a:t>
            </a:r>
            <a:endParaRPr lang="en-GB" dirty="0">
              <a:latin typeface="Letter-join Plus 36" panose="02000505000000020003" pitchFamily="50" charset="0"/>
            </a:endParaRPr>
          </a:p>
        </p:txBody>
      </p:sp>
      <p:sp>
        <p:nvSpPr>
          <p:cNvPr id="10" name="Oval Callout 9"/>
          <p:cNvSpPr/>
          <p:nvPr/>
        </p:nvSpPr>
        <p:spPr>
          <a:xfrm>
            <a:off x="913343" y="4437112"/>
            <a:ext cx="3218641" cy="1308918"/>
          </a:xfrm>
          <a:prstGeom prst="wedgeEllipseCallout">
            <a:avLst>
              <a:gd name="adj1" fmla="val 60842"/>
              <a:gd name="adj2" fmla="val -32158"/>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dirty="0" smtClean="0">
                <a:latin typeface="Letter-join Plus 36" panose="02000505000000020003" pitchFamily="50" charset="0"/>
              </a:rPr>
              <a:t>Which object is the whole story based around?</a:t>
            </a:r>
            <a:endParaRPr lang="en-GB" dirty="0">
              <a:latin typeface="Letter-join Plus 36" panose="02000505000000020003" pitchFamily="50" charset="0"/>
            </a:endParaRPr>
          </a:p>
        </p:txBody>
      </p:sp>
      <p:sp>
        <p:nvSpPr>
          <p:cNvPr id="11" name="Oval Callout 10"/>
          <p:cNvSpPr/>
          <p:nvPr/>
        </p:nvSpPr>
        <p:spPr>
          <a:xfrm>
            <a:off x="5169657" y="4437112"/>
            <a:ext cx="3188945" cy="1512168"/>
          </a:xfrm>
          <a:prstGeom prst="wedgeEllipseCallout">
            <a:avLst>
              <a:gd name="adj1" fmla="val -63025"/>
              <a:gd name="adj2" fmla="val -38570"/>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dirty="0">
              <a:latin typeface="Letter-join Plus 36" panose="02000505000000020003" pitchFamily="50" charset="0"/>
            </a:endParaRPr>
          </a:p>
        </p:txBody>
      </p:sp>
      <p:sp>
        <p:nvSpPr>
          <p:cNvPr id="12" name="TextBox 11"/>
          <p:cNvSpPr txBox="1"/>
          <p:nvPr/>
        </p:nvSpPr>
        <p:spPr>
          <a:xfrm>
            <a:off x="5381581" y="4638635"/>
            <a:ext cx="2765098" cy="1200329"/>
          </a:xfrm>
          <a:prstGeom prst="rect">
            <a:avLst/>
          </a:prstGeom>
          <a:noFill/>
        </p:spPr>
        <p:txBody>
          <a:bodyPr wrap="square" rtlCol="0">
            <a:spAutoFit/>
          </a:bodyPr>
          <a:lstStyle/>
          <a:p>
            <a:pPr algn="ctr"/>
            <a:r>
              <a:rPr lang="en-GB" dirty="0" smtClean="0">
                <a:solidFill>
                  <a:schemeClr val="bg1"/>
                </a:solidFill>
                <a:latin typeface="Letter-join Plus 36" panose="02000505000000020003" pitchFamily="50" charset="0"/>
              </a:rPr>
              <a:t>Why are there other children in the photos?</a:t>
            </a:r>
            <a:endParaRPr lang="en-GB" dirty="0">
              <a:solidFill>
                <a:schemeClr val="bg1"/>
              </a:solidFill>
              <a:latin typeface="Letter-join Plus 36" panose="02000505000000020003" pitchFamily="50" charset="0"/>
            </a:endParaRPr>
          </a:p>
          <a:p>
            <a:pPr algn="ctr"/>
            <a:r>
              <a:rPr lang="en-GB" dirty="0" smtClean="0">
                <a:solidFill>
                  <a:schemeClr val="bg1"/>
                </a:solidFill>
                <a:latin typeface="Letter-join Plus 36" panose="02000505000000020003" pitchFamily="50" charset="0"/>
              </a:rPr>
              <a:t>What would you do if you found the camera?</a:t>
            </a:r>
            <a:endParaRPr lang="en-GB" dirty="0">
              <a:solidFill>
                <a:schemeClr val="bg1"/>
              </a:solidFill>
              <a:latin typeface="Letter-join Plus 36" panose="02000505000000020003" pitchFamily="50" charset="0"/>
            </a:endParaRPr>
          </a:p>
        </p:txBody>
      </p:sp>
      <p:sp>
        <p:nvSpPr>
          <p:cNvPr id="14" name="TextBox 13"/>
          <p:cNvSpPr txBox="1"/>
          <p:nvPr/>
        </p:nvSpPr>
        <p:spPr>
          <a:xfrm>
            <a:off x="2722888" y="6133265"/>
            <a:ext cx="36198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a:t>
            </a:r>
            <a:r>
              <a:rPr lang="en-GB" b="1" dirty="0">
                <a:solidFill>
                  <a:schemeClr val="bg1"/>
                </a:solidFill>
                <a:latin typeface="Letter-join Plus 36" panose="02000505000000020003" pitchFamily="50" charset="0"/>
              </a:rPr>
              <a:t>r</a:t>
            </a:r>
            <a:r>
              <a:rPr lang="en-GB" b="1" dirty="0" smtClean="0">
                <a:solidFill>
                  <a:schemeClr val="bg1"/>
                </a:solidFill>
                <a:latin typeface="Letter-join Plus 36" panose="02000505000000020003" pitchFamily="50" charset="0"/>
              </a:rPr>
              <a:t>esource sheet </a:t>
            </a:r>
            <a:r>
              <a:rPr lang="en-GB" b="1" dirty="0">
                <a:solidFill>
                  <a:schemeClr val="bg1"/>
                </a:solidFill>
                <a:latin typeface="Letter-join Plus 36" panose="02000505000000020003" pitchFamily="50" charset="0"/>
              </a:rPr>
              <a:t>2</a:t>
            </a:r>
            <a:r>
              <a:rPr lang="en-GB" b="1" dirty="0" smtClean="0">
                <a:solidFill>
                  <a:schemeClr val="bg1"/>
                </a:solidFill>
                <a:latin typeface="Letter-join Plus 36" panose="02000505000000020003" pitchFamily="50" charset="0"/>
              </a:rPr>
              <a:t> to record your answers.</a:t>
            </a:r>
            <a:endParaRPr lang="en-GB" b="1" dirty="0">
              <a:solidFill>
                <a:schemeClr val="bg2"/>
              </a:solidFill>
              <a:latin typeface="Letter-join Plus 36" panose="020005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784" y="6120040"/>
            <a:ext cx="609600" cy="609600"/>
          </a:xfrm>
          <a:prstGeom prst="rect">
            <a:avLst/>
          </a:prstGeom>
        </p:spPr>
      </p:pic>
    </p:spTree>
    <p:extLst>
      <p:ext uri="{BB962C8B-B14F-4D97-AF65-F5344CB8AC3E}">
        <p14:creationId xmlns:p14="http://schemas.microsoft.com/office/powerpoint/2010/main" val="37836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549" y="564773"/>
            <a:ext cx="6965245" cy="1202485"/>
          </a:xfrm>
        </p:spPr>
        <p:txBody>
          <a:bodyPr>
            <a:normAutofit/>
          </a:bodyPr>
          <a:lstStyle/>
          <a:p>
            <a:r>
              <a:rPr lang="en-GB" sz="3000" u="sng" dirty="0" smtClean="0">
                <a:latin typeface="Letter-join Plus 36" panose="02000505000000020003" pitchFamily="50" charset="0"/>
              </a:rPr>
              <a:t>Tuesday 2</a:t>
            </a:r>
            <a:r>
              <a:rPr lang="en-GB" sz="3000" u="sng" baseline="30000" dirty="0" smtClean="0">
                <a:latin typeface="Letter-join Plus 36" panose="02000505000000020003" pitchFamily="50" charset="0"/>
              </a:rPr>
              <a:t>nd</a:t>
            </a:r>
            <a:r>
              <a:rPr lang="en-GB" sz="3000" u="sng" dirty="0" smtClean="0">
                <a:latin typeface="Letter-join Plus 36" panose="02000505000000020003" pitchFamily="50" charset="0"/>
              </a:rPr>
              <a:t> March – Wow!</a:t>
            </a:r>
            <a:endParaRPr lang="en-GB" sz="3000" u="sng" dirty="0">
              <a:latin typeface="Letter-join Plus 36" panose="02000505000000020003" pitchFamily="50" charset="0"/>
            </a:endParaRPr>
          </a:p>
        </p:txBody>
      </p:sp>
      <p:sp>
        <p:nvSpPr>
          <p:cNvPr id="3" name="Content Placeholder 2"/>
          <p:cNvSpPr>
            <a:spLocks noGrp="1"/>
          </p:cNvSpPr>
          <p:nvPr>
            <p:ph idx="1"/>
          </p:nvPr>
        </p:nvSpPr>
        <p:spPr>
          <a:xfrm>
            <a:off x="1526968" y="1556394"/>
            <a:ext cx="6196405" cy="3096742"/>
          </a:xfrm>
        </p:spPr>
        <p:txBody>
          <a:bodyPr>
            <a:normAutofit/>
          </a:bodyPr>
          <a:lstStyle/>
          <a:p>
            <a:pPr marL="0" indent="0" algn="ctr">
              <a:buNone/>
            </a:pPr>
            <a:r>
              <a:rPr lang="en-GB" sz="3000" dirty="0" smtClean="0">
                <a:latin typeface="Letter-join Plus 36" panose="02000505000000020003" pitchFamily="50" charset="0"/>
              </a:rPr>
              <a:t>Look at this!</a:t>
            </a:r>
          </a:p>
          <a:p>
            <a:pPr marL="0" indent="0" algn="ctr">
              <a:buNone/>
            </a:pPr>
            <a:r>
              <a:rPr lang="en-GB" dirty="0" smtClean="0">
                <a:latin typeface="Letter-join Plus 36" panose="02000505000000020003" pitchFamily="50" charset="0"/>
              </a:rPr>
              <a:t>Click on the link to read about a real life news story of a lost camera being found!</a:t>
            </a:r>
          </a:p>
          <a:p>
            <a:pPr marL="0" indent="0" algn="ctr">
              <a:buNone/>
            </a:pPr>
            <a:endParaRPr lang="en-GB" dirty="0">
              <a:latin typeface="Letter-join Plus 36" panose="02000505000000020003" pitchFamily="50" charset="0"/>
            </a:endParaRPr>
          </a:p>
          <a:p>
            <a:pPr marL="0" indent="0" algn="ctr">
              <a:buNone/>
            </a:pPr>
            <a:r>
              <a:rPr lang="en-GB" u="sng" dirty="0">
                <a:hlinkClick r:id="rId4"/>
              </a:rPr>
              <a:t>The incredible journey of a camera lost at sea - BBC News</a:t>
            </a:r>
            <a:r>
              <a:rPr lang="en-GB" dirty="0" smtClean="0">
                <a:latin typeface="Letter-join Plus 36" panose="02000505000000020003" pitchFamily="50" charset="0"/>
              </a:rPr>
              <a:t> </a:t>
            </a:r>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6021288"/>
            <a:ext cx="609600" cy="609600"/>
          </a:xfrm>
          <a:prstGeom prst="rect">
            <a:avLst/>
          </a:prstGeom>
        </p:spPr>
      </p:pic>
    </p:spTree>
    <p:extLst>
      <p:ext uri="{BB962C8B-B14F-4D97-AF65-F5344CB8AC3E}">
        <p14:creationId xmlns:p14="http://schemas.microsoft.com/office/powerpoint/2010/main" val="19110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797" y="692696"/>
            <a:ext cx="7495673" cy="1202485"/>
          </a:xfrm>
        </p:spPr>
        <p:txBody>
          <a:bodyPr>
            <a:normAutofit/>
          </a:bodyPr>
          <a:lstStyle/>
          <a:p>
            <a:r>
              <a:rPr lang="en-GB" sz="3000" u="sng" dirty="0" smtClean="0">
                <a:latin typeface="Letter-join Plus 36" panose="02000505000000020003" pitchFamily="50" charset="0"/>
              </a:rPr>
              <a:t>Wednesday 3</a:t>
            </a:r>
            <a:r>
              <a:rPr lang="en-GB" sz="3000" u="sng" baseline="30000" dirty="0" smtClean="0">
                <a:latin typeface="Letter-join Plus 36" panose="02000505000000020003" pitchFamily="50" charset="0"/>
              </a:rPr>
              <a:t>rd</a:t>
            </a:r>
            <a:r>
              <a:rPr lang="en-GB" sz="3000" u="sng" dirty="0" smtClean="0">
                <a:latin typeface="Letter-join Plus 36" panose="02000505000000020003" pitchFamily="50" charset="0"/>
              </a:rPr>
              <a:t> March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Imaginary worlds</a:t>
            </a:r>
            <a:endParaRPr lang="en-GB" sz="3000" u="sng" dirty="0">
              <a:latin typeface="Letter-join Plus 36" panose="02000505000000020003" pitchFamily="50" charset="0"/>
            </a:endParaRPr>
          </a:p>
        </p:txBody>
      </p:sp>
      <p:sp>
        <p:nvSpPr>
          <p:cNvPr id="7" name="TextBox 6"/>
          <p:cNvSpPr txBox="1"/>
          <p:nvPr/>
        </p:nvSpPr>
        <p:spPr>
          <a:xfrm>
            <a:off x="842797" y="1891124"/>
            <a:ext cx="7567681" cy="4401205"/>
          </a:xfrm>
          <a:prstGeom prst="rect">
            <a:avLst/>
          </a:prstGeom>
          <a:noFill/>
        </p:spPr>
        <p:txBody>
          <a:bodyPr wrap="square" rtlCol="0">
            <a:spAutoFit/>
          </a:bodyPr>
          <a:lstStyle/>
          <a:p>
            <a:r>
              <a:rPr lang="en-GB" sz="2000" dirty="0" smtClean="0">
                <a:latin typeface="Letter-join 36" panose="02000805000000020003" pitchFamily="50" charset="0"/>
              </a:rPr>
              <a:t>Now that you have looked at the video clips of the book a few times, read resource sheet 3 to ensure you  understand what happens in the story. </a:t>
            </a:r>
          </a:p>
          <a:p>
            <a:r>
              <a:rPr lang="en-GB" sz="2000" dirty="0" smtClean="0">
                <a:latin typeface="Letter-join 36" panose="02000805000000020003" pitchFamily="50" charset="0"/>
              </a:rPr>
              <a:t>Today, we are going to look at the imaginary underwater worlds in more detail.</a:t>
            </a:r>
            <a:endParaRPr lang="en-GB" sz="2000" dirty="0">
              <a:latin typeface="Letter-join 36" panose="02000805000000020003" pitchFamily="50" charset="0"/>
            </a:endParaRPr>
          </a:p>
          <a:p>
            <a:endParaRPr lang="en-GB" sz="2000" dirty="0">
              <a:latin typeface="Letter-join 36" panose="02000805000000020003" pitchFamily="50" charset="0"/>
            </a:endParaRPr>
          </a:p>
          <a:p>
            <a:r>
              <a:rPr lang="en-GB" sz="2000" dirty="0" smtClean="0">
                <a:latin typeface="Letter-join 36" panose="02000805000000020003" pitchFamily="50" charset="0"/>
              </a:rPr>
              <a:t>Choose one image from resource sheet </a:t>
            </a:r>
            <a:r>
              <a:rPr lang="en-GB" sz="2000" dirty="0" smtClean="0">
                <a:latin typeface="Letter-join 36" panose="02000805000000020003" pitchFamily="50" charset="0"/>
              </a:rPr>
              <a:t>4, </a:t>
            </a:r>
            <a:r>
              <a:rPr lang="en-GB" sz="2000" dirty="0" smtClean="0">
                <a:latin typeface="Letter-join 36" panose="02000805000000020003" pitchFamily="50" charset="0"/>
              </a:rPr>
              <a:t>stick it onto resource sheet </a:t>
            </a:r>
            <a:r>
              <a:rPr lang="en-GB" sz="2000" dirty="0" smtClean="0">
                <a:latin typeface="Letter-join 36" panose="02000805000000020003" pitchFamily="50" charset="0"/>
              </a:rPr>
              <a:t>5 </a:t>
            </a:r>
            <a:r>
              <a:rPr lang="en-GB" sz="2000" dirty="0" smtClean="0">
                <a:latin typeface="Letter-join 36" panose="02000805000000020003" pitchFamily="50" charset="0"/>
              </a:rPr>
              <a:t>and think about the three headings.</a:t>
            </a:r>
          </a:p>
          <a:p>
            <a:r>
              <a:rPr lang="en-GB" sz="2000" b="1" dirty="0" smtClean="0">
                <a:latin typeface="Letter-join 36" panose="02000805000000020003" pitchFamily="50" charset="0"/>
              </a:rPr>
              <a:t>What you OBSERVE </a:t>
            </a:r>
            <a:r>
              <a:rPr lang="en-GB" sz="2000" dirty="0" smtClean="0">
                <a:latin typeface="Letter-join 36" panose="02000805000000020003" pitchFamily="50" charset="0"/>
              </a:rPr>
              <a:t>– write down the things you see in the image</a:t>
            </a:r>
            <a:endParaRPr lang="en-GB" sz="2000" b="1" dirty="0" smtClean="0">
              <a:latin typeface="Letter-join 36" panose="02000805000000020003" pitchFamily="50" charset="0"/>
            </a:endParaRPr>
          </a:p>
          <a:p>
            <a:r>
              <a:rPr lang="en-GB" sz="2000" b="1" dirty="0" smtClean="0">
                <a:latin typeface="Letter-join 36" panose="02000805000000020003" pitchFamily="50" charset="0"/>
              </a:rPr>
              <a:t>What you WONDER – </a:t>
            </a:r>
            <a:r>
              <a:rPr lang="en-GB" sz="2000" dirty="0" smtClean="0">
                <a:latin typeface="Letter-join 36" panose="02000805000000020003" pitchFamily="50" charset="0"/>
              </a:rPr>
              <a:t>write down what you wonder about the things or events in the image</a:t>
            </a:r>
            <a:r>
              <a:rPr lang="en-GB" sz="2000" b="1" dirty="0" smtClean="0">
                <a:latin typeface="Letter-join 36" panose="02000805000000020003" pitchFamily="50" charset="0"/>
              </a:rPr>
              <a:t> </a:t>
            </a:r>
          </a:p>
          <a:p>
            <a:r>
              <a:rPr lang="en-GB" sz="2000" b="1" dirty="0" smtClean="0">
                <a:latin typeface="Letter-join 36" panose="02000805000000020003" pitchFamily="50" charset="0"/>
              </a:rPr>
              <a:t>What you can INFER</a:t>
            </a:r>
            <a:r>
              <a:rPr lang="en-GB" sz="2000" dirty="0" smtClean="0">
                <a:latin typeface="Letter-join 36" panose="02000805000000020003" pitchFamily="50" charset="0"/>
              </a:rPr>
              <a:t> – write down what you THINK you MIGHT know about from clues in the book.</a:t>
            </a:r>
          </a:p>
        </p:txBody>
      </p:sp>
      <p:sp>
        <p:nvSpPr>
          <p:cNvPr id="9" name="TextBox 8"/>
          <p:cNvSpPr txBox="1"/>
          <p:nvPr/>
        </p:nvSpPr>
        <p:spPr>
          <a:xfrm>
            <a:off x="5004048" y="6133264"/>
            <a:ext cx="36198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3 - 6 during this lesson. </a:t>
            </a:r>
            <a:endParaRPr lang="en-GB" b="1" dirty="0">
              <a:solidFill>
                <a:schemeClr val="bg2"/>
              </a:solidFill>
              <a:latin typeface="Letter-join Plus 36" panose="020005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9566" y="6139795"/>
            <a:ext cx="609600" cy="609600"/>
          </a:xfrm>
          <a:prstGeom prst="rect">
            <a:avLst/>
          </a:prstGeom>
        </p:spPr>
      </p:pic>
    </p:spTree>
    <p:extLst>
      <p:ext uri="{BB962C8B-B14F-4D97-AF65-F5344CB8AC3E}">
        <p14:creationId xmlns:p14="http://schemas.microsoft.com/office/powerpoint/2010/main" val="2555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0" ma:contentTypeDescription="Create a new document." ma:contentTypeScope="" ma:versionID="e77d9874ed18400df94d084baadfdbf2">
  <xsd:schema xmlns:xsd="http://www.w3.org/2001/XMLSchema" xmlns:xs="http://www.w3.org/2001/XMLSchema" xmlns:p="http://schemas.microsoft.com/office/2006/metadata/properties" xmlns:ns2="359a9a00-a290-4288-b116-4b5872e28cb1" targetNamespace="http://schemas.microsoft.com/office/2006/metadata/properties" ma:root="true" ma:fieldsID="5879eb6b44e270956e814da057c75b4a"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E720E4-6DFD-41B0-8C5F-0B8393B2938E}"/>
</file>

<file path=customXml/itemProps2.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3.xml><?xml version="1.0" encoding="utf-8"?>
<ds:datastoreItem xmlns:ds="http://schemas.openxmlformats.org/officeDocument/2006/customXml" ds:itemID="{8AFD552E-7416-4491-9E10-572E656D4FD6}">
  <ds:schemaRefs>
    <ds:schemaRef ds:uri="http://purl.org/dc/terms/"/>
    <ds:schemaRef ds:uri="http://schemas.openxmlformats.org/package/2006/metadata/core-properties"/>
    <ds:schemaRef ds:uri="http://purl.org/dc/dcmitype/"/>
    <ds:schemaRef ds:uri="51ed0273-da2e-4e15-a4cc-da4b6a562b6e"/>
    <ds:schemaRef ds:uri="http://schemas.microsoft.com/office/2006/documentManagement/types"/>
    <ds:schemaRef ds:uri="http://schemas.microsoft.com/office/2006/metadata/properties"/>
    <ds:schemaRef ds:uri="http://schemas.microsoft.com/office/infopath/2007/PartnerControls"/>
    <ds:schemaRef ds:uri="48f660d0-b407-4726-9240-d79ef079ff08"/>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5661</TotalTime>
  <Words>1363</Words>
  <Application>Microsoft Office PowerPoint</Application>
  <PresentationFormat>On-screen Show (4:3)</PresentationFormat>
  <Paragraphs>105</Paragraphs>
  <Slides>15</Slides>
  <Notes>7</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Brush Script MT</vt:lpstr>
      <vt:lpstr>Calibri</vt:lpstr>
      <vt:lpstr>Constantia</vt:lpstr>
      <vt:lpstr>Franklin Gothic Book</vt:lpstr>
      <vt:lpstr>Letter-join 36</vt:lpstr>
      <vt:lpstr>Letter-join Plus 36</vt:lpstr>
      <vt:lpstr>Rage Italic</vt:lpstr>
      <vt:lpstr>Times New Roman</vt:lpstr>
      <vt:lpstr>Pushpin</vt:lpstr>
      <vt:lpstr>PowerPoint Presentation</vt:lpstr>
      <vt:lpstr>PowerPoint Presentation</vt:lpstr>
      <vt:lpstr>Monday 1st March – Book Tasting</vt:lpstr>
      <vt:lpstr>Monday 1st March – Book Tasting </vt:lpstr>
      <vt:lpstr>Tuesday 2nd March Introducing Flotsam by David Weisner</vt:lpstr>
      <vt:lpstr>Sit back, relax and enjoy…</vt:lpstr>
      <vt:lpstr>Tuesday 2nd March - Initial thoughts…</vt:lpstr>
      <vt:lpstr>Tuesday 2nd March – Wow!</vt:lpstr>
      <vt:lpstr>Wednesday 3rd March –  Imaginary worlds</vt:lpstr>
      <vt:lpstr>Thursday 4th March –  Ideas for Writing</vt:lpstr>
      <vt:lpstr>Thursday 4th March –  Ideas for writing</vt:lpstr>
      <vt:lpstr>Thursday 4th March –  Planning your writing</vt:lpstr>
      <vt:lpstr>Friday 5th March –  Time for writing!</vt:lpstr>
      <vt:lpstr>Friday 5th March –  Modelled opener</vt:lpstr>
      <vt:lpstr>Is your story complete?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D. Mccann</cp:lastModifiedBy>
  <cp:revision>321</cp:revision>
  <cp:lastPrinted>2021-01-18T15:59:43Z</cp:lastPrinted>
  <dcterms:created xsi:type="dcterms:W3CDTF">2015-07-10T19:38:16Z</dcterms:created>
  <dcterms:modified xsi:type="dcterms:W3CDTF">2021-02-22T22:09:57Z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