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sldIdLst>
    <p:sldId id="256" r:id="rId5"/>
    <p:sldId id="262" r:id="rId6"/>
    <p:sldId id="282" r:id="rId7"/>
    <p:sldId id="257" r:id="rId8"/>
    <p:sldId id="272" r:id="rId9"/>
    <p:sldId id="285" r:id="rId10"/>
    <p:sldId id="286" r:id="rId11"/>
    <p:sldId id="287" r:id="rId12"/>
    <p:sldId id="271" r:id="rId13"/>
    <p:sldId id="284" r:id="rId14"/>
    <p:sldId id="273" r:id="rId15"/>
    <p:sldId id="289" r:id="rId16"/>
    <p:sldId id="290" r:id="rId17"/>
    <p:sldId id="291" r:id="rId18"/>
    <p:sldId id="288" r:id="rId19"/>
    <p:sldId id="274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69891" autoAdjust="0"/>
  </p:normalViewPr>
  <p:slideViewPr>
    <p:cSldViewPr>
      <p:cViewPr varScale="1">
        <p:scale>
          <a:sx n="51" d="100"/>
          <a:sy n="51" d="100"/>
        </p:scale>
        <p:origin x="210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B5BD6-941A-46DF-AC0E-4548CFBEB0A4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3709-2252-4F6F-82F1-C032B12C9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0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233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1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8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5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66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7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OH MY WORD!!! WOW … you would not believe</a:t>
            </a:r>
            <a:r>
              <a:rPr lang="en-GB" baseline="0" dirty="0" smtClean="0"/>
              <a:t> what has just been found…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3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Gasp…. It’s an</a:t>
            </a:r>
            <a:r>
              <a:rPr lang="en-GB" baseline="0" dirty="0" smtClean="0"/>
              <a:t> underwater camera – just for you!!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03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7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9BBDFF-E59A-4A6C-AF92-8EC950ED9EC2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youtube.com/watch?v=3MTKWnxzqvM&amp;safe=true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780928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Letterjoin-Air Plus 36" panose="02000805000000020003" pitchFamily="50" charset="0"/>
              </a:rPr>
              <a:t>Book Week Tasks</a:t>
            </a:r>
          </a:p>
          <a:p>
            <a:pPr algn="ctr"/>
            <a:endParaRPr lang="en-GB" sz="4000" b="1" dirty="0">
              <a:latin typeface="Letterjoin-Air Plus 36" panose="02000805000000020003" pitchFamily="50" charset="0"/>
            </a:endParaRPr>
          </a:p>
          <a:p>
            <a:pPr algn="ctr"/>
            <a:r>
              <a:rPr lang="en-GB" sz="4000" b="1" dirty="0" smtClean="0">
                <a:latin typeface="Letterjoin-Air Plus 36" panose="02000805000000020003" pitchFamily="50" charset="0"/>
              </a:rPr>
              <a:t>1</a:t>
            </a:r>
            <a:r>
              <a:rPr lang="en-GB" sz="4000" b="1" baseline="30000" dirty="0" smtClean="0">
                <a:latin typeface="Letterjoin-Air Plus 36" panose="02000805000000020003" pitchFamily="50" charset="0"/>
              </a:rPr>
              <a:t>st</a:t>
            </a:r>
            <a:r>
              <a:rPr lang="en-GB" sz="4000" b="1" dirty="0" smtClean="0">
                <a:latin typeface="Letterjoin-Air Plus 36" panose="02000805000000020003" pitchFamily="50" charset="0"/>
              </a:rPr>
              <a:t> March 2021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9836" y="259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ville Underwater Camera – Bibliokl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070567" cy="59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2702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8801" y="2204864"/>
            <a:ext cx="696524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Letterjoin-Air Plus 36" panose="02000805000000020003" pitchFamily="50" charset="0"/>
              </a:rPr>
              <a:t>It is your very own underwater camera! You are going to go on your own adventure…. </a:t>
            </a:r>
          </a:p>
          <a:p>
            <a:endParaRPr lang="en-GB" sz="2200" dirty="0" smtClean="0">
              <a:latin typeface="Letterjoin-Air Plus 36" panose="02000805000000020003" pitchFamily="50" charset="0"/>
            </a:endParaRPr>
          </a:p>
          <a:p>
            <a:r>
              <a:rPr lang="en-GB" sz="2200" dirty="0" smtClean="0">
                <a:latin typeface="Letterjoin-Air Plus 36" panose="02000805000000020003" pitchFamily="50" charset="0"/>
              </a:rPr>
              <a:t>What will you find under the sea? </a:t>
            </a:r>
          </a:p>
          <a:p>
            <a:endParaRPr lang="en-GB" sz="2200" dirty="0" smtClean="0">
              <a:latin typeface="Letterjoin-Air Plus 36" panose="02000805000000020003" pitchFamily="50" charset="0"/>
            </a:endParaRPr>
          </a:p>
          <a:p>
            <a:r>
              <a:rPr lang="en-GB" sz="2200" dirty="0" smtClean="0">
                <a:latin typeface="Letterjoin-Air Plus 36" panose="02000805000000020003" pitchFamily="50" charset="0"/>
              </a:rPr>
              <a:t>Use the pictures on the next few slides to get some ideas of the pictures your camera might take. </a:t>
            </a:r>
            <a:endParaRPr lang="en-GB" sz="2200" dirty="0">
              <a:latin typeface="Letterjoin-Air Plus 36" panose="02000805000000020003" pitchFamily="50" charset="0"/>
            </a:endParaRPr>
          </a:p>
          <a:p>
            <a:endParaRPr lang="en-GB" sz="2200" dirty="0" smtClean="0">
              <a:latin typeface="Letter-join Plus 36" panose="02000505000000020003" pitchFamily="50" charset="0"/>
            </a:endParaRPr>
          </a:p>
          <a:p>
            <a:endParaRPr lang="en-GB" sz="1200" b="1" dirty="0">
              <a:latin typeface="Letter-join Plus 36" panose="02000505000000020003" pitchFamily="50" charset="0"/>
            </a:endParaRPr>
          </a:p>
          <a:p>
            <a:endParaRPr lang="en-GB" sz="1200" b="1" dirty="0" smtClean="0">
              <a:latin typeface="Letter-join Plus 36" panose="02000505000000020003" pitchFamily="50" charset="0"/>
            </a:endParaRPr>
          </a:p>
          <a:p>
            <a:endParaRPr lang="en-GB" sz="1200" b="1" dirty="0">
              <a:latin typeface="Letter-join Plus 36" panose="02000505000000020003" pitchFamily="50" charset="0"/>
            </a:endParaRPr>
          </a:p>
          <a:p>
            <a:endParaRPr lang="en-GB" sz="1200" b="1" dirty="0" smtClean="0">
              <a:latin typeface="Letter-join Plus 36" panose="02000505000000020003" pitchFamily="50" charset="0"/>
            </a:endParaRPr>
          </a:p>
          <a:p>
            <a:endParaRPr lang="en-GB" sz="1200" b="1" dirty="0">
              <a:latin typeface="Letter-join Plus 36" panose="02000505000000020003" pitchFamily="50" charset="0"/>
            </a:endParaRPr>
          </a:p>
          <a:p>
            <a:endParaRPr lang="en-GB" sz="1200" b="1" dirty="0" smtClean="0">
              <a:latin typeface="Letter-join Plus 36" panose="02000505000000020003" pitchFamily="50" charset="0"/>
            </a:endParaRPr>
          </a:p>
          <a:p>
            <a:endParaRPr lang="en-GB" sz="1200" b="1" dirty="0">
              <a:latin typeface="Letter-join Plus 36" panose="02000505000000020003" pitchFamily="50" charset="0"/>
            </a:endParaRPr>
          </a:p>
          <a:p>
            <a:r>
              <a:rPr lang="en-GB" sz="1200" b="1" dirty="0">
                <a:latin typeface="Letter-join Plus 36" panose="02000505000000020003" pitchFamily="50" charset="0"/>
              </a:rPr>
              <a:t/>
            </a:r>
            <a:br>
              <a:rPr lang="en-GB" sz="1200" b="1" dirty="0">
                <a:latin typeface="Letter-join Plus 36" panose="02000505000000020003" pitchFamily="50" charset="0"/>
              </a:rPr>
            </a:br>
            <a:endParaRPr lang="en-GB" sz="12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7165" y="667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 found Heaven under the Sea - The Edge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9" y="1418824"/>
            <a:ext cx="8613106" cy="40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6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100+ Free Under The Sea Pictures and Images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5" y="692696"/>
            <a:ext cx="8280920" cy="54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6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TIME for Kids | Under the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6" y="692696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9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052736"/>
            <a:ext cx="741682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Letterjoin-Air Plus 36" panose="02000805000000020003" pitchFamily="50" charset="0"/>
              </a:rPr>
              <a:t>Thursday 4</a:t>
            </a:r>
            <a:r>
              <a:rPr lang="en-GB" sz="2400" b="1" u="sng" baseline="30000" dirty="0" smtClean="0">
                <a:latin typeface="Letterjoin-Air Plus 36" panose="02000805000000020003" pitchFamily="50" charset="0"/>
              </a:rPr>
              <a:t>th</a:t>
            </a:r>
            <a:r>
              <a:rPr lang="en-GB" sz="2400" b="1" u="sng" dirty="0" smtClean="0">
                <a:latin typeface="Letterjoin-Air Plus 36" panose="02000805000000020003" pitchFamily="50" charset="0"/>
              </a:rPr>
              <a:t> March - COMPETITION </a:t>
            </a:r>
            <a:r>
              <a:rPr lang="en-GB" sz="2400" b="1" u="sng" dirty="0">
                <a:latin typeface="Letterjoin-Air Plus 36" panose="02000805000000020003" pitchFamily="50" charset="0"/>
              </a:rPr>
              <a:t>TASK PART </a:t>
            </a:r>
            <a:r>
              <a:rPr lang="en-GB" sz="2400" b="1" u="sng" dirty="0" smtClean="0">
                <a:latin typeface="Letterjoin-Air Plus 36" panose="02000805000000020003" pitchFamily="50" charset="0"/>
              </a:rPr>
              <a:t>1</a:t>
            </a:r>
          </a:p>
          <a:p>
            <a:endParaRPr lang="en-GB" sz="2200" b="1" dirty="0">
              <a:latin typeface="Letterjoin-Air Plus 36" panose="02000805000000020003" pitchFamily="50" charset="0"/>
            </a:endParaRPr>
          </a:p>
          <a:p>
            <a:r>
              <a:rPr lang="en-GB" sz="2200" dirty="0" smtClean="0">
                <a:latin typeface="Letterjoin-Air Plus 36" panose="02000805000000020003" pitchFamily="50" charset="0"/>
              </a:rPr>
              <a:t>Create </a:t>
            </a:r>
            <a:r>
              <a:rPr lang="en-GB" sz="2200" dirty="0">
                <a:latin typeface="Letterjoin-Air Plus 36" panose="02000805000000020003" pitchFamily="50" charset="0"/>
              </a:rPr>
              <a:t>a sea scene to show one of the pictures you have taken…. Be as creative as you can – this will be used tomorrow to tell a story</a:t>
            </a:r>
            <a:r>
              <a:rPr lang="en-GB" sz="2200" dirty="0" smtClean="0">
                <a:latin typeface="Letterjoin-Air Plus 36" panose="02000805000000020003" pitchFamily="50" charset="0"/>
              </a:rPr>
              <a:t>!</a:t>
            </a:r>
          </a:p>
          <a:p>
            <a:endParaRPr lang="en-GB" sz="2200" dirty="0">
              <a:latin typeface="Letterjoin-Air Plus 36" panose="02000805000000020003" pitchFamily="50" charset="0"/>
            </a:endParaRPr>
          </a:p>
          <a:p>
            <a:r>
              <a:rPr lang="en-GB" sz="2200" dirty="0" smtClean="0">
                <a:latin typeface="Letterjoin-Air Plus 36" panose="02000805000000020003" pitchFamily="50" charset="0"/>
              </a:rPr>
              <a:t>This is all yours – you can choose whatever you would like! </a:t>
            </a:r>
          </a:p>
          <a:p>
            <a:r>
              <a:rPr lang="en-GB" sz="2200" dirty="0" smtClean="0">
                <a:latin typeface="Letterjoin-Air Plus 36" panose="02000805000000020003" pitchFamily="50" charset="0"/>
              </a:rPr>
              <a:t>You might have sharks, sea creatures and scuba divers </a:t>
            </a:r>
            <a:r>
              <a:rPr lang="en-GB" sz="2200" b="1" dirty="0" smtClean="0">
                <a:latin typeface="Letterjoin-Air Plus 36" panose="02000805000000020003" pitchFamily="50" charset="0"/>
              </a:rPr>
              <a:t>OR</a:t>
            </a:r>
            <a:r>
              <a:rPr lang="en-GB" sz="2200" dirty="0" smtClean="0">
                <a:latin typeface="Letterjoin-Air Plus 36" panose="02000805000000020003" pitchFamily="50" charset="0"/>
              </a:rPr>
              <a:t> you could find an under the sea school, a land of underwater dinosaurs, mermaids and castles – just remember that they are all underwater!</a:t>
            </a:r>
          </a:p>
          <a:p>
            <a:endParaRPr lang="en-GB" sz="2200" dirty="0" smtClean="0">
              <a:latin typeface="Letterjoin-Air Plus 36" panose="02000805000000020003" pitchFamily="50" charset="0"/>
            </a:endParaRPr>
          </a:p>
          <a:p>
            <a:endParaRPr lang="en-GB" sz="2200" dirty="0">
              <a:latin typeface="Letterjoin-Air Plus 36" panose="02000805000000020003" pitchFamily="50" charset="0"/>
            </a:endParaRPr>
          </a:p>
          <a:p>
            <a:endParaRPr lang="en-GB" sz="2200" dirty="0" smtClean="0">
              <a:latin typeface="Letterjoin-Air Plus 36" panose="02000805000000020003" pitchFamily="50" charset="0"/>
            </a:endParaRPr>
          </a:p>
          <a:p>
            <a:endParaRPr lang="en-GB" sz="2200" dirty="0">
              <a:latin typeface="Letterjoin-Air Plus 36" panose="02000805000000020003" pitchFamily="50" charset="0"/>
            </a:endParaRPr>
          </a:p>
          <a:p>
            <a:endParaRPr lang="en-GB" sz="2200" dirty="0" smtClean="0">
              <a:latin typeface="Letterjoin-Air Plus 36" panose="02000805000000020003" pitchFamily="50" charset="0"/>
            </a:endParaRPr>
          </a:p>
          <a:p>
            <a:endParaRPr lang="en-GB" sz="2200" dirty="0">
              <a:latin typeface="Letterjoin-Air Plus 36" panose="02000805000000020003" pitchFamily="50" charset="0"/>
            </a:endParaRPr>
          </a:p>
          <a:p>
            <a:endParaRPr lang="en-GB" sz="2200" dirty="0">
              <a:latin typeface="Letterjoin-Air Plus 36" panose="02000805000000020003" pitchFamily="50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747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2702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2060848"/>
            <a:ext cx="756768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Letterjoin-Air Plus 36" panose="02000805000000020003" pitchFamily="50" charset="0"/>
              </a:rPr>
              <a:t>Friday 5</a:t>
            </a:r>
            <a:r>
              <a:rPr lang="en-GB" sz="2400" b="1" u="sng" baseline="30000" dirty="0" smtClean="0">
                <a:latin typeface="Letterjoin-Air Plus 36" panose="02000805000000020003" pitchFamily="50" charset="0"/>
              </a:rPr>
              <a:t>th</a:t>
            </a:r>
            <a:r>
              <a:rPr lang="en-GB" sz="2400" b="1" u="sng" dirty="0" smtClean="0">
                <a:latin typeface="Letterjoin-Air Plus 36" panose="02000805000000020003" pitchFamily="50" charset="0"/>
              </a:rPr>
              <a:t> March – COMPETITION PART 2</a:t>
            </a:r>
          </a:p>
          <a:p>
            <a:endParaRPr lang="en-GB" dirty="0">
              <a:latin typeface="Letterjoin-Air Plus 36" panose="02000805000000020003" pitchFamily="50" charset="0"/>
            </a:endParaRPr>
          </a:p>
          <a:p>
            <a:r>
              <a:rPr lang="en-GB" sz="2200" dirty="0" smtClean="0">
                <a:latin typeface="Letterjoin-Air Plus 36" panose="02000805000000020003" pitchFamily="50" charset="0"/>
              </a:rPr>
              <a:t>Look at your sea scene picture that you have created (the one you took with your underwater camera). Use this to tell a story – who is there? Where is it? What does it feel like? What can you hear? What happens there? </a:t>
            </a:r>
          </a:p>
          <a:p>
            <a:endParaRPr lang="en-GB" sz="2200" dirty="0">
              <a:latin typeface="Letterjoin-Air Plus 36" panose="02000805000000020003" pitchFamily="50" charset="0"/>
            </a:endParaRPr>
          </a:p>
          <a:p>
            <a:r>
              <a:rPr lang="en-GB" sz="2200" dirty="0" smtClean="0">
                <a:latin typeface="Letterjoin-Air Plus 36" panose="02000805000000020003" pitchFamily="50" charset="0"/>
              </a:rPr>
              <a:t>Parents: Please write down or video what your child says and send in accompanying the picture. </a:t>
            </a:r>
          </a:p>
          <a:p>
            <a:endParaRPr lang="en-GB" b="1" dirty="0">
              <a:latin typeface="Letter-join Plus 36" panose="02000505000000020003" pitchFamily="50" charset="0"/>
            </a:endParaRPr>
          </a:p>
          <a:p>
            <a:endParaRPr lang="en-GB" b="1" dirty="0" smtClean="0">
              <a:latin typeface="Letter-join Plus 36" panose="02000505000000020003" pitchFamily="50" charset="0"/>
            </a:endParaRPr>
          </a:p>
          <a:p>
            <a:endParaRPr lang="en-GB" b="1" dirty="0">
              <a:latin typeface="Letter-join Plus 36" panose="02000505000000020003" pitchFamily="50" charset="0"/>
            </a:endParaRPr>
          </a:p>
          <a:p>
            <a:r>
              <a:rPr lang="en-GB" b="1" dirty="0">
                <a:latin typeface="Letter-join Plus 36" panose="02000505000000020003" pitchFamily="50" charset="0"/>
              </a:rPr>
              <a:t/>
            </a:r>
            <a:br>
              <a:rPr lang="en-GB" b="1" dirty="0">
                <a:latin typeface="Letter-join Plus 36" panose="02000505000000020003" pitchFamily="50" charset="0"/>
              </a:rPr>
            </a:b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2784" y="652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342" y="2119256"/>
            <a:ext cx="7423665" cy="4190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 smtClean="0">
                <a:latin typeface="Letterjoin-Air Plus 36" panose="02000805000000020003" pitchFamily="50" charset="0"/>
              </a:rPr>
              <a:t>World Book Week</a:t>
            </a:r>
          </a:p>
          <a:p>
            <a:pPr marL="0" indent="0" algn="ctr">
              <a:buNone/>
            </a:pPr>
            <a:r>
              <a:rPr lang="en-GB" dirty="0" smtClean="0">
                <a:latin typeface="Letterjoin-Air Plus 36" panose="02000805000000020003" pitchFamily="50" charset="0"/>
              </a:rPr>
              <a:t>This power point details the different tasks set for Hillside’s World Book week in Nursery. </a:t>
            </a:r>
          </a:p>
          <a:p>
            <a:pPr marL="0" indent="0" algn="ctr">
              <a:buNone/>
            </a:pPr>
            <a:r>
              <a:rPr lang="en-GB" dirty="0" smtClean="0">
                <a:latin typeface="Letterjoin-Air Plus 36" panose="02000805000000020003" pitchFamily="50" charset="0"/>
              </a:rPr>
              <a:t>These tasks have been chosen to be fun, engaging and to continue to develop your child’s love of reading. </a:t>
            </a:r>
          </a:p>
          <a:p>
            <a:pPr marL="0" indent="0" algn="ctr">
              <a:buNone/>
            </a:pPr>
            <a:r>
              <a:rPr lang="en-GB" dirty="0" smtClean="0">
                <a:latin typeface="Letterjoin-Air Plus 36" panose="02000805000000020003" pitchFamily="50" charset="0"/>
              </a:rPr>
              <a:t>We hope you enjoy them. </a:t>
            </a:r>
            <a:endParaRPr lang="en-GB" dirty="0">
              <a:latin typeface="Letterjoin-Air Plus 36" panose="02000805000000020003" pitchFamily="50" charset="0"/>
            </a:endParaRP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43" y="527818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343" y="2119257"/>
            <a:ext cx="7423665" cy="1309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 smtClean="0">
                <a:latin typeface="Letterjoin-Air Plus 36" panose="02000805000000020003" pitchFamily="50" charset="0"/>
              </a:rPr>
              <a:t>Monday 1</a:t>
            </a:r>
            <a:r>
              <a:rPr lang="en-GB" b="1" u="sng" baseline="30000" dirty="0" smtClean="0">
                <a:latin typeface="Letterjoin-Air Plus 36" panose="02000805000000020003" pitchFamily="50" charset="0"/>
              </a:rPr>
              <a:t>st</a:t>
            </a:r>
            <a:r>
              <a:rPr lang="en-GB" b="1" u="sng" dirty="0" smtClean="0">
                <a:latin typeface="Letterjoin-Air Plus 36" panose="02000805000000020003" pitchFamily="50" charset="0"/>
              </a:rPr>
              <a:t> March</a:t>
            </a:r>
            <a:r>
              <a:rPr lang="en-GB" b="1" u="sng" dirty="0">
                <a:latin typeface="Letterjoin-Air Plus 36" panose="02000805000000020003" pitchFamily="50" charset="0"/>
              </a:rPr>
              <a:t> </a:t>
            </a:r>
            <a:r>
              <a:rPr lang="en-GB" b="1" u="sng" dirty="0" smtClean="0">
                <a:latin typeface="Letterjoin-Air Plus 36" panose="02000805000000020003" pitchFamily="50" charset="0"/>
              </a:rPr>
              <a:t>– Book Tasting</a:t>
            </a:r>
          </a:p>
          <a:p>
            <a:pPr marL="0" indent="0" algn="ctr">
              <a:buNone/>
            </a:pPr>
            <a:r>
              <a:rPr lang="en-GB" sz="2200" dirty="0" smtClean="0">
                <a:latin typeface="Letterjoin-Air Plus 36" panose="02000805000000020003" pitchFamily="50" charset="0"/>
              </a:rPr>
              <a:t>Today we would like you to explore the new book that you have been gifted from school</a:t>
            </a:r>
            <a:endParaRPr lang="en-GB" sz="2200" b="1" dirty="0">
              <a:latin typeface="Letterjoin-Air Plus 36" panose="02000805000000020003" pitchFamily="50" charset="0"/>
            </a:endParaRPr>
          </a:p>
          <a:p>
            <a:pPr marL="0" indent="0" algn="ctr">
              <a:buNone/>
            </a:pPr>
            <a:endParaRPr lang="en-GB" sz="2000" dirty="0" smtClean="0">
              <a:latin typeface="Letter-join Plus 36" panose="02000505000000020003" pitchFamily="50" charset="0"/>
            </a:endParaRPr>
          </a:p>
          <a:p>
            <a:pPr marL="0" indent="0" algn="ctr">
              <a:buNone/>
            </a:pPr>
            <a:endParaRPr lang="en-GB" sz="2000" dirty="0">
              <a:latin typeface="Letter-join Plus 36" panose="02000505000000020003" pitchFamily="50" charset="0"/>
            </a:endParaRPr>
          </a:p>
          <a:p>
            <a:pPr marL="0" indent="0" algn="ctr">
              <a:buNone/>
            </a:pPr>
            <a:endParaRPr lang="en-GB" sz="2000" dirty="0" smtClean="0">
              <a:latin typeface="Letter-join Plus 36" panose="02000505000000020003" pitchFamily="50" charset="0"/>
            </a:endParaRPr>
          </a:p>
          <a:p>
            <a:pPr marL="0" indent="0" algn="ctr">
              <a:buNone/>
            </a:pPr>
            <a:endParaRPr lang="en-GB" sz="2000" dirty="0" smtClean="0">
              <a:latin typeface="Letter-join Plus 36" panose="02000505000000020003" pitchFamily="50" charset="0"/>
            </a:endParaRP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43" y="527818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665599">
            <a:off x="917947" y="3360650"/>
            <a:ext cx="17281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Letterjoin-Air Plus 36" panose="02000805000000020003" pitchFamily="50" charset="0"/>
              </a:rPr>
              <a:t>Read  the story over and over </a:t>
            </a:r>
            <a:r>
              <a:rPr lang="en-GB" sz="2000" b="1" dirty="0" smtClean="0">
                <a:solidFill>
                  <a:srgbClr val="FF0000"/>
                </a:solidFill>
                <a:latin typeface="Letterjoin-Air Plus 36" panose="02000805000000020003" pitchFamily="50" charset="0"/>
              </a:rPr>
              <a:t>again</a:t>
            </a:r>
            <a:endParaRPr lang="en-GB" sz="2000" b="1" dirty="0">
              <a:latin typeface="Letterjoin-Air Plus 36" panose="02000805000000020003" pitchFamily="50" charset="0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3421360"/>
            <a:ext cx="17281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  <a:latin typeface="Letterjoin-Air Plus 36" panose="02000805000000020003" pitchFamily="50" charset="0"/>
              </a:rPr>
              <a:t>Retell the story</a:t>
            </a:r>
            <a:endParaRPr lang="en-GB" sz="2000" b="1" dirty="0">
              <a:solidFill>
                <a:srgbClr val="FFFF00"/>
              </a:solidFill>
              <a:latin typeface="Letterjoin-Air Plus 36" panose="02000805000000020003" pitchFamily="50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91129" y="342900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B050"/>
                </a:solidFill>
                <a:latin typeface="Letterjoin-Air Plus 36" panose="02000805000000020003" pitchFamily="50" charset="0"/>
              </a:rPr>
              <a:t>Act </a:t>
            </a:r>
            <a:r>
              <a:rPr lang="en-GB" sz="2000" b="1" dirty="0">
                <a:solidFill>
                  <a:srgbClr val="00B050"/>
                </a:solidFill>
                <a:latin typeface="Letterjoin-Air Plus 36" panose="02000805000000020003" pitchFamily="50" charset="0"/>
              </a:rPr>
              <a:t>out the story</a:t>
            </a:r>
            <a:endParaRPr lang="en-GB" sz="2000" dirty="0">
              <a:latin typeface="Letterjoin-Air Plus 36" panose="02000805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09393">
            <a:off x="6574314" y="3318236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B0F0"/>
                </a:solidFill>
                <a:latin typeface="Letterjoin-Air Plus 36" panose="02000805000000020003" pitchFamily="50" charset="0"/>
              </a:rPr>
              <a:t>Talk </a:t>
            </a:r>
            <a:r>
              <a:rPr lang="en-GB" sz="2000" b="1" dirty="0">
                <a:solidFill>
                  <a:srgbClr val="00B0F0"/>
                </a:solidFill>
                <a:latin typeface="Letterjoin-Air Plus 36" panose="02000805000000020003" pitchFamily="50" charset="0"/>
              </a:rPr>
              <a:t>about your favourite part in the story</a:t>
            </a:r>
            <a:endParaRPr lang="en-GB" sz="2000" dirty="0">
              <a:latin typeface="Letterjoin-Air Plus 36" panose="02000805000000020003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766" y="5200514"/>
            <a:ext cx="7558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Letterjoin-Air Plus 36" panose="02000805000000020003" pitchFamily="50" charset="0"/>
              </a:rPr>
              <a:t>Parents: You could use the prompt cards with things to discuss for before, during and after reading the story (sent home a few weeks ago)</a:t>
            </a:r>
            <a:endParaRPr lang="en-GB" sz="2000" dirty="0">
              <a:latin typeface="Letterjoin-Air Plus 36" panose="02000805000000020003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606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2702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1882397"/>
            <a:ext cx="696524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Letterjoin-Air Plus 36" panose="02000805000000020003" pitchFamily="50" charset="0"/>
              </a:rPr>
              <a:t>Tuesday 2</a:t>
            </a:r>
            <a:r>
              <a:rPr lang="en-GB" sz="2400" b="1" u="sng" baseline="30000" dirty="0" smtClean="0">
                <a:latin typeface="Letterjoin-Air Plus 36" panose="02000805000000020003" pitchFamily="50" charset="0"/>
              </a:rPr>
              <a:t>nd</a:t>
            </a:r>
            <a:r>
              <a:rPr lang="en-GB" sz="2400" b="1" u="sng" dirty="0" smtClean="0">
                <a:latin typeface="Letterjoin-Air Plus 36" panose="02000805000000020003" pitchFamily="50" charset="0"/>
              </a:rPr>
              <a:t> March – </a:t>
            </a:r>
          </a:p>
          <a:p>
            <a:r>
              <a:rPr lang="en-GB" sz="2400" b="1" u="sng" dirty="0" smtClean="0">
                <a:latin typeface="Letterjoin-Air Plus 36" panose="02000805000000020003" pitchFamily="50" charset="0"/>
              </a:rPr>
              <a:t>Flotsam by David </a:t>
            </a:r>
            <a:r>
              <a:rPr lang="en-GB" sz="2400" b="1" u="sng" dirty="0" err="1" smtClean="0">
                <a:latin typeface="Letterjoin-Air Plus 36" panose="02000805000000020003" pitchFamily="50" charset="0"/>
              </a:rPr>
              <a:t>Weisner</a:t>
            </a:r>
            <a:endParaRPr lang="en-GB" sz="2400" b="1" u="sng" dirty="0" smtClean="0">
              <a:latin typeface="Letterjoin-Air Plus 36" panose="02000805000000020003" pitchFamily="50" charset="0"/>
            </a:endParaRPr>
          </a:p>
          <a:p>
            <a:r>
              <a:rPr lang="en-GB" sz="2200" dirty="0" smtClean="0">
                <a:latin typeface="Letterjoin-Air Plus 36" panose="02000805000000020003" pitchFamily="50" charset="0"/>
                <a:cs typeface="Leelawadee UI" panose="020B0502040204020203" pitchFamily="34" charset="-34"/>
              </a:rPr>
              <a:t>Watch the story again on </a:t>
            </a:r>
            <a:r>
              <a:rPr lang="en-GB" sz="2200" dirty="0" err="1" smtClean="0">
                <a:latin typeface="Letterjoin-Air Plus 36" panose="02000805000000020003" pitchFamily="50" charset="0"/>
                <a:cs typeface="Leelawadee UI" panose="020B0502040204020203" pitchFamily="34" charset="-34"/>
              </a:rPr>
              <a:t>youtube</a:t>
            </a:r>
            <a:r>
              <a:rPr lang="en-GB" sz="2200" dirty="0" smtClean="0">
                <a:latin typeface="Letterjoin-Air Plus 36" panose="02000805000000020003" pitchFamily="50" charset="0"/>
                <a:cs typeface="Leelawadee UI" panose="020B0502040204020203" pitchFamily="34" charset="-34"/>
              </a:rPr>
              <a:t>: </a:t>
            </a:r>
            <a:r>
              <a:rPr lang="en-GB" sz="2200" b="1" u="sng" dirty="0" smtClean="0">
                <a:latin typeface="Letterjoin-Air Plus 36" panose="02000805000000020003" pitchFamily="50" charset="0"/>
                <a:cs typeface="Leelawadee UI" panose="020B0502040204020203" pitchFamily="34" charset="-34"/>
                <a:hlinkClick r:id="rId6"/>
              </a:rPr>
              <a:t>https</a:t>
            </a:r>
            <a:r>
              <a:rPr lang="en-GB" sz="2200" b="1" u="sng" dirty="0">
                <a:latin typeface="Letterjoin-Air Plus 36" panose="02000805000000020003" pitchFamily="50" charset="0"/>
                <a:cs typeface="Leelawadee UI" panose="020B0502040204020203" pitchFamily="34" charset="-34"/>
                <a:hlinkClick r:id="rId6"/>
              </a:rPr>
              <a:t>://www.youtube.com/watch?v=3MTKWnxzqvM&amp;safe=true</a:t>
            </a:r>
            <a:r>
              <a:rPr lang="en-GB" sz="2200" dirty="0" smtClean="0">
                <a:latin typeface="Letterjoin-Air Plus 36" panose="02000805000000020003" pitchFamily="50" charset="0"/>
                <a:cs typeface="Leelawadee UI" panose="020B0502040204020203" pitchFamily="34" charset="-34"/>
              </a:rPr>
              <a:t>  </a:t>
            </a:r>
          </a:p>
          <a:p>
            <a:r>
              <a:rPr lang="en-GB" sz="2200" dirty="0" smtClean="0">
                <a:latin typeface="Letterjoin-Air Plus 36" panose="02000805000000020003" pitchFamily="50" charset="0"/>
                <a:cs typeface="Leelawadee UI" panose="020B0502040204020203" pitchFamily="34" charset="-34"/>
              </a:rPr>
              <a:t>Talk with your grown up about what is happening in the pictures. Have you ever been to the beach? Did you find</a:t>
            </a:r>
          </a:p>
          <a:p>
            <a:r>
              <a:rPr lang="en-GB" sz="2200" dirty="0" smtClean="0">
                <a:latin typeface="Letterjoin-Air Plus 36" panose="02000805000000020003" pitchFamily="50" charset="0"/>
                <a:cs typeface="Leelawadee UI" panose="020B0502040204020203" pitchFamily="34" charset="-34"/>
              </a:rPr>
              <a:t>anything? Use the pictures to </a:t>
            </a:r>
          </a:p>
          <a:p>
            <a:r>
              <a:rPr lang="en-GB" sz="2200" dirty="0" smtClean="0">
                <a:latin typeface="Letterjoin-Air Plus 36" panose="02000805000000020003" pitchFamily="50" charset="0"/>
                <a:cs typeface="Leelawadee UI" panose="020B0502040204020203" pitchFamily="34" charset="-34"/>
              </a:rPr>
              <a:t>help you think about your own adventures at the beach.</a:t>
            </a:r>
          </a:p>
          <a:p>
            <a:endParaRPr lang="en-GB" sz="3200" b="1" u="sng" dirty="0" smtClean="0">
              <a:latin typeface="Letter-join Plus 36" panose="02000505000000020003" pitchFamily="50" charset="0"/>
            </a:endParaRPr>
          </a:p>
          <a:p>
            <a:endParaRPr lang="en-GB" b="1" dirty="0" smtClean="0">
              <a:latin typeface="Letter-join Plus 36" panose="02000505000000020003" pitchFamily="50" charset="0"/>
            </a:endParaRPr>
          </a:p>
          <a:p>
            <a:endParaRPr lang="en-GB" b="1" dirty="0">
              <a:latin typeface="Letter-join Plus 36" panose="02000505000000020003" pitchFamily="50" charset="0"/>
            </a:endParaRPr>
          </a:p>
          <a:p>
            <a:endParaRPr lang="en-GB" b="1" dirty="0" smtClean="0">
              <a:latin typeface="Letter-join Plus 36" panose="02000505000000020003" pitchFamily="50" charset="0"/>
            </a:endParaRPr>
          </a:p>
          <a:p>
            <a:endParaRPr lang="en-GB" b="1" dirty="0">
              <a:latin typeface="Letter-join Plus 36" panose="02000505000000020003" pitchFamily="50" charset="0"/>
            </a:endParaRPr>
          </a:p>
          <a:p>
            <a:r>
              <a:rPr lang="en-GB" b="1" dirty="0">
                <a:latin typeface="Letter-join Plus 36" panose="02000505000000020003" pitchFamily="50" charset="0"/>
              </a:rPr>
              <a:t/>
            </a:r>
            <a:br>
              <a:rPr lang="en-GB" b="1" dirty="0">
                <a:latin typeface="Letter-join Plus 36" panose="02000505000000020003" pitchFamily="50" charset="0"/>
              </a:rPr>
            </a:br>
            <a:endParaRPr lang="en-GB" dirty="0"/>
          </a:p>
        </p:txBody>
      </p:sp>
      <p:pic>
        <p:nvPicPr>
          <p:cNvPr id="5122" name="Picture 2" descr="Flotsam by David Wiesner - Top 10 Everything 2006 - TIM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345" r="8887" b="1377"/>
          <a:stretch/>
        </p:blipFill>
        <p:spPr bwMode="auto">
          <a:xfrm>
            <a:off x="6091009" y="4365104"/>
            <a:ext cx="223224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67273" y="672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2702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8801" y="2204864"/>
            <a:ext cx="69652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Letterjoin-Air Plus 36" panose="02000805000000020003" pitchFamily="50" charset="0"/>
              </a:rPr>
              <a:t>Wednesday 3</a:t>
            </a:r>
            <a:r>
              <a:rPr lang="en-GB" sz="2400" b="1" u="sng" baseline="30000" dirty="0" smtClean="0">
                <a:latin typeface="Letterjoin-Air Plus 36" panose="02000805000000020003" pitchFamily="50" charset="0"/>
              </a:rPr>
              <a:t>rd</a:t>
            </a:r>
            <a:r>
              <a:rPr lang="en-GB" sz="2400" b="1" u="sng" dirty="0" smtClean="0">
                <a:latin typeface="Letterjoin-Air Plus 36" panose="02000805000000020003" pitchFamily="50" charset="0"/>
              </a:rPr>
              <a:t> March</a:t>
            </a:r>
          </a:p>
          <a:p>
            <a:endParaRPr lang="en-GB" sz="2200" b="1" dirty="0">
              <a:latin typeface="Letterjoin-Air Plus 36" panose="02000805000000020003" pitchFamily="50" charset="0"/>
            </a:endParaRPr>
          </a:p>
          <a:p>
            <a:r>
              <a:rPr lang="en-GB" sz="2200" dirty="0" smtClean="0">
                <a:latin typeface="Letterjoin-Air Plus 36" panose="02000805000000020003" pitchFamily="50" charset="0"/>
              </a:rPr>
              <a:t>Have a look at the pictures on the following few slides – these were taken with the underwater camera. What can you see? Talk about the different sea creatures, the colours etc.  </a:t>
            </a:r>
          </a:p>
          <a:p>
            <a:endParaRPr lang="en-GB" sz="2200" dirty="0">
              <a:latin typeface="Letterjoin-Air Plus 36" panose="02000805000000020003" pitchFamily="50" charset="0"/>
            </a:endParaRPr>
          </a:p>
          <a:p>
            <a:r>
              <a:rPr lang="en-GB" sz="2200" dirty="0" smtClean="0">
                <a:latin typeface="Letterjoin-Air Plus 36" panose="02000805000000020003" pitchFamily="50" charset="0"/>
              </a:rPr>
              <a:t>Introduce new vocabulary such as…….</a:t>
            </a:r>
            <a:endParaRPr lang="en-GB" sz="2200" dirty="0">
              <a:latin typeface="Letterjoin-Air Plus 36" panose="02000805000000020003" pitchFamily="50" charset="0"/>
            </a:endParaRPr>
          </a:p>
          <a:p>
            <a:endParaRPr lang="en-GB" sz="2400" b="1" dirty="0">
              <a:latin typeface="Letter-join 36" panose="02000805000000020003" pitchFamily="50" charset="0"/>
            </a:endParaRPr>
          </a:p>
          <a:p>
            <a:endParaRPr lang="en-GB" b="1" dirty="0" smtClean="0">
              <a:latin typeface="Letter-join Plus 36" panose="02000505000000020003" pitchFamily="50" charset="0"/>
            </a:endParaRPr>
          </a:p>
          <a:p>
            <a:endParaRPr lang="en-GB" b="1" dirty="0">
              <a:latin typeface="Letter-join Plus 36" panose="02000505000000020003" pitchFamily="50" charset="0"/>
            </a:endParaRPr>
          </a:p>
          <a:p>
            <a:r>
              <a:rPr lang="en-GB" b="1" dirty="0">
                <a:latin typeface="Letter-join Plus 36" panose="02000505000000020003" pitchFamily="50" charset="0"/>
              </a:rPr>
              <a:t/>
            </a:r>
            <a:br>
              <a:rPr lang="en-GB" b="1" dirty="0">
                <a:latin typeface="Letter-join Plus 36" panose="02000505000000020003" pitchFamily="50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0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he-best-childrens-books.org/images/Flotsam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" y="1805237"/>
            <a:ext cx="9036496" cy="36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500568">
            <a:off x="1053836" y="57677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fish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443057">
            <a:off x="3499722" y="771148"/>
            <a:ext cx="263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scales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500568">
            <a:off x="6495763" y="61558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fins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731710">
            <a:off x="707928" y="5398316"/>
            <a:ext cx="2328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small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500568">
            <a:off x="3444902" y="53277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big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500568">
            <a:off x="6683390" y="532770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cogs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694">
            <a:off x="5148801" y="573286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key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3734" y="726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the-best-childrens-books.org/images/Flotsam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359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300857">
            <a:off x="5844339" y="49210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long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300857">
            <a:off x="239282" y="5524726"/>
            <a:ext cx="3617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creatures</a:t>
            </a:r>
            <a:endParaRPr lang="en-GB" sz="44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513553">
            <a:off x="4156149" y="5621076"/>
            <a:ext cx="236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spiky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300857">
            <a:off x="6874033" y="5493947"/>
            <a:ext cx="236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coral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300857">
            <a:off x="742868" y="52340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tall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557550">
            <a:off x="2801924" y="492101"/>
            <a:ext cx="244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Letterjoin-Air Plus 36" panose="02000805000000020003" pitchFamily="50" charset="0"/>
              </a:rPr>
              <a:t>lamps</a:t>
            </a:r>
            <a:endParaRPr lang="en-GB" sz="4800" b="1" dirty="0">
              <a:solidFill>
                <a:srgbClr val="0070C0"/>
              </a:solidFill>
              <a:latin typeface="Letterjoin-Air Plus 36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www.the-best-childrens-books.org/images/Flotsam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2515" r="50478" b="2307"/>
          <a:stretch/>
        </p:blipFill>
        <p:spPr bwMode="auto">
          <a:xfrm>
            <a:off x="827584" y="476672"/>
            <a:ext cx="7560840" cy="59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5940152" y="4941167"/>
            <a:ext cx="3067754" cy="158142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Letterjoin-Air Plus 36" panose="02000805000000020003" pitchFamily="50" charset="0"/>
              </a:rPr>
              <a:t>Talk about the picture</a:t>
            </a:r>
            <a:endParaRPr lang="en-GB" sz="2400" b="1" dirty="0">
              <a:latin typeface="Letterjoin-Air Plus 36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2702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8802" y="2132856"/>
            <a:ext cx="70435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Letterjoin-Air Plus 36" panose="02000805000000020003" pitchFamily="50" charset="0"/>
              </a:rPr>
              <a:t>Thursday 4</a:t>
            </a:r>
            <a:r>
              <a:rPr lang="en-GB" sz="2400" b="1" u="sng" baseline="30000" dirty="0" smtClean="0">
                <a:latin typeface="Letterjoin-Air Plus 36" panose="02000805000000020003" pitchFamily="50" charset="0"/>
              </a:rPr>
              <a:t>th</a:t>
            </a:r>
            <a:r>
              <a:rPr lang="en-GB" sz="2400" b="1" u="sng" dirty="0" smtClean="0">
                <a:latin typeface="Letterjoin-Air Plus 36" panose="02000805000000020003" pitchFamily="50" charset="0"/>
              </a:rPr>
              <a:t> March </a:t>
            </a:r>
          </a:p>
          <a:p>
            <a:endParaRPr lang="en-GB" sz="2400" b="1" dirty="0">
              <a:latin typeface="Letter-join 36" panose="02000805000000020003" pitchFamily="50" charset="0"/>
            </a:endParaRPr>
          </a:p>
          <a:p>
            <a:endParaRPr lang="en-GB" sz="2400" dirty="0">
              <a:latin typeface="Letter-join 36" panose="02000805000000020003" pitchFamily="50" charset="0"/>
            </a:endParaRPr>
          </a:p>
          <a:p>
            <a:endParaRPr lang="en-GB" sz="2400" dirty="0" smtClean="0">
              <a:latin typeface="Letter-join 36" panose="02000805000000020003" pitchFamily="50" charset="0"/>
            </a:endParaRPr>
          </a:p>
          <a:p>
            <a:endParaRPr lang="en-GB" b="1" dirty="0">
              <a:latin typeface="Letter-join Plus 36" panose="02000505000000020003" pitchFamily="50" charset="0"/>
            </a:endParaRPr>
          </a:p>
          <a:p>
            <a:endParaRPr lang="en-GB" b="1" dirty="0" smtClean="0">
              <a:latin typeface="Letter-join Plus 36" panose="02000505000000020003" pitchFamily="50" charset="0"/>
            </a:endParaRPr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204622" y="1882397"/>
            <a:ext cx="658122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WOW!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5" y="4794286"/>
            <a:ext cx="7567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Letterjoin-Air Plus 36" panose="02000805000000020003" pitchFamily="50" charset="0"/>
              </a:rPr>
              <a:t>Look at what has just been found………</a:t>
            </a:r>
            <a:endParaRPr lang="en-GB" b="1" dirty="0">
              <a:latin typeface="Letterjoin-Air Plus 36" panose="02000805000000020003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9542" y="652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C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4156D36BFEA46BAE60ABF9D9F893B" ma:contentTypeVersion="9" ma:contentTypeDescription="Create a new document." ma:contentTypeScope="" ma:versionID="035f6ee8f22c05ca80f799d23f257d8c">
  <xsd:schema xmlns:xsd="http://www.w3.org/2001/XMLSchema" xmlns:xs="http://www.w3.org/2001/XMLSchema" xmlns:p="http://schemas.microsoft.com/office/2006/metadata/properties" xmlns:ns2="359a9a00-a290-4288-b116-4b5872e28cb1" targetNamespace="http://schemas.microsoft.com/office/2006/metadata/properties" ma:root="true" ma:fieldsID="ffdd8a9f9d930122894cbda9b3988e87" ns2:_="">
    <xsd:import namespace="359a9a00-a290-4288-b116-4b5872e28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a9a00-a290-4288-b116-4b5872e28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D552E-7416-4491-9E10-572E656D4FD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29d02ef-2e90-4e75-a840-36819d37c47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38d919e6-8709-4af2-ac02-7bd1315f7d6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3CA495-E138-4082-A055-3B7752501C72}"/>
</file>

<file path=customXml/itemProps3.xml><?xml version="1.0" encoding="utf-8"?>
<ds:datastoreItem xmlns:ds="http://schemas.openxmlformats.org/officeDocument/2006/customXml" ds:itemID="{AFF69ACA-D692-485B-B67E-A846685F58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9767</TotalTime>
  <Words>512</Words>
  <Application>Microsoft Office PowerPoint</Application>
  <PresentationFormat>On-screen Show (4:3)</PresentationFormat>
  <Paragraphs>104</Paragraphs>
  <Slides>16</Slides>
  <Notes>10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Brush Script MT</vt:lpstr>
      <vt:lpstr>Calibri</vt:lpstr>
      <vt:lpstr>Constantia</vt:lpstr>
      <vt:lpstr>Franklin Gothic Book</vt:lpstr>
      <vt:lpstr>Leelawadee UI</vt:lpstr>
      <vt:lpstr>Letter-join 36</vt:lpstr>
      <vt:lpstr>Letter-join Plus 36</vt:lpstr>
      <vt:lpstr>Letterjoin-Air Plus 36</vt:lpstr>
      <vt:lpstr>Rage Italic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Hillside Assessment System  2015</dc:title>
  <dc:creator>teacher</dc:creator>
  <cp:lastModifiedBy>Mrs S.Hewitt</cp:lastModifiedBy>
  <cp:revision>223</cp:revision>
  <cp:lastPrinted>2018-10-02T07:10:09Z</cp:lastPrinted>
  <dcterms:created xsi:type="dcterms:W3CDTF">2015-07-10T19:38:16Z</dcterms:created>
  <dcterms:modified xsi:type="dcterms:W3CDTF">2021-02-10T16:07:07Z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0x010100C5A4156D36BFEA46BAE60ABF9D9F893B</vt:lpwstr>
  </property>
</Properties>
</file>