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0" r:id="rId5"/>
    <p:sldId id="271" r:id="rId6"/>
    <p:sldId id="280" r:id="rId7"/>
    <p:sldId id="281" r:id="rId8"/>
    <p:sldId id="282" r:id="rId9"/>
    <p:sldId id="283" r:id="rId10"/>
    <p:sldId id="284" r:id="rId11"/>
    <p:sldId id="285" r:id="rId12"/>
    <p:sldId id="286" r:id="rId13"/>
    <p:sldId id="269" r:id="rId14"/>
    <p:sldId id="268" r:id="rId15"/>
    <p:sldId id="287" r:id="rId16"/>
    <p:sldId id="288" r:id="rId17"/>
    <p:sldId id="289" r:id="rId18"/>
    <p:sldId id="290" r:id="rId19"/>
    <p:sldId id="292" r:id="rId20"/>
    <p:sldId id="295" r:id="rId21"/>
    <p:sldId id="293" r:id="rId22"/>
    <p:sldId id="291" r:id="rId23"/>
    <p:sldId id="294" r:id="rId24"/>
    <p:sldId id="272" r:id="rId25"/>
    <p:sldId id="296" r:id="rId26"/>
    <p:sldId id="297" r:id="rId27"/>
    <p:sldId id="298" r:id="rId28"/>
    <p:sldId id="27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BF"/>
    <a:srgbClr val="FF7C80"/>
    <a:srgbClr val="DE53FF"/>
    <a:srgbClr val="CC00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latin typeface="Comic Sans MS" panose="030F0702030302020204" pitchFamily="66" charset="0"/>
              </a:rPr>
              <a:t>Emotions graph</a:t>
            </a:r>
            <a:endParaRPr lang="en-US" dirty="0">
              <a:latin typeface="Comic Sans MS" panose="030F0702030302020204" pitchFamily="66"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numRef>
              <c:f>Sheet1!$A$2:$A$5</c:f>
              <c:numCache>
                <c:formatCode>General</c:formatCode>
                <c:ptCount val="4"/>
              </c:numCache>
            </c:numRef>
          </c:cat>
          <c:val>
            <c:numRef>
              <c:f>Sheet1!$B$2:$B$5</c:f>
              <c:numCache>
                <c:formatCode>General</c:formatCode>
                <c:ptCount val="4"/>
              </c:numCache>
            </c:numRef>
          </c:val>
          <c:smooth val="0"/>
          <c:extLst>
            <c:ext xmlns:c16="http://schemas.microsoft.com/office/drawing/2014/chart" uri="{C3380CC4-5D6E-409C-BE32-E72D297353CC}">
              <c16:uniqueId val="{00000000-AEFB-4538-B3E2-FA4B5836394E}"/>
            </c:ext>
          </c:extLst>
        </c:ser>
        <c:dLbls>
          <c:showLegendKey val="0"/>
          <c:showVal val="0"/>
          <c:showCatName val="0"/>
          <c:showSerName val="0"/>
          <c:showPercent val="0"/>
          <c:showBubbleSize val="0"/>
        </c:dLbls>
        <c:smooth val="0"/>
        <c:axId val="440307016"/>
        <c:axId val="443246432"/>
      </c:lineChart>
      <c:catAx>
        <c:axId val="440307016"/>
        <c:scaling>
          <c:orientation val="minMax"/>
        </c:scaling>
        <c:delete val="1"/>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443246432"/>
        <c:crosses val="autoZero"/>
        <c:auto val="1"/>
        <c:lblAlgn val="ctr"/>
        <c:lblOffset val="100"/>
        <c:noMultiLvlLbl val="0"/>
      </c:catAx>
      <c:valAx>
        <c:axId val="443246432"/>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44030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115887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41805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204006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18476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2CCFB8-F042-471C-AC44-545CC9541590}"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91793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92CCFB8-F042-471C-AC44-545CC9541590}"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219535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92CCFB8-F042-471C-AC44-545CC9541590}"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87005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92CCFB8-F042-471C-AC44-545CC9541590}"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76812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CCFB8-F042-471C-AC44-545CC9541590}"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7186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CCFB8-F042-471C-AC44-545CC9541590}"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9512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CCFB8-F042-471C-AC44-545CC9541590}"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997523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CCFB8-F042-471C-AC44-545CC9541590}" type="datetimeFigureOut">
              <a:rPr lang="en-GB" smtClean="0"/>
              <a:t>01/02/2021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37AAF-E7F7-4038-A999-BF92E02B7771}" type="slidenum">
              <a:rPr lang="en-GB" smtClean="0"/>
              <a:t>‹#›</a:t>
            </a:fld>
            <a:endParaRPr lang="en-GB"/>
          </a:p>
        </p:txBody>
      </p:sp>
    </p:spTree>
    <p:extLst>
      <p:ext uri="{BB962C8B-B14F-4D97-AF65-F5344CB8AC3E}">
        <p14:creationId xmlns:p14="http://schemas.microsoft.com/office/powerpoint/2010/main" val="3487588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hyperlink" Target="https://www.youtube.com/watch?v=yLSvdEUA2wI&amp;feature=emb_logo" TargetMode="Externa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microsoft.com/office/2007/relationships/hdphoto" Target="../media/hdphoto12.wdp"/><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2" y="-314050"/>
            <a:ext cx="12192000" cy="1325563"/>
          </a:xfrm>
        </p:spPr>
        <p:txBody>
          <a:bodyPr>
            <a:noAutofit/>
          </a:bodyPr>
          <a:lstStyle/>
          <a:p>
            <a:r>
              <a:rPr lang="en-GB" sz="1600" b="1" u="sng" dirty="0" smtClean="0">
                <a:latin typeface="Comic Sans MS" panose="030F0702030302020204" pitchFamily="66" charset="0"/>
              </a:rPr>
              <a:t>Document 1:</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r>
              <a:rPr lang="en-GB" sz="1200" b="1" dirty="0" smtClean="0">
                <a:solidFill>
                  <a:srgbClr val="FF0000"/>
                </a:solidFill>
                <a:latin typeface="Letter-join 36" panose="02000805000000020003" pitchFamily="50" charset="0"/>
              </a:rPr>
              <a:t>Work from top to bottom until the full word is spelt out on the bottom of the pyramid</a:t>
            </a:r>
            <a:endParaRPr lang="en-GB" sz="1100" dirty="0">
              <a:solidFill>
                <a:srgbClr val="FF0000"/>
              </a:solidFill>
              <a:latin typeface="Letter-join 36" panose="02000805000000020003" pitchFamily="50" charset="0"/>
            </a:endParaRPr>
          </a:p>
        </p:txBody>
      </p:sp>
      <p:grpSp>
        <p:nvGrpSpPr>
          <p:cNvPr id="5" name="Group 4"/>
          <p:cNvGrpSpPr/>
          <p:nvPr/>
        </p:nvGrpSpPr>
        <p:grpSpPr>
          <a:xfrm>
            <a:off x="128955" y="1026520"/>
            <a:ext cx="1803377" cy="1782659"/>
            <a:chOff x="0" y="0"/>
            <a:chExt cx="1437196" cy="1420579"/>
          </a:xfrm>
        </p:grpSpPr>
        <p:grpSp>
          <p:nvGrpSpPr>
            <p:cNvPr id="6" name="Group 5"/>
            <p:cNvGrpSpPr/>
            <p:nvPr/>
          </p:nvGrpSpPr>
          <p:grpSpPr>
            <a:xfrm>
              <a:off x="120769" y="0"/>
              <a:ext cx="1194417" cy="1190445"/>
              <a:chOff x="0" y="0"/>
              <a:chExt cx="2674021" cy="2665561"/>
            </a:xfrm>
          </p:grpSpPr>
          <p:sp>
            <p:nvSpPr>
              <p:cNvPr id="13" name="Rectangle 12"/>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14" name="Rectangle 13"/>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15" name="Rectangle 14"/>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16" name="Rectangle 15"/>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17" name="Rectangle 16"/>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18" name="Rectangle 17"/>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19" name="Rectangle 18"/>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0" name="Rectangle 19"/>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1" name="Rectangle 20"/>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2" name="Rectangle 21"/>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3" name="Rectangle 22"/>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4" name="Rectangle 23"/>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5" name="Rectangle 24"/>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6" name="Rectangle 25"/>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sp>
            <p:nvSpPr>
              <p:cNvPr id="27" name="Rectangle 26"/>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grpSp>
        <p:sp>
          <p:nvSpPr>
            <p:cNvPr id="7" name="Rectangle 6"/>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solidFill>
                  <a:schemeClr val="tx1"/>
                </a:solidFill>
              </a:endParaRPr>
            </a:p>
          </p:txBody>
        </p:sp>
        <p:sp>
          <p:nvSpPr>
            <p:cNvPr id="8" name="Rectangle 7"/>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solidFill>
                  <a:schemeClr val="tx1"/>
                </a:solidFill>
              </a:endParaRPr>
            </a:p>
          </p:txBody>
        </p:sp>
        <p:sp>
          <p:nvSpPr>
            <p:cNvPr id="9" name="Rectangle 8"/>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solidFill>
                  <a:schemeClr val="tx1"/>
                </a:solidFill>
              </a:endParaRPr>
            </a:p>
          </p:txBody>
        </p:sp>
        <p:sp>
          <p:nvSpPr>
            <p:cNvPr id="10" name="Rectangle 9"/>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solidFill>
                  <a:schemeClr val="tx1"/>
                </a:solidFill>
              </a:endParaRPr>
            </a:p>
          </p:txBody>
        </p:sp>
        <p:sp>
          <p:nvSpPr>
            <p:cNvPr id="11" name="Rectangle 10"/>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solidFill>
                  <a:schemeClr val="tx1"/>
                </a:solidFill>
              </a:endParaRPr>
            </a:p>
          </p:txBody>
        </p:sp>
        <p:sp>
          <p:nvSpPr>
            <p:cNvPr id="12" name="Rectangle 11"/>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dirty="0">
                <a:solidFill>
                  <a:schemeClr val="tx1"/>
                </a:solidFill>
              </a:endParaRPr>
            </a:p>
          </p:txBody>
        </p:sp>
      </p:grpSp>
      <p:sp>
        <p:nvSpPr>
          <p:cNvPr id="28" name="Rectangle 27"/>
          <p:cNvSpPr/>
          <p:nvPr/>
        </p:nvSpPr>
        <p:spPr>
          <a:xfrm>
            <a:off x="595821" y="750379"/>
            <a:ext cx="839173" cy="2663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AVERAGE</a:t>
            </a:r>
            <a:endParaRPr lang="en-GB" sz="1200" dirty="0"/>
          </a:p>
        </p:txBody>
      </p:sp>
      <p:grpSp>
        <p:nvGrpSpPr>
          <p:cNvPr id="78" name="Group 77"/>
          <p:cNvGrpSpPr/>
          <p:nvPr/>
        </p:nvGrpSpPr>
        <p:grpSpPr>
          <a:xfrm>
            <a:off x="25444" y="3258091"/>
            <a:ext cx="2508321" cy="2786981"/>
            <a:chOff x="442351" y="3526848"/>
            <a:chExt cx="3087381" cy="3430372"/>
          </a:xfrm>
        </p:grpSpPr>
        <p:sp>
          <p:nvSpPr>
            <p:cNvPr id="52" name="Rectangle 51"/>
            <p:cNvSpPr/>
            <p:nvPr/>
          </p:nvSpPr>
          <p:spPr>
            <a:xfrm>
              <a:off x="1168754" y="6666393"/>
              <a:ext cx="1410856" cy="2908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ACCOMPANY</a:t>
              </a:r>
              <a:r>
                <a:rPr lang="en-GB" sz="1200" dirty="0" smtClean="0"/>
                <a:t>T</a:t>
              </a:r>
              <a:endParaRPr lang="en-GB" sz="1200" dirty="0"/>
            </a:p>
          </p:txBody>
        </p:sp>
        <p:grpSp>
          <p:nvGrpSpPr>
            <p:cNvPr id="68" name="Group 67"/>
            <p:cNvGrpSpPr/>
            <p:nvPr/>
          </p:nvGrpSpPr>
          <p:grpSpPr>
            <a:xfrm>
              <a:off x="586107" y="3526848"/>
              <a:ext cx="2753960" cy="2729197"/>
              <a:chOff x="72853" y="3735945"/>
              <a:chExt cx="2753960" cy="2729197"/>
            </a:xfrm>
          </p:grpSpPr>
          <p:grpSp>
            <p:nvGrpSpPr>
              <p:cNvPr id="29" name="Group 28"/>
              <p:cNvGrpSpPr/>
              <p:nvPr/>
            </p:nvGrpSpPr>
            <p:grpSpPr>
              <a:xfrm>
                <a:off x="382459" y="3735945"/>
                <a:ext cx="2081394" cy="2057482"/>
                <a:chOff x="0" y="0"/>
                <a:chExt cx="1437196" cy="1420579"/>
              </a:xfrm>
            </p:grpSpPr>
            <p:grpSp>
              <p:nvGrpSpPr>
                <p:cNvPr id="30" name="Group 29"/>
                <p:cNvGrpSpPr/>
                <p:nvPr/>
              </p:nvGrpSpPr>
              <p:grpSpPr>
                <a:xfrm>
                  <a:off x="120769" y="0"/>
                  <a:ext cx="1194417" cy="1190445"/>
                  <a:chOff x="0" y="0"/>
                  <a:chExt cx="2674021" cy="2665561"/>
                </a:xfrm>
              </p:grpSpPr>
              <p:sp>
                <p:nvSpPr>
                  <p:cNvPr id="37" name="Rectangle 36"/>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38" name="Rectangle 37"/>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 name="Rectangle 38"/>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 name="Rectangle 39"/>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1" name="Rectangle 40"/>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 name="Rectangle 41"/>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 name="Rectangle 42"/>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 name="Rectangle 43"/>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 name="Rectangle 44"/>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6" name="Rectangle 45"/>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 name="Rectangle 46"/>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8" name="Rectangle 47"/>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9" name="Rectangle 48"/>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0" name="Rectangle 49"/>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1" name="Rectangle 50"/>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1" name="Rectangle 30"/>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2" name="Rectangle 31"/>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 name="Rectangle 32"/>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 name="Rectangle 33"/>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 name="Rectangle 34"/>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6" name="Rectangle 35"/>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53" name="Rectangle 52"/>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4" name="Rectangle 53"/>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5" name="Rectangle 54"/>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6" name="Rectangle 55"/>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7" name="Rectangle 56"/>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8" name="Rectangle 57"/>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59" name="Rectangle 58"/>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0" name="Rectangle 59"/>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1" name="Rectangle 60"/>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2" name="Rectangle 61"/>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3" name="Rectangle 62"/>
              <p:cNvSpPr/>
              <p:nvPr/>
            </p:nvSpPr>
            <p:spPr>
              <a:xfrm>
                <a:off x="1108287" y="6119336"/>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4" name="Rectangle 63"/>
              <p:cNvSpPr/>
              <p:nvPr/>
            </p:nvSpPr>
            <p:spPr>
              <a:xfrm>
                <a:off x="758482"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7" name="Rectangle 66"/>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6" name="Rectangle 65"/>
              <p:cNvSpPr/>
              <p:nvPr/>
            </p:nvSpPr>
            <p:spPr>
              <a:xfrm>
                <a:off x="72853"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5" name="Rectangle 64"/>
              <p:cNvSpPr/>
              <p:nvPr/>
            </p:nvSpPr>
            <p:spPr>
              <a:xfrm>
                <a:off x="415584"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74" name="Rectangle 73"/>
            <p:cNvSpPr/>
            <p:nvPr/>
          </p:nvSpPr>
          <p:spPr>
            <a:xfrm>
              <a:off x="1811206" y="6237936"/>
              <a:ext cx="345780" cy="344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69" name="Rectangle 68"/>
            <p:cNvSpPr/>
            <p:nvPr/>
          </p:nvSpPr>
          <p:spPr>
            <a:xfrm>
              <a:off x="442351" y="6247009"/>
              <a:ext cx="344860" cy="337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0" name="Rectangle 69"/>
            <p:cNvSpPr/>
            <p:nvPr/>
          </p:nvSpPr>
          <p:spPr>
            <a:xfrm>
              <a:off x="318487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1" name="Rectangle 70"/>
            <p:cNvSpPr/>
            <p:nvPr/>
          </p:nvSpPr>
          <p:spPr>
            <a:xfrm>
              <a:off x="2848130"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2" name="Rectangle 71"/>
            <p:cNvSpPr/>
            <p:nvPr/>
          </p:nvSpPr>
          <p:spPr>
            <a:xfrm>
              <a:off x="2510818"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3" name="Rectangle 72"/>
            <p:cNvSpPr/>
            <p:nvPr/>
          </p:nvSpPr>
          <p:spPr>
            <a:xfrm>
              <a:off x="216101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5" name="Rectangle 74"/>
            <p:cNvSpPr/>
            <p:nvPr/>
          </p:nvSpPr>
          <p:spPr>
            <a:xfrm>
              <a:off x="1474464"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6" name="Rectangle 75"/>
            <p:cNvSpPr/>
            <p:nvPr/>
          </p:nvSpPr>
          <p:spPr>
            <a:xfrm>
              <a:off x="788835" y="6239812"/>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77" name="Rectangle 76"/>
            <p:cNvSpPr/>
            <p:nvPr/>
          </p:nvSpPr>
          <p:spPr>
            <a:xfrm>
              <a:off x="1131566" y="6239812"/>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nvGrpSpPr>
          <p:cNvPr id="79" name="Group 78"/>
          <p:cNvGrpSpPr/>
          <p:nvPr/>
        </p:nvGrpSpPr>
        <p:grpSpPr>
          <a:xfrm>
            <a:off x="2047171" y="786786"/>
            <a:ext cx="2473441" cy="2824136"/>
            <a:chOff x="442351" y="3064378"/>
            <a:chExt cx="3087381" cy="3525123"/>
          </a:xfrm>
        </p:grpSpPr>
        <p:sp>
          <p:nvSpPr>
            <p:cNvPr id="80" name="Rectangle 79"/>
            <p:cNvSpPr/>
            <p:nvPr/>
          </p:nvSpPr>
          <p:spPr>
            <a:xfrm>
              <a:off x="1162048" y="3064378"/>
              <a:ext cx="1330112" cy="382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ACCORDING</a:t>
              </a:r>
              <a:endParaRPr lang="en-GB" sz="1200" dirty="0"/>
            </a:p>
          </p:txBody>
        </p:sp>
        <p:grpSp>
          <p:nvGrpSpPr>
            <p:cNvPr id="81" name="Group 80"/>
            <p:cNvGrpSpPr/>
            <p:nvPr/>
          </p:nvGrpSpPr>
          <p:grpSpPr>
            <a:xfrm>
              <a:off x="586107" y="3526848"/>
              <a:ext cx="2753960" cy="2729197"/>
              <a:chOff x="72853" y="3735945"/>
              <a:chExt cx="2753960" cy="2729197"/>
            </a:xfrm>
          </p:grpSpPr>
          <p:grpSp>
            <p:nvGrpSpPr>
              <p:cNvPr id="91" name="Group 90"/>
              <p:cNvGrpSpPr/>
              <p:nvPr/>
            </p:nvGrpSpPr>
            <p:grpSpPr>
              <a:xfrm>
                <a:off x="382459" y="3735945"/>
                <a:ext cx="2081394" cy="2057482"/>
                <a:chOff x="0" y="0"/>
                <a:chExt cx="1437196" cy="1420579"/>
              </a:xfrm>
            </p:grpSpPr>
            <p:grpSp>
              <p:nvGrpSpPr>
                <p:cNvPr id="107" name="Group 106"/>
                <p:cNvGrpSpPr/>
                <p:nvPr/>
              </p:nvGrpSpPr>
              <p:grpSpPr>
                <a:xfrm>
                  <a:off x="120769" y="0"/>
                  <a:ext cx="1194417" cy="1190445"/>
                  <a:chOff x="0" y="0"/>
                  <a:chExt cx="2674021" cy="2665561"/>
                </a:xfrm>
              </p:grpSpPr>
              <p:sp>
                <p:nvSpPr>
                  <p:cNvPr id="114" name="Rectangle 113"/>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115" name="Rectangle 114"/>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6" name="Rectangle 115"/>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7" name="Rectangle 116"/>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8" name="Rectangle 117"/>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9" name="Rectangle 118"/>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0" name="Rectangle 119"/>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1" name="Rectangle 120"/>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2" name="Rectangle 121"/>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3" name="Rectangle 122"/>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4" name="Rectangle 123"/>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5" name="Rectangle 124"/>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6" name="Rectangle 125"/>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7" name="Rectangle 126"/>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28" name="Rectangle 127"/>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108" name="Rectangle 107"/>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9" name="Rectangle 108"/>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0" name="Rectangle 109"/>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1" name="Rectangle 110"/>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2" name="Rectangle 111"/>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13" name="Rectangle 112"/>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92" name="Rectangle 91"/>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3" name="Rectangle 92"/>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4" name="Rectangle 93"/>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5" name="Rectangle 94"/>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6" name="Rectangle 95"/>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7" name="Rectangle 96"/>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8" name="Rectangle 97"/>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9" name="Rectangle 98"/>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0" name="Rectangle 99"/>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1" name="Rectangle 100"/>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2" name="Rectangle 101"/>
              <p:cNvSpPr/>
              <p:nvPr/>
            </p:nvSpPr>
            <p:spPr>
              <a:xfrm>
                <a:off x="1108287" y="6119336"/>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3" name="Rectangle 102"/>
              <p:cNvSpPr/>
              <p:nvPr/>
            </p:nvSpPr>
            <p:spPr>
              <a:xfrm>
                <a:off x="758482"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4" name="Rectangle 103"/>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5" name="Rectangle 104"/>
              <p:cNvSpPr/>
              <p:nvPr/>
            </p:nvSpPr>
            <p:spPr>
              <a:xfrm>
                <a:off x="72853"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06" name="Rectangle 105"/>
              <p:cNvSpPr/>
              <p:nvPr/>
            </p:nvSpPr>
            <p:spPr>
              <a:xfrm>
                <a:off x="415584"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82" name="Rectangle 81"/>
            <p:cNvSpPr/>
            <p:nvPr/>
          </p:nvSpPr>
          <p:spPr>
            <a:xfrm>
              <a:off x="1811206" y="6237936"/>
              <a:ext cx="345780" cy="344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3" name="Rectangle 82"/>
            <p:cNvSpPr/>
            <p:nvPr/>
          </p:nvSpPr>
          <p:spPr>
            <a:xfrm>
              <a:off x="442351" y="6247009"/>
              <a:ext cx="344860" cy="337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4" name="Rectangle 83"/>
            <p:cNvSpPr/>
            <p:nvPr/>
          </p:nvSpPr>
          <p:spPr>
            <a:xfrm>
              <a:off x="318487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5" name="Rectangle 84"/>
            <p:cNvSpPr/>
            <p:nvPr/>
          </p:nvSpPr>
          <p:spPr>
            <a:xfrm>
              <a:off x="2848130"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6" name="Rectangle 85"/>
            <p:cNvSpPr/>
            <p:nvPr/>
          </p:nvSpPr>
          <p:spPr>
            <a:xfrm>
              <a:off x="2510818"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7" name="Rectangle 86"/>
            <p:cNvSpPr/>
            <p:nvPr/>
          </p:nvSpPr>
          <p:spPr>
            <a:xfrm>
              <a:off x="216101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8" name="Rectangle 87"/>
            <p:cNvSpPr/>
            <p:nvPr/>
          </p:nvSpPr>
          <p:spPr>
            <a:xfrm>
              <a:off x="1474464"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89" name="Rectangle 88"/>
            <p:cNvSpPr/>
            <p:nvPr/>
          </p:nvSpPr>
          <p:spPr>
            <a:xfrm>
              <a:off x="788835" y="6239812"/>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90" name="Rectangle 89"/>
            <p:cNvSpPr/>
            <p:nvPr/>
          </p:nvSpPr>
          <p:spPr>
            <a:xfrm>
              <a:off x="1131566" y="6239812"/>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nvGrpSpPr>
          <p:cNvPr id="129" name="Group 128"/>
          <p:cNvGrpSpPr/>
          <p:nvPr/>
        </p:nvGrpSpPr>
        <p:grpSpPr>
          <a:xfrm>
            <a:off x="2587709" y="3791889"/>
            <a:ext cx="1976840" cy="2321079"/>
            <a:chOff x="766015" y="3526848"/>
            <a:chExt cx="2414686" cy="2835167"/>
          </a:xfrm>
        </p:grpSpPr>
        <p:sp>
          <p:nvSpPr>
            <p:cNvPr id="130" name="Rectangle 129"/>
            <p:cNvSpPr/>
            <p:nvPr/>
          </p:nvSpPr>
          <p:spPr>
            <a:xfrm>
              <a:off x="1231410" y="6120914"/>
              <a:ext cx="1387982" cy="241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ACHIEVE</a:t>
              </a:r>
              <a:endParaRPr lang="en-GB" sz="1200" dirty="0"/>
            </a:p>
          </p:txBody>
        </p:sp>
        <p:grpSp>
          <p:nvGrpSpPr>
            <p:cNvPr id="131" name="Group 130"/>
            <p:cNvGrpSpPr/>
            <p:nvPr/>
          </p:nvGrpSpPr>
          <p:grpSpPr>
            <a:xfrm>
              <a:off x="766015" y="3526848"/>
              <a:ext cx="2414686" cy="2390938"/>
              <a:chOff x="252761" y="3735945"/>
              <a:chExt cx="2414686" cy="2390938"/>
            </a:xfrm>
          </p:grpSpPr>
          <p:grpSp>
            <p:nvGrpSpPr>
              <p:cNvPr id="141" name="Group 140"/>
              <p:cNvGrpSpPr/>
              <p:nvPr/>
            </p:nvGrpSpPr>
            <p:grpSpPr>
              <a:xfrm>
                <a:off x="382459" y="3735945"/>
                <a:ext cx="2081394" cy="2057482"/>
                <a:chOff x="0" y="0"/>
                <a:chExt cx="1437196" cy="1420579"/>
              </a:xfrm>
            </p:grpSpPr>
            <p:grpSp>
              <p:nvGrpSpPr>
                <p:cNvPr id="157" name="Group 156"/>
                <p:cNvGrpSpPr/>
                <p:nvPr/>
              </p:nvGrpSpPr>
              <p:grpSpPr>
                <a:xfrm>
                  <a:off x="120769" y="0"/>
                  <a:ext cx="1194417" cy="1190445"/>
                  <a:chOff x="0" y="0"/>
                  <a:chExt cx="2674021" cy="2665561"/>
                </a:xfrm>
              </p:grpSpPr>
              <p:sp>
                <p:nvSpPr>
                  <p:cNvPr id="164" name="Rectangle 163"/>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165" name="Rectangle 164"/>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6" name="Rectangle 165"/>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7" name="Rectangle 166"/>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8" name="Rectangle 167"/>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9" name="Rectangle 168"/>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0" name="Rectangle 169"/>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1" name="Rectangle 170"/>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2" name="Rectangle 171"/>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3" name="Rectangle 172"/>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4" name="Rectangle 173"/>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5" name="Rectangle 174"/>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6" name="Rectangle 175"/>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7" name="Rectangle 176"/>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78" name="Rectangle 177"/>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158" name="Rectangle 157"/>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59" name="Rectangle 158"/>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0" name="Rectangle 159"/>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1" name="Rectangle 160"/>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2" name="Rectangle 161"/>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63" name="Rectangle 162"/>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142" name="Rectangle 141"/>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43" name="Rectangle 142"/>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44" name="Rectangle 143"/>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45" name="Rectangle 144"/>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46" name="Rectangle 145"/>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47" name="Rectangle 146"/>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54" name="Rectangle 153"/>
              <p:cNvSpPr/>
              <p:nvPr/>
            </p:nvSpPr>
            <p:spPr>
              <a:xfrm>
                <a:off x="252761" y="577360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grpSp>
        <p:nvGrpSpPr>
          <p:cNvPr id="362" name="Group 361"/>
          <p:cNvGrpSpPr/>
          <p:nvPr/>
        </p:nvGrpSpPr>
        <p:grpSpPr>
          <a:xfrm>
            <a:off x="4411355" y="3467071"/>
            <a:ext cx="2890088" cy="3282874"/>
            <a:chOff x="5744373" y="3478999"/>
            <a:chExt cx="2877808" cy="3268925"/>
          </a:xfrm>
        </p:grpSpPr>
        <p:grpSp>
          <p:nvGrpSpPr>
            <p:cNvPr id="179" name="Group 178"/>
            <p:cNvGrpSpPr/>
            <p:nvPr/>
          </p:nvGrpSpPr>
          <p:grpSpPr>
            <a:xfrm>
              <a:off x="5919729" y="3478999"/>
              <a:ext cx="2586792" cy="3268925"/>
              <a:chOff x="442351" y="3526848"/>
              <a:chExt cx="3087381" cy="3901519"/>
            </a:xfrm>
          </p:grpSpPr>
          <p:sp>
            <p:nvSpPr>
              <p:cNvPr id="180" name="Rectangle 179"/>
              <p:cNvSpPr/>
              <p:nvPr/>
            </p:nvSpPr>
            <p:spPr>
              <a:xfrm>
                <a:off x="1353496" y="7140557"/>
                <a:ext cx="1152376" cy="2878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AGGRESSIVE</a:t>
                </a:r>
                <a:endParaRPr lang="en-GB" sz="1200" dirty="0"/>
              </a:p>
            </p:txBody>
          </p:sp>
          <p:grpSp>
            <p:nvGrpSpPr>
              <p:cNvPr id="181" name="Group 180"/>
              <p:cNvGrpSpPr/>
              <p:nvPr/>
            </p:nvGrpSpPr>
            <p:grpSpPr>
              <a:xfrm>
                <a:off x="586107" y="3526848"/>
                <a:ext cx="2753960" cy="2729197"/>
                <a:chOff x="72853" y="3735945"/>
                <a:chExt cx="2753960" cy="2729197"/>
              </a:xfrm>
            </p:grpSpPr>
            <p:grpSp>
              <p:nvGrpSpPr>
                <p:cNvPr id="191" name="Group 190"/>
                <p:cNvGrpSpPr/>
                <p:nvPr/>
              </p:nvGrpSpPr>
              <p:grpSpPr>
                <a:xfrm>
                  <a:off x="382459" y="3735945"/>
                  <a:ext cx="2081394" cy="2057482"/>
                  <a:chOff x="0" y="0"/>
                  <a:chExt cx="1437196" cy="1420579"/>
                </a:xfrm>
              </p:grpSpPr>
              <p:grpSp>
                <p:nvGrpSpPr>
                  <p:cNvPr id="207" name="Group 206"/>
                  <p:cNvGrpSpPr/>
                  <p:nvPr/>
                </p:nvGrpSpPr>
                <p:grpSpPr>
                  <a:xfrm>
                    <a:off x="120769" y="0"/>
                    <a:ext cx="1194417" cy="1190445"/>
                    <a:chOff x="0" y="0"/>
                    <a:chExt cx="2674021" cy="2665561"/>
                  </a:xfrm>
                </p:grpSpPr>
                <p:sp>
                  <p:nvSpPr>
                    <p:cNvPr id="214" name="Rectangle 213"/>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215" name="Rectangle 214"/>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6" name="Rectangle 215"/>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7" name="Rectangle 216"/>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8" name="Rectangle 217"/>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9" name="Rectangle 218"/>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0" name="Rectangle 219"/>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1" name="Rectangle 220"/>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2" name="Rectangle 221"/>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3" name="Rectangle 222"/>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4" name="Rectangle 223"/>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5" name="Rectangle 224"/>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6" name="Rectangle 225"/>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7" name="Rectangle 226"/>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28" name="Rectangle 227"/>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208" name="Rectangle 207"/>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9" name="Rectangle 208"/>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0" name="Rectangle 209"/>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1" name="Rectangle 210"/>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2" name="Rectangle 211"/>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13" name="Rectangle 212"/>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192" name="Rectangle 191"/>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3" name="Rectangle 192"/>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4" name="Rectangle 193"/>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5" name="Rectangle 194"/>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6" name="Rectangle 195"/>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7" name="Rectangle 196"/>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8" name="Rectangle 197"/>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9" name="Rectangle 198"/>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0" name="Rectangle 199"/>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1" name="Rectangle 200"/>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2" name="Rectangle 201"/>
                <p:cNvSpPr/>
                <p:nvPr/>
              </p:nvSpPr>
              <p:spPr>
                <a:xfrm>
                  <a:off x="1108287" y="6119336"/>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3" name="Rectangle 202"/>
                <p:cNvSpPr/>
                <p:nvPr/>
              </p:nvSpPr>
              <p:spPr>
                <a:xfrm>
                  <a:off x="758482"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4" name="Rectangle 203"/>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5" name="Rectangle 204"/>
                <p:cNvSpPr/>
                <p:nvPr/>
              </p:nvSpPr>
              <p:spPr>
                <a:xfrm>
                  <a:off x="72853"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06" name="Rectangle 205"/>
                <p:cNvSpPr/>
                <p:nvPr/>
              </p:nvSpPr>
              <p:spPr>
                <a:xfrm>
                  <a:off x="415584"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182" name="Rectangle 181"/>
              <p:cNvSpPr/>
              <p:nvPr/>
            </p:nvSpPr>
            <p:spPr>
              <a:xfrm>
                <a:off x="1811206" y="6253527"/>
                <a:ext cx="345780" cy="344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3" name="Rectangle 182"/>
              <p:cNvSpPr/>
              <p:nvPr/>
            </p:nvSpPr>
            <p:spPr>
              <a:xfrm>
                <a:off x="442351" y="6247009"/>
                <a:ext cx="344860" cy="337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4" name="Rectangle 183"/>
              <p:cNvSpPr/>
              <p:nvPr/>
            </p:nvSpPr>
            <p:spPr>
              <a:xfrm>
                <a:off x="318487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5" name="Rectangle 184"/>
              <p:cNvSpPr/>
              <p:nvPr/>
            </p:nvSpPr>
            <p:spPr>
              <a:xfrm>
                <a:off x="2848130"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6" name="Rectangle 185"/>
              <p:cNvSpPr/>
              <p:nvPr/>
            </p:nvSpPr>
            <p:spPr>
              <a:xfrm>
                <a:off x="2510818"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7" name="Rectangle 186"/>
              <p:cNvSpPr/>
              <p:nvPr/>
            </p:nvSpPr>
            <p:spPr>
              <a:xfrm>
                <a:off x="216101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8" name="Rectangle 187"/>
              <p:cNvSpPr/>
              <p:nvPr/>
            </p:nvSpPr>
            <p:spPr>
              <a:xfrm>
                <a:off x="1474464"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89" name="Rectangle 188"/>
              <p:cNvSpPr/>
              <p:nvPr/>
            </p:nvSpPr>
            <p:spPr>
              <a:xfrm>
                <a:off x="788835" y="625540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90" name="Rectangle 189"/>
              <p:cNvSpPr/>
              <p:nvPr/>
            </p:nvSpPr>
            <p:spPr>
              <a:xfrm>
                <a:off x="1131566" y="625540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229" name="Rectangle 228"/>
            <p:cNvSpPr/>
            <p:nvPr/>
          </p:nvSpPr>
          <p:spPr>
            <a:xfrm>
              <a:off x="7182298" y="6033071"/>
              <a:ext cx="289715" cy="2882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0" name="Rectangle 229"/>
            <p:cNvSpPr/>
            <p:nvPr/>
          </p:nvSpPr>
          <p:spPr>
            <a:xfrm>
              <a:off x="6035389" y="6040673"/>
              <a:ext cx="288944" cy="2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1" name="Rectangle 230"/>
            <p:cNvSpPr/>
            <p:nvPr/>
          </p:nvSpPr>
          <p:spPr>
            <a:xfrm>
              <a:off x="8333237" y="6038667"/>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2" name="Rectangle 231"/>
            <p:cNvSpPr/>
            <p:nvPr/>
          </p:nvSpPr>
          <p:spPr>
            <a:xfrm>
              <a:off x="8051094" y="6038667"/>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3" name="Rectangle 232"/>
            <p:cNvSpPr/>
            <p:nvPr/>
          </p:nvSpPr>
          <p:spPr>
            <a:xfrm>
              <a:off x="7768474" y="6038667"/>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4" name="Rectangle 233"/>
            <p:cNvSpPr/>
            <p:nvPr/>
          </p:nvSpPr>
          <p:spPr>
            <a:xfrm>
              <a:off x="7475386" y="6038667"/>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5" name="Rectangle 234"/>
            <p:cNvSpPr/>
            <p:nvPr/>
          </p:nvSpPr>
          <p:spPr>
            <a:xfrm>
              <a:off x="6900155" y="6038667"/>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6" name="Rectangle 235"/>
            <p:cNvSpPr/>
            <p:nvPr/>
          </p:nvSpPr>
          <p:spPr>
            <a:xfrm>
              <a:off x="6325694" y="6034643"/>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7" name="Rectangle 236"/>
            <p:cNvSpPr/>
            <p:nvPr/>
          </p:nvSpPr>
          <p:spPr>
            <a:xfrm>
              <a:off x="6612855" y="6034643"/>
              <a:ext cx="288944" cy="288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38" name="Rectangle 237"/>
            <p:cNvSpPr/>
            <p:nvPr/>
          </p:nvSpPr>
          <p:spPr>
            <a:xfrm>
              <a:off x="5744373" y="6036054"/>
              <a:ext cx="288944" cy="2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nvGrpSpPr>
          <p:cNvPr id="269" name="Group 268"/>
          <p:cNvGrpSpPr/>
          <p:nvPr/>
        </p:nvGrpSpPr>
        <p:grpSpPr>
          <a:xfrm>
            <a:off x="4597642" y="1325253"/>
            <a:ext cx="1991221" cy="1968598"/>
            <a:chOff x="6031457" y="1229894"/>
            <a:chExt cx="2105286" cy="2081367"/>
          </a:xfrm>
        </p:grpSpPr>
        <p:grpSp>
          <p:nvGrpSpPr>
            <p:cNvPr id="239" name="Group 238"/>
            <p:cNvGrpSpPr/>
            <p:nvPr/>
          </p:nvGrpSpPr>
          <p:grpSpPr>
            <a:xfrm>
              <a:off x="6180856" y="1229894"/>
              <a:ext cx="1803377" cy="1788682"/>
              <a:chOff x="0" y="0"/>
              <a:chExt cx="1437196" cy="1425379"/>
            </a:xfrm>
          </p:grpSpPr>
          <p:grpSp>
            <p:nvGrpSpPr>
              <p:cNvPr id="240" name="Group 239"/>
              <p:cNvGrpSpPr/>
              <p:nvPr/>
            </p:nvGrpSpPr>
            <p:grpSpPr>
              <a:xfrm>
                <a:off x="120769" y="0"/>
                <a:ext cx="1194417" cy="1190445"/>
                <a:chOff x="0" y="0"/>
                <a:chExt cx="2674021" cy="2665561"/>
              </a:xfrm>
            </p:grpSpPr>
            <p:sp>
              <p:nvSpPr>
                <p:cNvPr id="247" name="Rectangle 246"/>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248" name="Rectangle 247"/>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49" name="Rectangle 248"/>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0" name="Rectangle 249"/>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1" name="Rectangle 250"/>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2" name="Rectangle 251"/>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3" name="Rectangle 252"/>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4" name="Rectangle 253"/>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5" name="Rectangle 254"/>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6" name="Rectangle 255"/>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7" name="Rectangle 256"/>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8" name="Rectangle 257"/>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59" name="Rectangle 258"/>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0" name="Rectangle 259"/>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1" name="Rectangle 260"/>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241" name="Rectangle 240"/>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42" name="Rectangle 241"/>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43" name="Rectangle 242"/>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44" name="Rectangle 243"/>
              <p:cNvSpPr/>
              <p:nvPr/>
            </p:nvSpPr>
            <p:spPr>
              <a:xfrm>
                <a:off x="472669" y="1181819"/>
                <a:ext cx="257163" cy="2435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45" name="Rectangle 244"/>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46" name="Rectangle 245"/>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262" name="Rectangle 261"/>
            <p:cNvSpPr/>
            <p:nvPr/>
          </p:nvSpPr>
          <p:spPr>
            <a:xfrm>
              <a:off x="7837946" y="3012442"/>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3" name="Rectangle 262"/>
            <p:cNvSpPr/>
            <p:nvPr/>
          </p:nvSpPr>
          <p:spPr>
            <a:xfrm>
              <a:off x="7534866" y="3012442"/>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4" name="Rectangle 263"/>
            <p:cNvSpPr/>
            <p:nvPr/>
          </p:nvSpPr>
          <p:spPr>
            <a:xfrm>
              <a:off x="7242610" y="3012442"/>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5" name="Rectangle 264"/>
            <p:cNvSpPr/>
            <p:nvPr/>
          </p:nvSpPr>
          <p:spPr>
            <a:xfrm>
              <a:off x="6939528" y="3012442"/>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6" name="Rectangle 265"/>
            <p:cNvSpPr/>
            <p:nvPr/>
          </p:nvSpPr>
          <p:spPr>
            <a:xfrm>
              <a:off x="6636446" y="3013088"/>
              <a:ext cx="338014" cy="2981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7" name="Rectangle 266"/>
            <p:cNvSpPr/>
            <p:nvPr/>
          </p:nvSpPr>
          <p:spPr>
            <a:xfrm>
              <a:off x="6333366" y="3012442"/>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68" name="Rectangle 267"/>
            <p:cNvSpPr/>
            <p:nvPr/>
          </p:nvSpPr>
          <p:spPr>
            <a:xfrm>
              <a:off x="6031457" y="3012442"/>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270" name="Rectangle 269"/>
          <p:cNvSpPr/>
          <p:nvPr/>
        </p:nvSpPr>
        <p:spPr>
          <a:xfrm>
            <a:off x="5114080" y="884122"/>
            <a:ext cx="944697" cy="3208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AMATEUR</a:t>
            </a:r>
            <a:endParaRPr lang="en-GB" sz="1200" dirty="0"/>
          </a:p>
        </p:txBody>
      </p:sp>
      <p:grpSp>
        <p:nvGrpSpPr>
          <p:cNvPr id="271" name="Group 270"/>
          <p:cNvGrpSpPr/>
          <p:nvPr/>
        </p:nvGrpSpPr>
        <p:grpSpPr>
          <a:xfrm>
            <a:off x="6777072" y="751387"/>
            <a:ext cx="2228659" cy="2546352"/>
            <a:chOff x="586107" y="3108590"/>
            <a:chExt cx="2753960" cy="3146535"/>
          </a:xfrm>
        </p:grpSpPr>
        <p:sp>
          <p:nvSpPr>
            <p:cNvPr id="272" name="Rectangle 271"/>
            <p:cNvSpPr/>
            <p:nvPr/>
          </p:nvSpPr>
          <p:spPr>
            <a:xfrm>
              <a:off x="1308367" y="3108590"/>
              <a:ext cx="1172153" cy="3051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APPARENT</a:t>
              </a:r>
              <a:r>
                <a:rPr lang="en-GB" sz="1200" dirty="0" smtClean="0"/>
                <a:t>T</a:t>
              </a:r>
              <a:endParaRPr lang="en-GB" sz="1200" dirty="0"/>
            </a:p>
          </p:txBody>
        </p:sp>
        <p:grpSp>
          <p:nvGrpSpPr>
            <p:cNvPr id="273" name="Group 272"/>
            <p:cNvGrpSpPr/>
            <p:nvPr/>
          </p:nvGrpSpPr>
          <p:grpSpPr>
            <a:xfrm>
              <a:off x="586107" y="3526848"/>
              <a:ext cx="2753960" cy="2728277"/>
              <a:chOff x="72853" y="3735945"/>
              <a:chExt cx="2753960" cy="2728277"/>
            </a:xfrm>
          </p:grpSpPr>
          <p:grpSp>
            <p:nvGrpSpPr>
              <p:cNvPr id="283" name="Group 282"/>
              <p:cNvGrpSpPr/>
              <p:nvPr/>
            </p:nvGrpSpPr>
            <p:grpSpPr>
              <a:xfrm>
                <a:off x="382459" y="3735945"/>
                <a:ext cx="2081394" cy="2057482"/>
                <a:chOff x="0" y="0"/>
                <a:chExt cx="1437196" cy="1420579"/>
              </a:xfrm>
            </p:grpSpPr>
            <p:grpSp>
              <p:nvGrpSpPr>
                <p:cNvPr id="299" name="Group 298"/>
                <p:cNvGrpSpPr/>
                <p:nvPr/>
              </p:nvGrpSpPr>
              <p:grpSpPr>
                <a:xfrm>
                  <a:off x="120769" y="0"/>
                  <a:ext cx="1194417" cy="1190445"/>
                  <a:chOff x="0" y="0"/>
                  <a:chExt cx="2674021" cy="2665561"/>
                </a:xfrm>
              </p:grpSpPr>
              <p:sp>
                <p:nvSpPr>
                  <p:cNvPr id="306" name="Rectangle 305"/>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307" name="Rectangle 306"/>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8" name="Rectangle 307"/>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9" name="Rectangle 308"/>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0" name="Rectangle 309"/>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1" name="Rectangle 310"/>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2" name="Rectangle 311"/>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3" name="Rectangle 312"/>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4" name="Rectangle 313"/>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5" name="Rectangle 314"/>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6" name="Rectangle 315"/>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7" name="Rectangle 316"/>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8" name="Rectangle 317"/>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19" name="Rectangle 318"/>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20" name="Rectangle 319"/>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00" name="Rectangle 299"/>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1" name="Rectangle 300"/>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2" name="Rectangle 301"/>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3" name="Rectangle 302"/>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4" name="Rectangle 303"/>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05" name="Rectangle 304"/>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284" name="Rectangle 283"/>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85" name="Rectangle 284"/>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86" name="Rectangle 285"/>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87" name="Rectangle 286"/>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88" name="Rectangle 287"/>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89" name="Rectangle 288"/>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0" name="Rectangle 289"/>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1" name="Rectangle 290"/>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2" name="Rectangle 291"/>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3" name="Rectangle 292"/>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4" name="Rectangle 293"/>
              <p:cNvSpPr/>
              <p:nvPr/>
            </p:nvSpPr>
            <p:spPr>
              <a:xfrm>
                <a:off x="1056156" y="6125058"/>
                <a:ext cx="450041" cy="3343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5" name="Rectangle 294"/>
              <p:cNvSpPr/>
              <p:nvPr/>
            </p:nvSpPr>
            <p:spPr>
              <a:xfrm>
                <a:off x="758482"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6" name="Rectangle 295"/>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7" name="Rectangle 296"/>
              <p:cNvSpPr/>
              <p:nvPr/>
            </p:nvSpPr>
            <p:spPr>
              <a:xfrm>
                <a:off x="72853"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298" name="Rectangle 297"/>
              <p:cNvSpPr/>
              <p:nvPr/>
            </p:nvSpPr>
            <p:spPr>
              <a:xfrm>
                <a:off x="415584" y="6114532"/>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grpSp>
        <p:nvGrpSpPr>
          <p:cNvPr id="321" name="Group 320"/>
          <p:cNvGrpSpPr/>
          <p:nvPr/>
        </p:nvGrpSpPr>
        <p:grpSpPr>
          <a:xfrm>
            <a:off x="7333050" y="3638499"/>
            <a:ext cx="2389997" cy="2661261"/>
            <a:chOff x="586107" y="3526848"/>
            <a:chExt cx="2753960" cy="3066534"/>
          </a:xfrm>
        </p:grpSpPr>
        <p:sp>
          <p:nvSpPr>
            <p:cNvPr id="322" name="Rectangle 321"/>
            <p:cNvSpPr/>
            <p:nvPr/>
          </p:nvSpPr>
          <p:spPr>
            <a:xfrm>
              <a:off x="1480796" y="6346263"/>
              <a:ext cx="1172153" cy="2471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ATTACHED</a:t>
              </a:r>
              <a:r>
                <a:rPr lang="en-GB" sz="1200" dirty="0" smtClean="0"/>
                <a:t>T</a:t>
              </a:r>
              <a:endParaRPr lang="en-GB" sz="1200" dirty="0"/>
            </a:p>
          </p:txBody>
        </p:sp>
        <p:grpSp>
          <p:nvGrpSpPr>
            <p:cNvPr id="323" name="Group 322"/>
            <p:cNvGrpSpPr/>
            <p:nvPr/>
          </p:nvGrpSpPr>
          <p:grpSpPr>
            <a:xfrm>
              <a:off x="586107" y="3526848"/>
              <a:ext cx="2753960" cy="2743329"/>
              <a:chOff x="72853" y="3735945"/>
              <a:chExt cx="2753960" cy="2743329"/>
            </a:xfrm>
          </p:grpSpPr>
          <p:sp>
            <p:nvSpPr>
              <p:cNvPr id="335" name="Rectangle 334"/>
              <p:cNvSpPr/>
              <p:nvPr/>
            </p:nvSpPr>
            <p:spPr>
              <a:xfrm>
                <a:off x="1056156" y="6125057"/>
                <a:ext cx="450041" cy="3494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nvGrpSpPr>
              <p:cNvPr id="324" name="Group 323"/>
              <p:cNvGrpSpPr/>
              <p:nvPr/>
            </p:nvGrpSpPr>
            <p:grpSpPr>
              <a:xfrm>
                <a:off x="382459" y="3735945"/>
                <a:ext cx="2081394" cy="2057482"/>
                <a:chOff x="0" y="0"/>
                <a:chExt cx="1437196" cy="1420579"/>
              </a:xfrm>
            </p:grpSpPr>
            <p:grpSp>
              <p:nvGrpSpPr>
                <p:cNvPr id="340" name="Group 339"/>
                <p:cNvGrpSpPr/>
                <p:nvPr/>
              </p:nvGrpSpPr>
              <p:grpSpPr>
                <a:xfrm>
                  <a:off x="120769" y="0"/>
                  <a:ext cx="1194417" cy="1190445"/>
                  <a:chOff x="0" y="0"/>
                  <a:chExt cx="2674021" cy="2665561"/>
                </a:xfrm>
              </p:grpSpPr>
              <p:sp>
                <p:nvSpPr>
                  <p:cNvPr id="347" name="Rectangle 346"/>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348" name="Rectangle 347"/>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9" name="Rectangle 348"/>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0" name="Rectangle 349"/>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1" name="Rectangle 350"/>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2" name="Rectangle 351"/>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3" name="Rectangle 352"/>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4" name="Rectangle 353"/>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5" name="Rectangle 354"/>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6" name="Rectangle 355"/>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7" name="Rectangle 356"/>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8" name="Rectangle 357"/>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59" name="Rectangle 358"/>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60" name="Rectangle 359"/>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61" name="Rectangle 360"/>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41" name="Rectangle 340"/>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2" name="Rectangle 341"/>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3" name="Rectangle 342"/>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4" name="Rectangle 343"/>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5" name="Rectangle 344"/>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46" name="Rectangle 345"/>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25" name="Rectangle 324"/>
              <p:cNvSpPr/>
              <p:nvPr/>
            </p:nvSpPr>
            <p:spPr>
              <a:xfrm>
                <a:off x="2322586" y="5796130"/>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26" name="Rectangle 325"/>
              <p:cNvSpPr/>
              <p:nvPr/>
            </p:nvSpPr>
            <p:spPr>
              <a:xfrm>
                <a:off x="1972782" y="5796130"/>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27" name="Rectangle 326"/>
              <p:cNvSpPr/>
              <p:nvPr/>
            </p:nvSpPr>
            <p:spPr>
              <a:xfrm>
                <a:off x="1635470" y="5796130"/>
                <a:ext cx="372107" cy="374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29" name="Rectangle 328"/>
              <p:cNvSpPr/>
              <p:nvPr/>
            </p:nvSpPr>
            <p:spPr>
              <a:xfrm>
                <a:off x="935858" y="5796129"/>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0" name="Rectangle 329"/>
              <p:cNvSpPr/>
              <p:nvPr/>
            </p:nvSpPr>
            <p:spPr>
              <a:xfrm>
                <a:off x="586054" y="5796129"/>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1" name="Rectangle 330"/>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2" name="Rectangle 331"/>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3" name="Rectangle 332"/>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4" name="Rectangle 333"/>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6" name="Rectangle 335"/>
              <p:cNvSpPr/>
              <p:nvPr/>
            </p:nvSpPr>
            <p:spPr>
              <a:xfrm>
                <a:off x="758482" y="6134388"/>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7" name="Rectangle 336"/>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8" name="Rectangle 337"/>
              <p:cNvSpPr/>
              <p:nvPr/>
            </p:nvSpPr>
            <p:spPr>
              <a:xfrm>
                <a:off x="72853" y="612958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39" name="Rectangle 338"/>
              <p:cNvSpPr/>
              <p:nvPr/>
            </p:nvSpPr>
            <p:spPr>
              <a:xfrm>
                <a:off x="415584" y="612958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28" name="Rectangle 327"/>
              <p:cNvSpPr/>
              <p:nvPr/>
            </p:nvSpPr>
            <p:spPr>
              <a:xfrm>
                <a:off x="1285665" y="5796130"/>
                <a:ext cx="336394" cy="328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grpSp>
        <p:nvGrpSpPr>
          <p:cNvPr id="363" name="Group 362"/>
          <p:cNvGrpSpPr/>
          <p:nvPr/>
        </p:nvGrpSpPr>
        <p:grpSpPr>
          <a:xfrm>
            <a:off x="9645475" y="3739293"/>
            <a:ext cx="2496046" cy="2814742"/>
            <a:chOff x="442351" y="3119277"/>
            <a:chExt cx="3087381" cy="3481579"/>
          </a:xfrm>
        </p:grpSpPr>
        <p:sp>
          <p:nvSpPr>
            <p:cNvPr id="364" name="Rectangle 363"/>
            <p:cNvSpPr/>
            <p:nvPr/>
          </p:nvSpPr>
          <p:spPr>
            <a:xfrm>
              <a:off x="1129949" y="3119277"/>
              <a:ext cx="1343825" cy="2427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ACCORDING</a:t>
              </a:r>
              <a:endParaRPr lang="en-GB" sz="1200" dirty="0"/>
            </a:p>
          </p:txBody>
        </p:sp>
        <p:grpSp>
          <p:nvGrpSpPr>
            <p:cNvPr id="365" name="Group 364"/>
            <p:cNvGrpSpPr/>
            <p:nvPr/>
          </p:nvGrpSpPr>
          <p:grpSpPr>
            <a:xfrm>
              <a:off x="586107" y="3526848"/>
              <a:ext cx="2753960" cy="2729197"/>
              <a:chOff x="72853" y="3735945"/>
              <a:chExt cx="2753960" cy="2729197"/>
            </a:xfrm>
          </p:grpSpPr>
          <p:grpSp>
            <p:nvGrpSpPr>
              <p:cNvPr id="375" name="Group 374"/>
              <p:cNvGrpSpPr/>
              <p:nvPr/>
            </p:nvGrpSpPr>
            <p:grpSpPr>
              <a:xfrm>
                <a:off x="382459" y="3735945"/>
                <a:ext cx="2081394" cy="2057482"/>
                <a:chOff x="0" y="0"/>
                <a:chExt cx="1437196" cy="1420579"/>
              </a:xfrm>
            </p:grpSpPr>
            <p:grpSp>
              <p:nvGrpSpPr>
                <p:cNvPr id="391" name="Group 390"/>
                <p:cNvGrpSpPr/>
                <p:nvPr/>
              </p:nvGrpSpPr>
              <p:grpSpPr>
                <a:xfrm>
                  <a:off x="120769" y="0"/>
                  <a:ext cx="1194417" cy="1190445"/>
                  <a:chOff x="0" y="0"/>
                  <a:chExt cx="2674021" cy="2665561"/>
                </a:xfrm>
              </p:grpSpPr>
              <p:sp>
                <p:nvSpPr>
                  <p:cNvPr id="398" name="Rectangle 397"/>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399" name="Rectangle 398"/>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0" name="Rectangle 399"/>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1" name="Rectangle 400"/>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2" name="Rectangle 401"/>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3" name="Rectangle 402"/>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4" name="Rectangle 403"/>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5" name="Rectangle 404"/>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6" name="Rectangle 405"/>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7" name="Rectangle 406"/>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8" name="Rectangle 407"/>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09" name="Rectangle 408"/>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10" name="Rectangle 409"/>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11" name="Rectangle 410"/>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12" name="Rectangle 411"/>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92" name="Rectangle 391"/>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3" name="Rectangle 392"/>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4" name="Rectangle 393"/>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5" name="Rectangle 394"/>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6" name="Rectangle 395"/>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7" name="Rectangle 396"/>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76" name="Rectangle 375"/>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7" name="Rectangle 376"/>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8" name="Rectangle 377"/>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9" name="Rectangle 378"/>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0" name="Rectangle 379"/>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1" name="Rectangle 380"/>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2" name="Rectangle 381"/>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3" name="Rectangle 382"/>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4" name="Rectangle 383"/>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5" name="Rectangle 384"/>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6" name="Rectangle 385"/>
              <p:cNvSpPr/>
              <p:nvPr/>
            </p:nvSpPr>
            <p:spPr>
              <a:xfrm>
                <a:off x="1108287" y="6119336"/>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7" name="Rectangle 386"/>
              <p:cNvSpPr/>
              <p:nvPr/>
            </p:nvSpPr>
            <p:spPr>
              <a:xfrm>
                <a:off x="758482"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8" name="Rectangle 387"/>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89" name="Rectangle 388"/>
              <p:cNvSpPr/>
              <p:nvPr/>
            </p:nvSpPr>
            <p:spPr>
              <a:xfrm>
                <a:off x="72853"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90" name="Rectangle 389"/>
              <p:cNvSpPr/>
              <p:nvPr/>
            </p:nvSpPr>
            <p:spPr>
              <a:xfrm>
                <a:off x="415584"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366" name="Rectangle 365"/>
            <p:cNvSpPr/>
            <p:nvPr/>
          </p:nvSpPr>
          <p:spPr>
            <a:xfrm>
              <a:off x="1811206" y="6254093"/>
              <a:ext cx="345780" cy="344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67" name="Rectangle 366"/>
            <p:cNvSpPr/>
            <p:nvPr/>
          </p:nvSpPr>
          <p:spPr>
            <a:xfrm>
              <a:off x="442351" y="6247009"/>
              <a:ext cx="344860" cy="337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68" name="Rectangle 367"/>
            <p:cNvSpPr/>
            <p:nvPr/>
          </p:nvSpPr>
          <p:spPr>
            <a:xfrm>
              <a:off x="318487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69" name="Rectangle 368"/>
            <p:cNvSpPr/>
            <p:nvPr/>
          </p:nvSpPr>
          <p:spPr>
            <a:xfrm>
              <a:off x="2848130"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0" name="Rectangle 369"/>
            <p:cNvSpPr/>
            <p:nvPr/>
          </p:nvSpPr>
          <p:spPr>
            <a:xfrm>
              <a:off x="2510818"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1" name="Rectangle 370"/>
            <p:cNvSpPr/>
            <p:nvPr/>
          </p:nvSpPr>
          <p:spPr>
            <a:xfrm>
              <a:off x="2161012"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2" name="Rectangle 371"/>
            <p:cNvSpPr/>
            <p:nvPr/>
          </p:nvSpPr>
          <p:spPr>
            <a:xfrm>
              <a:off x="1474464" y="624461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3" name="Rectangle 372"/>
            <p:cNvSpPr/>
            <p:nvPr/>
          </p:nvSpPr>
          <p:spPr>
            <a:xfrm>
              <a:off x="788835" y="6239812"/>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374" name="Rectangle 373"/>
            <p:cNvSpPr/>
            <p:nvPr/>
          </p:nvSpPr>
          <p:spPr>
            <a:xfrm>
              <a:off x="1131566" y="6255970"/>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454" name="Rectangle 453"/>
          <p:cNvSpPr/>
          <p:nvPr/>
        </p:nvSpPr>
        <p:spPr>
          <a:xfrm>
            <a:off x="1473215" y="2806390"/>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5" name="Rectangle 454"/>
          <p:cNvSpPr/>
          <p:nvPr/>
        </p:nvSpPr>
        <p:spPr>
          <a:xfrm>
            <a:off x="1183198" y="2806390"/>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6" name="Rectangle 455"/>
          <p:cNvSpPr/>
          <p:nvPr/>
        </p:nvSpPr>
        <p:spPr>
          <a:xfrm>
            <a:off x="890942" y="2806390"/>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7" name="Rectangle 456"/>
          <p:cNvSpPr/>
          <p:nvPr/>
        </p:nvSpPr>
        <p:spPr>
          <a:xfrm>
            <a:off x="587860" y="2806390"/>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8" name="Rectangle 457"/>
          <p:cNvSpPr/>
          <p:nvPr/>
        </p:nvSpPr>
        <p:spPr>
          <a:xfrm>
            <a:off x="284778" y="2806390"/>
            <a:ext cx="299593" cy="2996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9" name="Rectangle 458"/>
          <p:cNvSpPr/>
          <p:nvPr/>
        </p:nvSpPr>
        <p:spPr>
          <a:xfrm>
            <a:off x="-18302" y="2806390"/>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60" name="Rectangle 459"/>
          <p:cNvSpPr/>
          <p:nvPr/>
        </p:nvSpPr>
        <p:spPr>
          <a:xfrm>
            <a:off x="1794878" y="2806389"/>
            <a:ext cx="298797" cy="2988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nvGrpSpPr>
          <p:cNvPr id="482" name="Group 481"/>
          <p:cNvGrpSpPr/>
          <p:nvPr/>
        </p:nvGrpSpPr>
        <p:grpSpPr>
          <a:xfrm>
            <a:off x="9195169" y="290457"/>
            <a:ext cx="2697563" cy="3007926"/>
            <a:chOff x="9468915" y="3746960"/>
            <a:chExt cx="2697563" cy="3007926"/>
          </a:xfrm>
        </p:grpSpPr>
        <p:grpSp>
          <p:nvGrpSpPr>
            <p:cNvPr id="413" name="Group 412"/>
            <p:cNvGrpSpPr/>
            <p:nvPr/>
          </p:nvGrpSpPr>
          <p:grpSpPr>
            <a:xfrm>
              <a:off x="9602776" y="3746960"/>
              <a:ext cx="2389997" cy="2706137"/>
              <a:chOff x="586107" y="3151931"/>
              <a:chExt cx="2753960" cy="3118246"/>
            </a:xfrm>
          </p:grpSpPr>
          <p:sp>
            <p:nvSpPr>
              <p:cNvPr id="414" name="Rectangle 413"/>
              <p:cNvSpPr/>
              <p:nvPr/>
            </p:nvSpPr>
            <p:spPr>
              <a:xfrm>
                <a:off x="1270742" y="3151931"/>
                <a:ext cx="1172153" cy="2471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AVAILABLE</a:t>
                </a:r>
                <a:r>
                  <a:rPr lang="en-GB" sz="1200" dirty="0" smtClean="0"/>
                  <a:t>T</a:t>
                </a:r>
                <a:endParaRPr lang="en-GB" sz="1200" dirty="0"/>
              </a:p>
            </p:txBody>
          </p:sp>
          <p:grpSp>
            <p:nvGrpSpPr>
              <p:cNvPr id="415" name="Group 414"/>
              <p:cNvGrpSpPr/>
              <p:nvPr/>
            </p:nvGrpSpPr>
            <p:grpSpPr>
              <a:xfrm>
                <a:off x="586107" y="3526848"/>
                <a:ext cx="2753960" cy="2743329"/>
                <a:chOff x="72853" y="3735945"/>
                <a:chExt cx="2753960" cy="2743329"/>
              </a:xfrm>
            </p:grpSpPr>
            <p:grpSp>
              <p:nvGrpSpPr>
                <p:cNvPr id="416" name="Group 415"/>
                <p:cNvGrpSpPr/>
                <p:nvPr/>
              </p:nvGrpSpPr>
              <p:grpSpPr>
                <a:xfrm>
                  <a:off x="382459" y="3735945"/>
                  <a:ext cx="2081394" cy="2057482"/>
                  <a:chOff x="0" y="0"/>
                  <a:chExt cx="1437196" cy="1420579"/>
                </a:xfrm>
              </p:grpSpPr>
              <p:grpSp>
                <p:nvGrpSpPr>
                  <p:cNvPr id="432" name="Group 431"/>
                  <p:cNvGrpSpPr/>
                  <p:nvPr/>
                </p:nvGrpSpPr>
                <p:grpSpPr>
                  <a:xfrm>
                    <a:off x="120769" y="0"/>
                    <a:ext cx="1194417" cy="1190445"/>
                    <a:chOff x="0" y="0"/>
                    <a:chExt cx="2674021" cy="2665561"/>
                  </a:xfrm>
                </p:grpSpPr>
                <p:sp>
                  <p:nvSpPr>
                    <p:cNvPr id="439" name="Rectangle 438"/>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dirty="0" smtClean="0">
                          <a:solidFill>
                            <a:schemeClr val="tx1"/>
                          </a:solidFill>
                        </a:rPr>
                        <a:t>A</a:t>
                      </a:r>
                      <a:endParaRPr lang="en-GB" sz="1200" dirty="0">
                        <a:solidFill>
                          <a:schemeClr val="tx1"/>
                        </a:solidFill>
                      </a:endParaRPr>
                    </a:p>
                  </p:txBody>
                </p:sp>
                <p:sp>
                  <p:nvSpPr>
                    <p:cNvPr id="440" name="Rectangle 439"/>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1" name="Rectangle 440"/>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2" name="Rectangle 441"/>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3" name="Rectangle 442"/>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4" name="Rectangle 443"/>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5" name="Rectangle 444"/>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6" name="Rectangle 445"/>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7" name="Rectangle 446"/>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8" name="Rectangle 447"/>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49" name="Rectangle 448"/>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0" name="Rectangle 449"/>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1" name="Rectangle 450"/>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2" name="Rectangle 451"/>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53" name="Rectangle 452"/>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433" name="Rectangle 432"/>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4" name="Rectangle 433"/>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5" name="Rectangle 434"/>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6" name="Rectangle 435"/>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7" name="Rectangle 436"/>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8" name="Rectangle 437"/>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
              <p:nvSpPr>
                <p:cNvPr id="417" name="Rectangle 416"/>
                <p:cNvSpPr/>
                <p:nvPr/>
              </p:nvSpPr>
              <p:spPr>
                <a:xfrm>
                  <a:off x="2322587"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18" name="Rectangle 417"/>
                <p:cNvSpPr/>
                <p:nvPr/>
              </p:nvSpPr>
              <p:spPr>
                <a:xfrm>
                  <a:off x="1972782"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19" name="Rectangle 418"/>
                <p:cNvSpPr/>
                <p:nvPr/>
              </p:nvSpPr>
              <p:spPr>
                <a:xfrm>
                  <a:off x="1635470"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0" name="Rectangle 419"/>
                <p:cNvSpPr/>
                <p:nvPr/>
              </p:nvSpPr>
              <p:spPr>
                <a:xfrm>
                  <a:off x="1285664"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1" name="Rectangle 420"/>
                <p:cNvSpPr/>
                <p:nvPr/>
              </p:nvSpPr>
              <p:spPr>
                <a:xfrm>
                  <a:off x="935858" y="5781077"/>
                  <a:ext cx="345780" cy="345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2" name="Rectangle 421"/>
                <p:cNvSpPr/>
                <p:nvPr/>
              </p:nvSpPr>
              <p:spPr>
                <a:xfrm>
                  <a:off x="586053" y="5781077"/>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3" name="Rectangle 422"/>
                <p:cNvSpPr/>
                <p:nvPr/>
              </p:nvSpPr>
              <p:spPr>
                <a:xfrm>
                  <a:off x="248195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4" name="Rectangle 423"/>
                <p:cNvSpPr/>
                <p:nvPr/>
              </p:nvSpPr>
              <p:spPr>
                <a:xfrm>
                  <a:off x="2132148"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5" name="Rectangle 424"/>
                <p:cNvSpPr/>
                <p:nvPr/>
              </p:nvSpPr>
              <p:spPr>
                <a:xfrm>
                  <a:off x="1794836"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7" name="Rectangle 426"/>
                <p:cNvSpPr/>
                <p:nvPr/>
              </p:nvSpPr>
              <p:spPr>
                <a:xfrm>
                  <a:off x="1056156" y="6125058"/>
                  <a:ext cx="450041" cy="3343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8" name="Rectangle 427"/>
                <p:cNvSpPr/>
                <p:nvPr/>
              </p:nvSpPr>
              <p:spPr>
                <a:xfrm>
                  <a:off x="758482" y="6134388"/>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9" name="Rectangle 428"/>
                <p:cNvSpPr/>
                <p:nvPr/>
              </p:nvSpPr>
              <p:spPr>
                <a:xfrm>
                  <a:off x="252761" y="5789194"/>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0" name="Rectangle 429"/>
                <p:cNvSpPr/>
                <p:nvPr/>
              </p:nvSpPr>
              <p:spPr>
                <a:xfrm>
                  <a:off x="72853" y="6114533"/>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31" name="Rectangle 430"/>
                <p:cNvSpPr/>
                <p:nvPr/>
              </p:nvSpPr>
              <p:spPr>
                <a:xfrm>
                  <a:off x="415584" y="6129585"/>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26" name="Rectangle 425"/>
                <p:cNvSpPr/>
                <p:nvPr/>
              </p:nvSpPr>
              <p:spPr>
                <a:xfrm>
                  <a:off x="1458093" y="6119336"/>
                  <a:ext cx="344860" cy="344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grpSp>
        <p:sp>
          <p:nvSpPr>
            <p:cNvPr id="473" name="Rectangle 472"/>
            <p:cNvSpPr/>
            <p:nvPr/>
          </p:nvSpPr>
          <p:spPr>
            <a:xfrm>
              <a:off x="11559629" y="6450614"/>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4" name="Rectangle 473"/>
            <p:cNvSpPr/>
            <p:nvPr/>
          </p:nvSpPr>
          <p:spPr>
            <a:xfrm>
              <a:off x="11256054" y="6450614"/>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5" name="Rectangle 474"/>
            <p:cNvSpPr/>
            <p:nvPr/>
          </p:nvSpPr>
          <p:spPr>
            <a:xfrm>
              <a:off x="10963321" y="6450614"/>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6" name="Rectangle 475"/>
            <p:cNvSpPr/>
            <p:nvPr/>
          </p:nvSpPr>
          <p:spPr>
            <a:xfrm>
              <a:off x="10671082" y="6450614"/>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7" name="Rectangle 476"/>
            <p:cNvSpPr/>
            <p:nvPr/>
          </p:nvSpPr>
          <p:spPr>
            <a:xfrm>
              <a:off x="10322265" y="6455580"/>
              <a:ext cx="340534" cy="295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8" name="Rectangle 477"/>
            <p:cNvSpPr/>
            <p:nvPr/>
          </p:nvSpPr>
          <p:spPr>
            <a:xfrm>
              <a:off x="10063931" y="6450614"/>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79" name="Rectangle 478"/>
            <p:cNvSpPr/>
            <p:nvPr/>
          </p:nvSpPr>
          <p:spPr>
            <a:xfrm>
              <a:off x="9468915" y="6446446"/>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80" name="Rectangle 479"/>
            <p:cNvSpPr/>
            <p:nvPr/>
          </p:nvSpPr>
          <p:spPr>
            <a:xfrm>
              <a:off x="9766351" y="6446445"/>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481" name="Rectangle 480"/>
            <p:cNvSpPr/>
            <p:nvPr/>
          </p:nvSpPr>
          <p:spPr>
            <a:xfrm>
              <a:off x="11867195" y="6455580"/>
              <a:ext cx="299283" cy="299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grpSp>
    </p:spTree>
    <p:extLst>
      <p:ext uri="{BB962C8B-B14F-4D97-AF65-F5344CB8AC3E}">
        <p14:creationId xmlns:p14="http://schemas.microsoft.com/office/powerpoint/2010/main" val="424960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375"/>
            <a:ext cx="10515600" cy="1325563"/>
          </a:xfrm>
        </p:spPr>
        <p:txBody>
          <a:bodyPr>
            <a:normAutofit/>
          </a:bodyPr>
          <a:lstStyle/>
          <a:p>
            <a:r>
              <a:rPr lang="en-GB" sz="1800" b="1" u="sng" dirty="0" smtClean="0">
                <a:latin typeface="Comic Sans MS" panose="030F0702030302020204" pitchFamily="66" charset="0"/>
              </a:rPr>
              <a:t>Document 3</a:t>
            </a:r>
            <a:endParaRPr lang="en-GB" sz="1800" b="1" u="sng" dirty="0">
              <a:latin typeface="Comic Sans MS" panose="030F0702030302020204" pitchFamily="66" charset="0"/>
            </a:endParaRPr>
          </a:p>
        </p:txBody>
      </p:sp>
      <p:sp>
        <p:nvSpPr>
          <p:cNvPr id="5" name="TextBox 4"/>
          <p:cNvSpPr txBox="1"/>
          <p:nvPr/>
        </p:nvSpPr>
        <p:spPr>
          <a:xfrm>
            <a:off x="0" y="488865"/>
            <a:ext cx="1750423" cy="369332"/>
          </a:xfrm>
          <a:prstGeom prst="rect">
            <a:avLst/>
          </a:prstGeom>
          <a:noFill/>
        </p:spPr>
        <p:txBody>
          <a:bodyPr wrap="square" rtlCol="0">
            <a:spAutoFit/>
          </a:bodyPr>
          <a:lstStyle/>
          <a:p>
            <a:r>
              <a:rPr lang="en-GB" b="1" u="sng" dirty="0" smtClean="0"/>
              <a:t>GOLD</a:t>
            </a:r>
            <a:endParaRPr lang="en-GB" b="1" u="sng" dirty="0"/>
          </a:p>
        </p:txBody>
      </p:sp>
      <p:sp>
        <p:nvSpPr>
          <p:cNvPr id="3" name="Rectangle 2"/>
          <p:cNvSpPr/>
          <p:nvPr/>
        </p:nvSpPr>
        <p:spPr>
          <a:xfrm>
            <a:off x="-1" y="858349"/>
            <a:ext cx="7145383" cy="1077218"/>
          </a:xfrm>
          <a:prstGeom prst="rect">
            <a:avLst/>
          </a:prstGeom>
        </p:spPr>
        <p:txBody>
          <a:bodyPr wrap="square">
            <a:spAutoFit/>
          </a:bodyPr>
          <a:lstStyle/>
          <a:p>
            <a:r>
              <a:rPr lang="en-GB" sz="1600" dirty="0">
                <a:latin typeface="Comic Sans MS" panose="030F0702030302020204" pitchFamily="66" charset="0"/>
                <a:hlinkClick r:id="rId2"/>
              </a:rPr>
              <a:t>https://</a:t>
            </a:r>
            <a:r>
              <a:rPr lang="en-GB" sz="1600" dirty="0" smtClean="0">
                <a:latin typeface="Comic Sans MS" panose="030F0702030302020204" pitchFamily="66" charset="0"/>
                <a:hlinkClick r:id="rId2"/>
              </a:rPr>
              <a:t>www.youtube.com/watch?v=yLSvdEUA2wI&amp;feature=emb_logo</a:t>
            </a:r>
            <a:endParaRPr lang="en-GB" sz="1600" dirty="0" smtClean="0">
              <a:latin typeface="Comic Sans MS" panose="030F0702030302020204" pitchFamily="66" charset="0"/>
            </a:endParaRPr>
          </a:p>
          <a:p>
            <a:r>
              <a:rPr lang="en-GB" sz="1600" dirty="0" smtClean="0">
                <a:solidFill>
                  <a:srgbClr val="FF0000"/>
                </a:solidFill>
                <a:latin typeface="Comic Sans MS" panose="030F0702030302020204" pitchFamily="66" charset="0"/>
              </a:rPr>
              <a:t/>
            </a:r>
            <a:br>
              <a:rPr lang="en-GB" sz="1600" dirty="0" smtClean="0">
                <a:solidFill>
                  <a:srgbClr val="FF0000"/>
                </a:solidFill>
                <a:latin typeface="Comic Sans MS" panose="030F0702030302020204" pitchFamily="66" charset="0"/>
              </a:rPr>
            </a:br>
            <a:r>
              <a:rPr lang="en-GB" sz="1600" dirty="0" smtClean="0">
                <a:solidFill>
                  <a:srgbClr val="FF0000"/>
                </a:solidFill>
                <a:latin typeface="Comic Sans MS" panose="030F0702030302020204" pitchFamily="66" charset="0"/>
              </a:rPr>
              <a:t>Cut out these images and place them in the order in which they happen in Anne’s life.</a:t>
            </a:r>
            <a:endParaRPr lang="en-GB" sz="1600" dirty="0">
              <a:solidFill>
                <a:srgbClr val="FF0000"/>
              </a:solidFill>
              <a:latin typeface="Comic Sans MS" panose="030F0702030302020204" pitchFamily="66" charset="0"/>
            </a:endParaRPr>
          </a:p>
        </p:txBody>
      </p:sp>
      <p:grpSp>
        <p:nvGrpSpPr>
          <p:cNvPr id="23" name="Group 22"/>
          <p:cNvGrpSpPr/>
          <p:nvPr/>
        </p:nvGrpSpPr>
        <p:grpSpPr>
          <a:xfrm>
            <a:off x="6021208" y="2091799"/>
            <a:ext cx="1769350" cy="1483364"/>
            <a:chOff x="783771" y="1937098"/>
            <a:chExt cx="2729855" cy="1787565"/>
          </a:xfrm>
        </p:grpSpPr>
        <p:pic>
          <p:nvPicPr>
            <p:cNvPr id="7" name="Picture 6"/>
            <p:cNvPicPr>
              <a:picLocks noChangeAspect="1"/>
            </p:cNvPicPr>
            <p:nvPr/>
          </p:nvPicPr>
          <p:blipFill rotWithShape="1">
            <a:blip r:embed="rId3"/>
            <a:srcRect l="8433" t="12322"/>
            <a:stretch/>
          </p:blipFill>
          <p:spPr>
            <a:xfrm>
              <a:off x="796834" y="1937098"/>
              <a:ext cx="2716792" cy="1462592"/>
            </a:xfrm>
            <a:prstGeom prst="rect">
              <a:avLst/>
            </a:prstGeom>
            <a:ln>
              <a:solidFill>
                <a:schemeClr val="tx1"/>
              </a:solidFill>
            </a:ln>
          </p:spPr>
        </p:pic>
        <p:sp>
          <p:nvSpPr>
            <p:cNvPr id="22" name="TextBox 21"/>
            <p:cNvSpPr txBox="1"/>
            <p:nvPr/>
          </p:nvSpPr>
          <p:spPr>
            <a:xfrm>
              <a:off x="783771" y="3409404"/>
              <a:ext cx="2729855" cy="315259"/>
            </a:xfrm>
            <a:prstGeom prst="rect">
              <a:avLst/>
            </a:prstGeom>
            <a:noFill/>
            <a:ln>
              <a:solidFill>
                <a:schemeClr val="tx1"/>
              </a:solidFill>
            </a:ln>
          </p:spPr>
          <p:txBody>
            <a:bodyPr wrap="square" rtlCol="0">
              <a:spAutoFit/>
            </a:bodyPr>
            <a:lstStyle/>
            <a:p>
              <a:r>
                <a:rPr lang="en-GB" sz="1100" dirty="0" smtClean="0">
                  <a:latin typeface="Comic Sans MS" panose="030F0702030302020204" pitchFamily="66" charset="0"/>
                </a:rPr>
                <a:t>Anne is born in Germany </a:t>
              </a:r>
              <a:endParaRPr lang="en-GB" sz="1100" dirty="0">
                <a:latin typeface="Comic Sans MS" panose="030F0702030302020204" pitchFamily="66" charset="0"/>
              </a:endParaRPr>
            </a:p>
          </p:txBody>
        </p:sp>
      </p:grpSp>
      <p:grpSp>
        <p:nvGrpSpPr>
          <p:cNvPr id="26" name="Group 25"/>
          <p:cNvGrpSpPr/>
          <p:nvPr/>
        </p:nvGrpSpPr>
        <p:grpSpPr>
          <a:xfrm>
            <a:off x="7977729" y="4620160"/>
            <a:ext cx="1748246" cy="1757064"/>
            <a:chOff x="4103914" y="2085521"/>
            <a:chExt cx="1748246" cy="1757064"/>
          </a:xfrm>
        </p:grpSpPr>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7565" t="7565" r="10912" b="10912"/>
            <a:stretch/>
          </p:blipFill>
          <p:spPr>
            <a:xfrm>
              <a:off x="4114801" y="2085521"/>
              <a:ext cx="1736522" cy="1295399"/>
            </a:xfrm>
            <a:prstGeom prst="rect">
              <a:avLst/>
            </a:prstGeom>
            <a:ln>
              <a:solidFill>
                <a:schemeClr val="tx1"/>
              </a:solidFill>
            </a:ln>
          </p:spPr>
        </p:pic>
        <p:sp>
          <p:nvSpPr>
            <p:cNvPr id="25" name="TextBox 24"/>
            <p:cNvSpPr txBox="1"/>
            <p:nvPr/>
          </p:nvSpPr>
          <p:spPr>
            <a:xfrm>
              <a:off x="4103914" y="3380920"/>
              <a:ext cx="1748246" cy="461665"/>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There’s an Economic crisis in Germany</a:t>
              </a:r>
              <a:endParaRPr lang="en-GB" sz="1200" dirty="0">
                <a:latin typeface="Comic Sans MS" panose="030F0702030302020204" pitchFamily="66" charset="0"/>
              </a:endParaRPr>
            </a:p>
          </p:txBody>
        </p:sp>
      </p:grpSp>
      <p:grpSp>
        <p:nvGrpSpPr>
          <p:cNvPr id="29" name="Group 28"/>
          <p:cNvGrpSpPr/>
          <p:nvPr/>
        </p:nvGrpSpPr>
        <p:grpSpPr>
          <a:xfrm>
            <a:off x="227732" y="2362348"/>
            <a:ext cx="1894115" cy="1857050"/>
            <a:chOff x="3256088" y="1518863"/>
            <a:chExt cx="1894115" cy="1857050"/>
          </a:xfrm>
        </p:grpSpPr>
        <p:pic>
          <p:nvPicPr>
            <p:cNvPr id="27" name="Picture 26"/>
            <p:cNvPicPr>
              <a:picLocks noChangeAspect="1"/>
            </p:cNvPicPr>
            <p:nvPr/>
          </p:nvPicPr>
          <p:blipFill rotWithShape="1">
            <a:blip r:embed="rId6"/>
            <a:srcRect l="14495" t="14495" r="9819" b="9819"/>
            <a:stretch/>
          </p:blipFill>
          <p:spPr>
            <a:xfrm>
              <a:off x="3269151" y="1518863"/>
              <a:ext cx="1877616" cy="1393729"/>
            </a:xfrm>
            <a:prstGeom prst="rect">
              <a:avLst/>
            </a:prstGeom>
            <a:ln>
              <a:solidFill>
                <a:schemeClr val="tx1"/>
              </a:solidFill>
            </a:ln>
          </p:spPr>
        </p:pic>
        <p:sp>
          <p:nvSpPr>
            <p:cNvPr id="28" name="TextBox 27"/>
            <p:cNvSpPr txBox="1"/>
            <p:nvPr/>
          </p:nvSpPr>
          <p:spPr>
            <a:xfrm>
              <a:off x="3256088" y="2914248"/>
              <a:ext cx="1894115" cy="461665"/>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Nazi party rise up and take power in Germany</a:t>
              </a:r>
              <a:endParaRPr lang="en-GB" sz="1200" dirty="0">
                <a:latin typeface="Comic Sans MS" panose="030F0702030302020204" pitchFamily="66" charset="0"/>
              </a:endParaRPr>
            </a:p>
          </p:txBody>
        </p:sp>
      </p:grpSp>
      <p:grpSp>
        <p:nvGrpSpPr>
          <p:cNvPr id="32" name="Group 31"/>
          <p:cNvGrpSpPr/>
          <p:nvPr/>
        </p:nvGrpSpPr>
        <p:grpSpPr>
          <a:xfrm>
            <a:off x="5991179" y="3876241"/>
            <a:ext cx="1887800" cy="2268782"/>
            <a:chOff x="5408023" y="1474807"/>
            <a:chExt cx="1887800" cy="2268782"/>
          </a:xfrm>
        </p:grpSpPr>
        <p:pic>
          <p:nvPicPr>
            <p:cNvPr id="30" name="Picture 29"/>
            <p:cNvPicPr>
              <a:picLocks noChangeAspect="1"/>
            </p:cNvPicPr>
            <p:nvPr/>
          </p:nvPicPr>
          <p:blipFill rotWithShape="1">
            <a:blip r:embed="rId7"/>
            <a:srcRect l="22328" t="9641" r="10706" b="7673"/>
            <a:stretch/>
          </p:blipFill>
          <p:spPr>
            <a:xfrm>
              <a:off x="5427401" y="1474807"/>
              <a:ext cx="1868422" cy="1435265"/>
            </a:xfrm>
            <a:prstGeom prst="rect">
              <a:avLst/>
            </a:prstGeom>
            <a:ln>
              <a:solidFill>
                <a:schemeClr val="tx1"/>
              </a:solidFill>
            </a:ln>
          </p:spPr>
        </p:pic>
        <p:sp>
          <p:nvSpPr>
            <p:cNvPr id="31" name="TextBox 30"/>
            <p:cNvSpPr txBox="1"/>
            <p:nvPr/>
          </p:nvSpPr>
          <p:spPr>
            <a:xfrm>
              <a:off x="5408023" y="2912592"/>
              <a:ext cx="1887800" cy="830997"/>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The Frank family move to Holland as Nazi persecution of Jews increases</a:t>
              </a:r>
              <a:endParaRPr lang="en-GB" sz="1200" dirty="0">
                <a:latin typeface="Comic Sans MS" panose="030F0702030302020204" pitchFamily="66" charset="0"/>
              </a:endParaRPr>
            </a:p>
          </p:txBody>
        </p:sp>
      </p:grpSp>
      <p:grpSp>
        <p:nvGrpSpPr>
          <p:cNvPr id="35" name="Group 34"/>
          <p:cNvGrpSpPr/>
          <p:nvPr/>
        </p:nvGrpSpPr>
        <p:grpSpPr>
          <a:xfrm>
            <a:off x="7942162" y="143862"/>
            <a:ext cx="1894116" cy="2082173"/>
            <a:chOff x="9196251" y="3319038"/>
            <a:chExt cx="1894116" cy="2082173"/>
          </a:xfrm>
        </p:grpSpPr>
        <p:pic>
          <p:nvPicPr>
            <p:cNvPr id="33" name="Picture 32"/>
            <p:cNvPicPr>
              <a:picLocks noChangeAspect="1"/>
            </p:cNvPicPr>
            <p:nvPr/>
          </p:nvPicPr>
          <p:blipFill rotWithShape="1">
            <a:blip r:embed="rId8"/>
            <a:srcRect l="25451" t="5958" r="5958" b="10765"/>
            <a:stretch/>
          </p:blipFill>
          <p:spPr>
            <a:xfrm>
              <a:off x="9208478" y="3319038"/>
              <a:ext cx="1881889" cy="1428671"/>
            </a:xfrm>
            <a:prstGeom prst="rect">
              <a:avLst/>
            </a:prstGeom>
            <a:ln>
              <a:solidFill>
                <a:schemeClr val="tx1"/>
              </a:solidFill>
            </a:ln>
          </p:spPr>
        </p:pic>
        <p:sp>
          <p:nvSpPr>
            <p:cNvPr id="34" name="TextBox 33"/>
            <p:cNvSpPr txBox="1"/>
            <p:nvPr/>
          </p:nvSpPr>
          <p:spPr>
            <a:xfrm>
              <a:off x="9196251" y="4754880"/>
              <a:ext cx="1894116" cy="646331"/>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Anne goes to school in Amsterdam and makes two best friends</a:t>
              </a:r>
              <a:endParaRPr lang="en-GB" sz="1200" dirty="0">
                <a:latin typeface="Comic Sans MS" panose="030F0702030302020204" pitchFamily="66" charset="0"/>
              </a:endParaRPr>
            </a:p>
          </p:txBody>
        </p:sp>
      </p:grpSp>
      <p:grpSp>
        <p:nvGrpSpPr>
          <p:cNvPr id="38" name="Group 37"/>
          <p:cNvGrpSpPr/>
          <p:nvPr/>
        </p:nvGrpSpPr>
        <p:grpSpPr>
          <a:xfrm>
            <a:off x="9977855" y="140571"/>
            <a:ext cx="1736522" cy="2017919"/>
            <a:chOff x="1867989" y="2304865"/>
            <a:chExt cx="2166171" cy="1999066"/>
          </a:xfrm>
        </p:grpSpPr>
        <p:pic>
          <p:nvPicPr>
            <p:cNvPr id="36" name="Picture 35"/>
            <p:cNvPicPr>
              <a:picLocks noChangeAspect="1"/>
            </p:cNvPicPr>
            <p:nvPr/>
          </p:nvPicPr>
          <p:blipFill rotWithShape="1">
            <a:blip r:embed="rId9"/>
            <a:srcRect l="7196" t="7196" r="10056" b="10056"/>
            <a:stretch/>
          </p:blipFill>
          <p:spPr>
            <a:xfrm>
              <a:off x="1867989" y="2304865"/>
              <a:ext cx="2166171" cy="1354123"/>
            </a:xfrm>
            <a:prstGeom prst="rect">
              <a:avLst/>
            </a:prstGeom>
            <a:ln>
              <a:solidFill>
                <a:schemeClr val="tx1"/>
              </a:solidFill>
            </a:ln>
          </p:spPr>
        </p:pic>
        <p:sp>
          <p:nvSpPr>
            <p:cNvPr id="37" name="TextBox 36"/>
            <p:cNvSpPr txBox="1"/>
            <p:nvPr/>
          </p:nvSpPr>
          <p:spPr>
            <a:xfrm>
              <a:off x="1867989" y="3657600"/>
              <a:ext cx="2166170" cy="646331"/>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The Nazi part invade Holland and control most of Europe</a:t>
              </a:r>
              <a:endParaRPr lang="en-GB" sz="1200" dirty="0">
                <a:latin typeface="Comic Sans MS" panose="030F0702030302020204" pitchFamily="66" charset="0"/>
              </a:endParaRPr>
            </a:p>
          </p:txBody>
        </p:sp>
      </p:grpSp>
      <p:grpSp>
        <p:nvGrpSpPr>
          <p:cNvPr id="41" name="Group 40"/>
          <p:cNvGrpSpPr/>
          <p:nvPr/>
        </p:nvGrpSpPr>
        <p:grpSpPr>
          <a:xfrm>
            <a:off x="2162289" y="2528589"/>
            <a:ext cx="1743654" cy="1673659"/>
            <a:chOff x="2271986" y="2435569"/>
            <a:chExt cx="1743654" cy="1673659"/>
          </a:xfrm>
        </p:grpSpPr>
        <p:pic>
          <p:nvPicPr>
            <p:cNvPr id="39" name="Picture 38"/>
            <p:cNvPicPr>
              <a:picLocks noChangeAspect="1"/>
            </p:cNvPicPr>
            <p:nvPr/>
          </p:nvPicPr>
          <p:blipFill rotWithShape="1">
            <a:blip r:embed="rId10"/>
            <a:srcRect l="13483" t="31774" r="1374" b="10268"/>
            <a:stretch/>
          </p:blipFill>
          <p:spPr>
            <a:xfrm>
              <a:off x="2297638" y="2435569"/>
              <a:ext cx="1718002" cy="1216322"/>
            </a:xfrm>
            <a:prstGeom prst="rect">
              <a:avLst/>
            </a:prstGeom>
            <a:ln>
              <a:solidFill>
                <a:schemeClr val="tx1"/>
              </a:solidFill>
            </a:ln>
          </p:spPr>
        </p:pic>
        <p:sp>
          <p:nvSpPr>
            <p:cNvPr id="40" name="TextBox 39"/>
            <p:cNvSpPr txBox="1"/>
            <p:nvPr/>
          </p:nvSpPr>
          <p:spPr>
            <a:xfrm>
              <a:off x="2271986" y="3647563"/>
              <a:ext cx="1743653" cy="461665"/>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More restrictions are placed on Jews</a:t>
              </a:r>
              <a:endParaRPr lang="en-GB" sz="1200" dirty="0">
                <a:latin typeface="Comic Sans MS" panose="030F0702030302020204" pitchFamily="66" charset="0"/>
              </a:endParaRPr>
            </a:p>
          </p:txBody>
        </p:sp>
      </p:grpSp>
      <p:grpSp>
        <p:nvGrpSpPr>
          <p:cNvPr id="44" name="Group 43"/>
          <p:cNvGrpSpPr/>
          <p:nvPr/>
        </p:nvGrpSpPr>
        <p:grpSpPr>
          <a:xfrm>
            <a:off x="4029595" y="4342137"/>
            <a:ext cx="1882212" cy="1802886"/>
            <a:chOff x="4125496" y="2483391"/>
            <a:chExt cx="1882212" cy="1802886"/>
          </a:xfrm>
        </p:grpSpPr>
        <p:pic>
          <p:nvPicPr>
            <p:cNvPr id="42" name="Picture 41"/>
            <p:cNvPicPr>
              <a:picLocks noChangeAspect="1"/>
            </p:cNvPicPr>
            <p:nvPr/>
          </p:nvPicPr>
          <p:blipFill rotWithShape="1">
            <a:blip r:embed="rId11"/>
            <a:srcRect l="11875" t="11875" r="10410" b="10410"/>
            <a:stretch/>
          </p:blipFill>
          <p:spPr>
            <a:xfrm>
              <a:off x="4138410" y="2483391"/>
              <a:ext cx="1869298" cy="1158823"/>
            </a:xfrm>
            <a:prstGeom prst="rect">
              <a:avLst/>
            </a:prstGeom>
            <a:ln>
              <a:solidFill>
                <a:schemeClr val="tx1"/>
              </a:solidFill>
            </a:ln>
          </p:spPr>
        </p:pic>
        <p:sp>
          <p:nvSpPr>
            <p:cNvPr id="43" name="TextBox 42"/>
            <p:cNvSpPr txBox="1"/>
            <p:nvPr/>
          </p:nvSpPr>
          <p:spPr>
            <a:xfrm>
              <a:off x="4125496" y="3639946"/>
              <a:ext cx="1882211" cy="646331"/>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Anne receives a diary for her thirteenth birthday</a:t>
              </a:r>
              <a:endParaRPr lang="en-GB" sz="1200" dirty="0">
                <a:latin typeface="Comic Sans MS" panose="030F0702030302020204" pitchFamily="66" charset="0"/>
              </a:endParaRPr>
            </a:p>
          </p:txBody>
        </p:sp>
      </p:grpSp>
      <p:grpSp>
        <p:nvGrpSpPr>
          <p:cNvPr id="47" name="Group 46"/>
          <p:cNvGrpSpPr/>
          <p:nvPr/>
        </p:nvGrpSpPr>
        <p:grpSpPr>
          <a:xfrm>
            <a:off x="7898357" y="2324160"/>
            <a:ext cx="1966954" cy="2210892"/>
            <a:chOff x="5994645" y="2759245"/>
            <a:chExt cx="1966954" cy="2210892"/>
          </a:xfrm>
        </p:grpSpPr>
        <p:pic>
          <p:nvPicPr>
            <p:cNvPr id="45" name="Picture 44"/>
            <p:cNvPicPr>
              <a:picLocks noChangeAspect="1"/>
            </p:cNvPicPr>
            <p:nvPr/>
          </p:nvPicPr>
          <p:blipFill rotWithShape="1">
            <a:blip r:embed="rId12"/>
            <a:srcRect l="8068" t="8068" r="9018" b="9018"/>
            <a:stretch/>
          </p:blipFill>
          <p:spPr>
            <a:xfrm>
              <a:off x="6007708" y="2759245"/>
              <a:ext cx="1953891" cy="1567405"/>
            </a:xfrm>
            <a:prstGeom prst="rect">
              <a:avLst/>
            </a:prstGeom>
            <a:ln>
              <a:solidFill>
                <a:schemeClr val="tx1"/>
              </a:solidFill>
            </a:ln>
          </p:spPr>
        </p:pic>
        <p:sp>
          <p:nvSpPr>
            <p:cNvPr id="46" name="TextBox 45"/>
            <p:cNvSpPr txBox="1"/>
            <p:nvPr/>
          </p:nvSpPr>
          <p:spPr>
            <a:xfrm>
              <a:off x="5994645" y="4323806"/>
              <a:ext cx="1966953" cy="646331"/>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A letter arrives ordering Margot to leave for a Nazi labour camp</a:t>
              </a:r>
              <a:endParaRPr lang="en-GB" sz="1200" dirty="0">
                <a:latin typeface="Comic Sans MS" panose="030F0702030302020204" pitchFamily="66" charset="0"/>
              </a:endParaRPr>
            </a:p>
          </p:txBody>
        </p:sp>
      </p:grpSp>
      <p:grpSp>
        <p:nvGrpSpPr>
          <p:cNvPr id="50" name="Group 49"/>
          <p:cNvGrpSpPr/>
          <p:nvPr/>
        </p:nvGrpSpPr>
        <p:grpSpPr>
          <a:xfrm>
            <a:off x="2154332" y="4341400"/>
            <a:ext cx="1818077" cy="1794667"/>
            <a:chOff x="8061172" y="2046874"/>
            <a:chExt cx="1818077" cy="1794667"/>
          </a:xfrm>
        </p:grpSpPr>
        <p:pic>
          <p:nvPicPr>
            <p:cNvPr id="48" name="Picture 47"/>
            <p:cNvPicPr>
              <a:picLocks noChangeAspect="1"/>
            </p:cNvPicPr>
            <p:nvPr/>
          </p:nvPicPr>
          <p:blipFill rotWithShape="1">
            <a:blip r:embed="rId13"/>
            <a:srcRect l="7813" t="9195" r="30978" b="10279"/>
            <a:stretch/>
          </p:blipFill>
          <p:spPr>
            <a:xfrm>
              <a:off x="8069129" y="2046874"/>
              <a:ext cx="1810120" cy="1338888"/>
            </a:xfrm>
            <a:prstGeom prst="rect">
              <a:avLst/>
            </a:prstGeom>
            <a:ln>
              <a:solidFill>
                <a:schemeClr val="tx1"/>
              </a:solidFill>
            </a:ln>
          </p:spPr>
        </p:pic>
        <p:sp>
          <p:nvSpPr>
            <p:cNvPr id="49" name="TextBox 48"/>
            <p:cNvSpPr txBox="1"/>
            <p:nvPr/>
          </p:nvSpPr>
          <p:spPr>
            <a:xfrm>
              <a:off x="8061172" y="3379876"/>
              <a:ext cx="1818077" cy="461665"/>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Frank family pack bags and move into hiding</a:t>
              </a:r>
              <a:endParaRPr lang="en-GB" sz="1200" dirty="0">
                <a:latin typeface="Comic Sans MS" panose="030F0702030302020204" pitchFamily="66" charset="0"/>
              </a:endParaRPr>
            </a:p>
          </p:txBody>
        </p:sp>
      </p:grpSp>
      <p:grpSp>
        <p:nvGrpSpPr>
          <p:cNvPr id="59" name="Group 58"/>
          <p:cNvGrpSpPr/>
          <p:nvPr/>
        </p:nvGrpSpPr>
        <p:grpSpPr>
          <a:xfrm>
            <a:off x="3960660" y="2272874"/>
            <a:ext cx="1992767" cy="1935858"/>
            <a:chOff x="10101445" y="2635713"/>
            <a:chExt cx="1992767" cy="1935858"/>
          </a:xfrm>
        </p:grpSpPr>
        <p:pic>
          <p:nvPicPr>
            <p:cNvPr id="51" name="Picture 50"/>
            <p:cNvPicPr>
              <a:picLocks noChangeAspect="1"/>
            </p:cNvPicPr>
            <p:nvPr/>
          </p:nvPicPr>
          <p:blipFill rotWithShape="1">
            <a:blip r:embed="rId14"/>
            <a:srcRect l="8870" t="7498" r="7499" b="9196"/>
            <a:stretch/>
          </p:blipFill>
          <p:spPr>
            <a:xfrm>
              <a:off x="10114509" y="2635713"/>
              <a:ext cx="1969698" cy="1298176"/>
            </a:xfrm>
            <a:prstGeom prst="rect">
              <a:avLst/>
            </a:prstGeom>
            <a:ln>
              <a:solidFill>
                <a:schemeClr val="tx1"/>
              </a:solidFill>
            </a:ln>
          </p:spPr>
        </p:pic>
        <p:sp>
          <p:nvSpPr>
            <p:cNvPr id="52" name="TextBox 51"/>
            <p:cNvSpPr txBox="1"/>
            <p:nvPr/>
          </p:nvSpPr>
          <p:spPr>
            <a:xfrm>
              <a:off x="10101445" y="3925240"/>
              <a:ext cx="1992767" cy="646331"/>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The Frank family are joined by others in the annex</a:t>
              </a:r>
              <a:endParaRPr lang="en-GB" sz="1200" dirty="0">
                <a:latin typeface="Comic Sans MS" panose="030F0702030302020204" pitchFamily="66" charset="0"/>
              </a:endParaRPr>
            </a:p>
          </p:txBody>
        </p:sp>
      </p:grpSp>
      <p:grpSp>
        <p:nvGrpSpPr>
          <p:cNvPr id="55" name="Group 54"/>
          <p:cNvGrpSpPr/>
          <p:nvPr/>
        </p:nvGrpSpPr>
        <p:grpSpPr>
          <a:xfrm>
            <a:off x="265950" y="4341400"/>
            <a:ext cx="1758619" cy="1781745"/>
            <a:chOff x="8047372" y="3991226"/>
            <a:chExt cx="1758619" cy="1781745"/>
          </a:xfrm>
        </p:grpSpPr>
        <p:pic>
          <p:nvPicPr>
            <p:cNvPr id="53" name="Picture 52"/>
            <p:cNvPicPr>
              <a:picLocks noChangeAspect="1"/>
            </p:cNvPicPr>
            <p:nvPr/>
          </p:nvPicPr>
          <p:blipFill rotWithShape="1">
            <a:blip r:embed="rId15"/>
            <a:srcRect l="12232" t="12217" r="12217" b="12232"/>
            <a:stretch/>
          </p:blipFill>
          <p:spPr>
            <a:xfrm>
              <a:off x="8061172" y="3991226"/>
              <a:ext cx="1744819" cy="1329371"/>
            </a:xfrm>
            <a:prstGeom prst="rect">
              <a:avLst/>
            </a:prstGeom>
            <a:ln>
              <a:solidFill>
                <a:schemeClr val="tx1"/>
              </a:solidFill>
            </a:ln>
          </p:spPr>
        </p:pic>
        <p:sp>
          <p:nvSpPr>
            <p:cNvPr id="54" name="TextBox 53"/>
            <p:cNvSpPr txBox="1"/>
            <p:nvPr/>
          </p:nvSpPr>
          <p:spPr>
            <a:xfrm>
              <a:off x="8047372" y="5311306"/>
              <a:ext cx="1758619" cy="461665"/>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Anne and Peter fall in love</a:t>
              </a:r>
              <a:endParaRPr lang="en-GB" sz="1200" dirty="0">
                <a:latin typeface="Comic Sans MS" panose="030F0702030302020204" pitchFamily="66" charset="0"/>
              </a:endParaRPr>
            </a:p>
          </p:txBody>
        </p:sp>
      </p:grpSp>
      <p:grpSp>
        <p:nvGrpSpPr>
          <p:cNvPr id="58" name="Group 57"/>
          <p:cNvGrpSpPr/>
          <p:nvPr/>
        </p:nvGrpSpPr>
        <p:grpSpPr>
          <a:xfrm>
            <a:off x="10000946" y="2251359"/>
            <a:ext cx="1736521" cy="2002055"/>
            <a:chOff x="325137" y="3972267"/>
            <a:chExt cx="1736521" cy="2002055"/>
          </a:xfrm>
        </p:grpSpPr>
        <p:pic>
          <p:nvPicPr>
            <p:cNvPr id="56" name="Picture 55"/>
            <p:cNvPicPr>
              <a:picLocks noChangeAspect="1"/>
            </p:cNvPicPr>
            <p:nvPr/>
          </p:nvPicPr>
          <p:blipFill rotWithShape="1">
            <a:blip r:embed="rId16"/>
            <a:srcRect l="13348" t="12431" r="12431" b="13348"/>
            <a:stretch/>
          </p:blipFill>
          <p:spPr>
            <a:xfrm>
              <a:off x="325137" y="3972267"/>
              <a:ext cx="1736521" cy="1268616"/>
            </a:xfrm>
            <a:prstGeom prst="rect">
              <a:avLst/>
            </a:prstGeom>
            <a:ln>
              <a:solidFill>
                <a:schemeClr val="tx1"/>
              </a:solidFill>
            </a:ln>
          </p:spPr>
        </p:pic>
        <p:sp>
          <p:nvSpPr>
            <p:cNvPr id="57" name="TextBox 56"/>
            <p:cNvSpPr txBox="1"/>
            <p:nvPr/>
          </p:nvSpPr>
          <p:spPr>
            <a:xfrm>
              <a:off x="325137" y="5235658"/>
              <a:ext cx="1736521" cy="738664"/>
            </a:xfrm>
            <a:prstGeom prst="rect">
              <a:avLst/>
            </a:prstGeom>
            <a:noFill/>
            <a:ln>
              <a:solidFill>
                <a:schemeClr val="tx1"/>
              </a:solidFill>
            </a:ln>
          </p:spPr>
          <p:txBody>
            <a:bodyPr wrap="square" rtlCol="0">
              <a:spAutoFit/>
            </a:bodyPr>
            <a:lstStyle/>
            <a:p>
              <a:r>
                <a:rPr lang="en-GB" sz="1200" dirty="0" smtClean="0">
                  <a:latin typeface="Comic Sans MS" panose="030F0702030302020204" pitchFamily="66" charset="0"/>
                </a:rPr>
                <a:t>The Frank family are betrayed, found and arrested by Nazis</a:t>
              </a:r>
              <a:r>
                <a:rPr lang="en-GB" dirty="0" smtClean="0"/>
                <a:t>.</a:t>
              </a:r>
              <a:endParaRPr lang="en-GB" dirty="0"/>
            </a:p>
          </p:txBody>
        </p:sp>
      </p:grpSp>
    </p:spTree>
    <p:extLst>
      <p:ext uri="{BB962C8B-B14F-4D97-AF65-F5344CB8AC3E}">
        <p14:creationId xmlns:p14="http://schemas.microsoft.com/office/powerpoint/2010/main" val="2502953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6" y="0"/>
            <a:ext cx="10515600" cy="1325563"/>
          </a:xfrm>
        </p:spPr>
        <p:txBody>
          <a:bodyPr>
            <a:normAutofit/>
          </a:bodyPr>
          <a:lstStyle/>
          <a:p>
            <a:r>
              <a:rPr lang="en-GB" sz="2800" b="1" u="sng" dirty="0" smtClean="0">
                <a:latin typeface="Comic Sans MS" panose="030F0702030302020204" pitchFamily="66" charset="0"/>
              </a:rPr>
              <a:t/>
            </a:r>
            <a:br>
              <a:rPr lang="en-GB" sz="2800" b="1" u="sng" dirty="0" smtClean="0">
                <a:latin typeface="Comic Sans MS" panose="030F0702030302020204" pitchFamily="66" charset="0"/>
              </a:rPr>
            </a:br>
            <a:r>
              <a:rPr lang="en-GB" sz="2800" b="1" u="sng" dirty="0" smtClean="0">
                <a:latin typeface="Comic Sans MS" panose="030F0702030302020204" pitchFamily="66" charset="0"/>
              </a:rPr>
              <a:t/>
            </a:r>
            <a:br>
              <a:rPr lang="en-GB" sz="2800" b="1" u="sng" dirty="0" smtClean="0">
                <a:latin typeface="Comic Sans MS" panose="030F0702030302020204" pitchFamily="66" charset="0"/>
              </a:rPr>
            </a:br>
            <a:endParaRPr lang="en-GB" sz="1200" b="1" dirty="0">
              <a:solidFill>
                <a:srgbClr val="FF0000"/>
              </a:solidFill>
              <a:latin typeface="Comic Sans MS" panose="030F0702030302020204" pitchFamily="66" charset="0"/>
            </a:endParaRPr>
          </a:p>
        </p:txBody>
      </p:sp>
      <p:sp>
        <p:nvSpPr>
          <p:cNvPr id="13" name="TextBox 12"/>
          <p:cNvSpPr txBox="1"/>
          <p:nvPr/>
        </p:nvSpPr>
        <p:spPr>
          <a:xfrm>
            <a:off x="3362166" y="6100415"/>
            <a:ext cx="6161649" cy="553998"/>
          </a:xfrm>
          <a:prstGeom prst="rect">
            <a:avLst/>
          </a:prstGeom>
          <a:noFill/>
        </p:spPr>
        <p:txBody>
          <a:bodyPr wrap="square" rtlCol="0">
            <a:spAutoFit/>
          </a:bodyPr>
          <a:lstStyle/>
          <a:p>
            <a:pPr algn="ctr"/>
            <a:r>
              <a:rPr lang="en-GB" b="1" u="sng" dirty="0" smtClean="0">
                <a:latin typeface="Comic Sans MS" panose="030F0702030302020204" pitchFamily="66" charset="0"/>
              </a:rPr>
              <a:t>Life Event</a:t>
            </a:r>
          </a:p>
          <a:p>
            <a:pPr algn="ctr"/>
            <a:r>
              <a:rPr lang="en-GB" sz="1200" i="1" dirty="0" smtClean="0">
                <a:latin typeface="Comic Sans MS" panose="030F0702030302020204" pitchFamily="66" charset="0"/>
              </a:rPr>
              <a:t>Write a subheading for the event below each line – the first is done for you</a:t>
            </a:r>
            <a:endParaRPr lang="en-GB" sz="1200" i="1" dirty="0">
              <a:latin typeface="Comic Sans MS" panose="030F0702030302020204" pitchFamily="66" charset="0"/>
            </a:endParaRPr>
          </a:p>
        </p:txBody>
      </p:sp>
      <p:grpSp>
        <p:nvGrpSpPr>
          <p:cNvPr id="52" name="Group 51"/>
          <p:cNvGrpSpPr/>
          <p:nvPr/>
        </p:nvGrpSpPr>
        <p:grpSpPr>
          <a:xfrm>
            <a:off x="1403843" y="365896"/>
            <a:ext cx="10699650" cy="5736595"/>
            <a:chOff x="1333505" y="365896"/>
            <a:chExt cx="10699650" cy="5736595"/>
          </a:xfrm>
        </p:grpSpPr>
        <p:graphicFrame>
          <p:nvGraphicFramePr>
            <p:cNvPr id="7" name="Chart 6"/>
            <p:cNvGraphicFramePr/>
            <p:nvPr>
              <p:extLst>
                <p:ext uri="{D42A27DB-BD31-4B8C-83A1-F6EECF244321}">
                  <p14:modId xmlns:p14="http://schemas.microsoft.com/office/powerpoint/2010/main" val="4014665141"/>
                </p:ext>
              </p:extLst>
            </p:nvPr>
          </p:nvGraphicFramePr>
          <p:xfrm>
            <a:off x="1333505" y="365896"/>
            <a:ext cx="10080282" cy="4457245"/>
          </p:xfrm>
          <a:graphic>
            <a:graphicData uri="http://schemas.openxmlformats.org/drawingml/2006/chart">
              <c:chart xmlns:c="http://schemas.openxmlformats.org/drawingml/2006/chart" xmlns:r="http://schemas.openxmlformats.org/officeDocument/2006/relationships" r:id="rId2"/>
            </a:graphicData>
          </a:graphic>
        </p:graphicFrame>
        <p:grpSp>
          <p:nvGrpSpPr>
            <p:cNvPr id="51" name="Group 50"/>
            <p:cNvGrpSpPr/>
            <p:nvPr/>
          </p:nvGrpSpPr>
          <p:grpSpPr>
            <a:xfrm>
              <a:off x="2166423" y="4665778"/>
              <a:ext cx="9866732" cy="1436713"/>
              <a:chOff x="2166423" y="4665778"/>
              <a:chExt cx="9866732" cy="1436713"/>
            </a:xfrm>
          </p:grpSpPr>
          <p:grpSp>
            <p:nvGrpSpPr>
              <p:cNvPr id="16" name="Group 15"/>
              <p:cNvGrpSpPr/>
              <p:nvPr/>
            </p:nvGrpSpPr>
            <p:grpSpPr>
              <a:xfrm>
                <a:off x="2166423" y="4823142"/>
                <a:ext cx="9866732" cy="1279349"/>
                <a:chOff x="2602524" y="4823142"/>
                <a:chExt cx="9866732" cy="1279349"/>
              </a:xfrm>
            </p:grpSpPr>
            <p:sp>
              <p:nvSpPr>
                <p:cNvPr id="14" name="TextBox 13"/>
                <p:cNvSpPr txBox="1"/>
                <p:nvPr/>
              </p:nvSpPr>
              <p:spPr>
                <a:xfrm>
                  <a:off x="2602524" y="4825218"/>
                  <a:ext cx="1195751"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r>
                    <a:rPr lang="en-GB" sz="1100" dirty="0" smtClean="0">
                      <a:latin typeface="Comic Sans MS" panose="030F0702030302020204" pitchFamily="66" charset="0"/>
                    </a:rPr>
                    <a:t>Anne leaves Germany to go to Holland</a:t>
                  </a:r>
                </a:p>
                <a:p>
                  <a:pPr algn="ctr"/>
                  <a:r>
                    <a:rPr lang="en-GB" sz="1100" dirty="0" smtClean="0">
                      <a:latin typeface="Comic Sans MS" panose="030F0702030302020204" pitchFamily="66" charset="0"/>
                    </a:rPr>
                    <a:t> </a:t>
                  </a:r>
                </a:p>
                <a:p>
                  <a:pPr algn="ctr"/>
                  <a:endParaRPr lang="en-GB" sz="1100" dirty="0">
                    <a:latin typeface="Comic Sans MS" panose="030F0702030302020204" pitchFamily="66" charset="0"/>
                  </a:endParaRPr>
                </a:p>
              </p:txBody>
            </p:sp>
            <p:sp>
              <p:nvSpPr>
                <p:cNvPr id="19" name="TextBox 18"/>
                <p:cNvSpPr txBox="1"/>
                <p:nvPr/>
              </p:nvSpPr>
              <p:spPr>
                <a:xfrm>
                  <a:off x="3798276" y="4825218"/>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23" name="TextBox 22"/>
                <p:cNvSpPr txBox="1"/>
                <p:nvPr/>
              </p:nvSpPr>
              <p:spPr>
                <a:xfrm>
                  <a:off x="5037012" y="4825218"/>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24" name="TextBox 23"/>
                <p:cNvSpPr txBox="1"/>
                <p:nvPr/>
              </p:nvSpPr>
              <p:spPr>
                <a:xfrm>
                  <a:off x="6272188" y="4825218"/>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25" name="TextBox 24"/>
                <p:cNvSpPr txBox="1"/>
                <p:nvPr/>
              </p:nvSpPr>
              <p:spPr>
                <a:xfrm>
                  <a:off x="7510924" y="4825218"/>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27" name="TextBox 26"/>
                <p:cNvSpPr txBox="1"/>
                <p:nvPr/>
              </p:nvSpPr>
              <p:spPr>
                <a:xfrm>
                  <a:off x="8746100" y="4825217"/>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28" name="TextBox 27"/>
                <p:cNvSpPr txBox="1"/>
                <p:nvPr/>
              </p:nvSpPr>
              <p:spPr>
                <a:xfrm>
                  <a:off x="9981276" y="4825216"/>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sp>
              <p:nvSpPr>
                <p:cNvPr id="29" name="TextBox 28"/>
                <p:cNvSpPr txBox="1"/>
                <p:nvPr/>
              </p:nvSpPr>
              <p:spPr>
                <a:xfrm>
                  <a:off x="11230520" y="4823142"/>
                  <a:ext cx="1238736" cy="1277273"/>
                </a:xfrm>
                <a:prstGeom prst="rect">
                  <a:avLst/>
                </a:prstGeom>
                <a:noFill/>
                <a:ln>
                  <a:solidFill>
                    <a:schemeClr val="tx1"/>
                  </a:solidFill>
                </a:ln>
              </p:spPr>
              <p:txBody>
                <a:bodyPr wrap="square" rtlCol="0">
                  <a:spAutoFit/>
                </a:bodyPr>
                <a:lstStyle/>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endParaRPr lang="en-GB" sz="1100" dirty="0">
                    <a:latin typeface="Comic Sans MS" panose="030F0702030302020204" pitchFamily="66" charset="0"/>
                  </a:endParaRPr>
                </a:p>
              </p:txBody>
            </p:sp>
          </p:grpSp>
          <p:cxnSp>
            <p:nvCxnSpPr>
              <p:cNvPr id="33" name="Straight Connector 32"/>
              <p:cNvCxnSpPr/>
              <p:nvPr/>
            </p:nvCxnSpPr>
            <p:spPr>
              <a:xfrm>
                <a:off x="2693958" y="4670474"/>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915503" y="4668126"/>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5151112" y="4665778"/>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6372653" y="4677500"/>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7594196" y="4675152"/>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8815739" y="4686876"/>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10051350" y="4670462"/>
                <a:ext cx="0" cy="152667"/>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1258826" y="4668115"/>
                <a:ext cx="0" cy="152667"/>
              </a:xfrm>
              <a:prstGeom prst="line">
                <a:avLst/>
              </a:prstGeom>
            </p:spPr>
            <p:style>
              <a:lnRef idx="1">
                <a:schemeClr val="dk1"/>
              </a:lnRef>
              <a:fillRef idx="0">
                <a:schemeClr val="dk1"/>
              </a:fillRef>
              <a:effectRef idx="0">
                <a:schemeClr val="dk1"/>
              </a:effectRef>
              <a:fontRef idx="minor">
                <a:schemeClr val="tx1"/>
              </a:fontRef>
            </p:style>
          </p:cxnSp>
        </p:grpSp>
      </p:grpSp>
      <p:sp>
        <p:nvSpPr>
          <p:cNvPr id="42" name="TextBox 41"/>
          <p:cNvSpPr txBox="1"/>
          <p:nvPr/>
        </p:nvSpPr>
        <p:spPr>
          <a:xfrm>
            <a:off x="858129" y="2032131"/>
            <a:ext cx="1519311" cy="276999"/>
          </a:xfrm>
          <a:prstGeom prst="rect">
            <a:avLst/>
          </a:prstGeom>
          <a:noFill/>
        </p:spPr>
        <p:txBody>
          <a:bodyPr wrap="square" rtlCol="0">
            <a:spAutoFit/>
          </a:bodyPr>
          <a:lstStyle/>
          <a:p>
            <a:r>
              <a:rPr lang="en-GB" sz="1200" dirty="0" smtClean="0">
                <a:latin typeface="Comic Sans MS" panose="030F0702030302020204" pitchFamily="66" charset="0"/>
              </a:rPr>
              <a:t>Content</a:t>
            </a:r>
            <a:endParaRPr lang="en-GB" sz="1200" dirty="0">
              <a:latin typeface="Comic Sans MS" panose="030F0702030302020204" pitchFamily="66" charset="0"/>
            </a:endParaRPr>
          </a:p>
        </p:txBody>
      </p:sp>
      <p:sp>
        <p:nvSpPr>
          <p:cNvPr id="43" name="TextBox 42"/>
          <p:cNvSpPr txBox="1"/>
          <p:nvPr/>
        </p:nvSpPr>
        <p:spPr>
          <a:xfrm>
            <a:off x="618980" y="3918990"/>
            <a:ext cx="1519311" cy="276999"/>
          </a:xfrm>
          <a:prstGeom prst="rect">
            <a:avLst/>
          </a:prstGeom>
          <a:noFill/>
        </p:spPr>
        <p:txBody>
          <a:bodyPr wrap="square" rtlCol="0">
            <a:spAutoFit/>
          </a:bodyPr>
          <a:lstStyle/>
          <a:p>
            <a:r>
              <a:rPr lang="en-GB" sz="1200" dirty="0" smtClean="0">
                <a:latin typeface="Comic Sans MS" panose="030F0702030302020204" pitchFamily="66" charset="0"/>
              </a:rPr>
              <a:t>Woebegone</a:t>
            </a:r>
            <a:endParaRPr lang="en-GB" sz="1200" dirty="0">
              <a:latin typeface="Comic Sans MS" panose="030F0702030302020204" pitchFamily="66" charset="0"/>
            </a:endParaRPr>
          </a:p>
        </p:txBody>
      </p:sp>
      <p:sp>
        <p:nvSpPr>
          <p:cNvPr id="44" name="TextBox 43"/>
          <p:cNvSpPr txBox="1"/>
          <p:nvPr/>
        </p:nvSpPr>
        <p:spPr>
          <a:xfrm>
            <a:off x="647116" y="791794"/>
            <a:ext cx="1519311" cy="276999"/>
          </a:xfrm>
          <a:prstGeom prst="rect">
            <a:avLst/>
          </a:prstGeom>
          <a:noFill/>
        </p:spPr>
        <p:txBody>
          <a:bodyPr wrap="square" rtlCol="0">
            <a:spAutoFit/>
          </a:bodyPr>
          <a:lstStyle/>
          <a:p>
            <a:r>
              <a:rPr lang="en-GB" sz="1200" dirty="0" smtClean="0">
                <a:latin typeface="Comic Sans MS" panose="030F0702030302020204" pitchFamily="66" charset="0"/>
              </a:rPr>
              <a:t>Enamoured</a:t>
            </a:r>
            <a:endParaRPr lang="en-GB" sz="1200" dirty="0">
              <a:latin typeface="Comic Sans MS" panose="030F0702030302020204" pitchFamily="66" charset="0"/>
            </a:endParaRPr>
          </a:p>
        </p:txBody>
      </p:sp>
      <p:sp>
        <p:nvSpPr>
          <p:cNvPr id="45" name="TextBox 44"/>
          <p:cNvSpPr txBox="1"/>
          <p:nvPr/>
        </p:nvSpPr>
        <p:spPr>
          <a:xfrm>
            <a:off x="675249" y="3301319"/>
            <a:ext cx="1519311" cy="276999"/>
          </a:xfrm>
          <a:prstGeom prst="rect">
            <a:avLst/>
          </a:prstGeom>
          <a:noFill/>
        </p:spPr>
        <p:txBody>
          <a:bodyPr wrap="square" rtlCol="0">
            <a:spAutoFit/>
          </a:bodyPr>
          <a:lstStyle/>
          <a:p>
            <a:r>
              <a:rPr lang="en-GB" sz="1200" dirty="0" smtClean="0">
                <a:latin typeface="Comic Sans MS" panose="030F0702030302020204" pitchFamily="66" charset="0"/>
              </a:rPr>
              <a:t>Disquieted</a:t>
            </a:r>
            <a:endParaRPr lang="en-GB" sz="1200" dirty="0">
              <a:latin typeface="Comic Sans MS" panose="030F0702030302020204" pitchFamily="66" charset="0"/>
            </a:endParaRPr>
          </a:p>
        </p:txBody>
      </p:sp>
      <p:sp>
        <p:nvSpPr>
          <p:cNvPr id="46" name="TextBox 45"/>
          <p:cNvSpPr txBox="1"/>
          <p:nvPr/>
        </p:nvSpPr>
        <p:spPr>
          <a:xfrm>
            <a:off x="787792" y="1414460"/>
            <a:ext cx="1519311" cy="276999"/>
          </a:xfrm>
          <a:prstGeom prst="rect">
            <a:avLst/>
          </a:prstGeom>
          <a:noFill/>
        </p:spPr>
        <p:txBody>
          <a:bodyPr wrap="square" rtlCol="0">
            <a:spAutoFit/>
          </a:bodyPr>
          <a:lstStyle/>
          <a:p>
            <a:r>
              <a:rPr lang="en-GB" sz="1200" dirty="0" smtClean="0">
                <a:latin typeface="Comic Sans MS" panose="030F0702030302020204" pitchFamily="66" charset="0"/>
              </a:rPr>
              <a:t>Sanguine</a:t>
            </a:r>
            <a:endParaRPr lang="en-GB" sz="1200" dirty="0">
              <a:latin typeface="Comic Sans MS" panose="030F0702030302020204" pitchFamily="66" charset="0"/>
            </a:endParaRPr>
          </a:p>
        </p:txBody>
      </p:sp>
      <p:sp>
        <p:nvSpPr>
          <p:cNvPr id="48" name="TextBox 47"/>
          <p:cNvSpPr txBox="1"/>
          <p:nvPr/>
        </p:nvSpPr>
        <p:spPr>
          <a:xfrm>
            <a:off x="700069" y="2649802"/>
            <a:ext cx="1519311" cy="276999"/>
          </a:xfrm>
          <a:prstGeom prst="rect">
            <a:avLst/>
          </a:prstGeom>
          <a:noFill/>
        </p:spPr>
        <p:txBody>
          <a:bodyPr wrap="square" rtlCol="0">
            <a:spAutoFit/>
          </a:bodyPr>
          <a:lstStyle/>
          <a:p>
            <a:r>
              <a:rPr lang="en-GB" sz="1200" dirty="0" smtClean="0">
                <a:latin typeface="Comic Sans MS" panose="030F0702030302020204" pitchFamily="66" charset="0"/>
              </a:rPr>
              <a:t>Dispirited</a:t>
            </a:r>
            <a:endParaRPr lang="en-GB" sz="1200" dirty="0">
              <a:latin typeface="Comic Sans MS" panose="030F0702030302020204" pitchFamily="66" charset="0"/>
            </a:endParaRPr>
          </a:p>
        </p:txBody>
      </p:sp>
      <p:sp>
        <p:nvSpPr>
          <p:cNvPr id="49" name="TextBox 48"/>
          <p:cNvSpPr txBox="1"/>
          <p:nvPr/>
        </p:nvSpPr>
        <p:spPr>
          <a:xfrm rot="16200000">
            <a:off x="-2779030" y="2511302"/>
            <a:ext cx="6161649" cy="553998"/>
          </a:xfrm>
          <a:prstGeom prst="rect">
            <a:avLst/>
          </a:prstGeom>
          <a:noFill/>
        </p:spPr>
        <p:txBody>
          <a:bodyPr wrap="square" rtlCol="0">
            <a:spAutoFit/>
          </a:bodyPr>
          <a:lstStyle/>
          <a:p>
            <a:pPr algn="ctr"/>
            <a:r>
              <a:rPr lang="en-GB" b="1" u="sng" dirty="0" smtClean="0">
                <a:latin typeface="Comic Sans MS" panose="030F0702030302020204" pitchFamily="66" charset="0"/>
              </a:rPr>
              <a:t>Emotion</a:t>
            </a:r>
          </a:p>
          <a:p>
            <a:pPr algn="ctr"/>
            <a:r>
              <a:rPr lang="en-GB" sz="1200" i="1" dirty="0" smtClean="0">
                <a:latin typeface="Comic Sans MS" panose="030F0702030302020204" pitchFamily="66" charset="0"/>
              </a:rPr>
              <a:t>Use a dictionary to find the definitions of these words</a:t>
            </a:r>
            <a:endParaRPr lang="en-GB" sz="1200" i="1" dirty="0">
              <a:latin typeface="Comic Sans MS" panose="030F0702030302020204" pitchFamily="66" charset="0"/>
            </a:endParaRPr>
          </a:p>
        </p:txBody>
      </p:sp>
      <p:sp>
        <p:nvSpPr>
          <p:cNvPr id="53" name="TextBox 52"/>
          <p:cNvSpPr txBox="1"/>
          <p:nvPr/>
        </p:nvSpPr>
        <p:spPr>
          <a:xfrm>
            <a:off x="2616590" y="1372256"/>
            <a:ext cx="464234" cy="369332"/>
          </a:xfrm>
          <a:prstGeom prst="rect">
            <a:avLst/>
          </a:prstGeom>
          <a:noFill/>
        </p:spPr>
        <p:txBody>
          <a:bodyPr wrap="square" rtlCol="0">
            <a:spAutoFit/>
          </a:bodyPr>
          <a:lstStyle/>
          <a:p>
            <a:r>
              <a:rPr lang="en-GB" dirty="0"/>
              <a:t>X</a:t>
            </a:r>
          </a:p>
        </p:txBody>
      </p:sp>
      <p:cxnSp>
        <p:nvCxnSpPr>
          <p:cNvPr id="55" name="Straight Connector 54"/>
          <p:cNvCxnSpPr/>
          <p:nvPr/>
        </p:nvCxnSpPr>
        <p:spPr>
          <a:xfrm flipV="1">
            <a:off x="1547447" y="1552959"/>
            <a:ext cx="1216849" cy="3133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itle 1"/>
          <p:cNvSpPr txBox="1">
            <a:spLocks/>
          </p:cNvSpPr>
          <p:nvPr/>
        </p:nvSpPr>
        <p:spPr>
          <a:xfrm>
            <a:off x="0" y="-4163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u="sng" dirty="0" smtClean="0">
                <a:latin typeface="Comic Sans MS" panose="030F0702030302020204" pitchFamily="66" charset="0"/>
              </a:rPr>
              <a:t>Document 4</a:t>
            </a:r>
            <a:endParaRPr lang="en-GB" sz="1800" b="1" u="sng" dirty="0">
              <a:latin typeface="Comic Sans MS" panose="030F0702030302020204" pitchFamily="66" charset="0"/>
            </a:endParaRPr>
          </a:p>
        </p:txBody>
      </p:sp>
    </p:spTree>
    <p:extLst>
      <p:ext uri="{BB962C8B-B14F-4D97-AF65-F5344CB8AC3E}">
        <p14:creationId xmlns:p14="http://schemas.microsoft.com/office/powerpoint/2010/main" val="154118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66847" y="307309"/>
            <a:ext cx="11325153" cy="6223563"/>
            <a:chOff x="838200" y="676495"/>
            <a:chExt cx="10487464" cy="5500468"/>
          </a:xfrm>
        </p:grpSpPr>
        <p:grpSp>
          <p:nvGrpSpPr>
            <p:cNvPr id="6" name="Group 5"/>
            <p:cNvGrpSpPr/>
            <p:nvPr/>
          </p:nvGrpSpPr>
          <p:grpSpPr>
            <a:xfrm>
              <a:off x="838200" y="676495"/>
              <a:ext cx="10487464" cy="5500468"/>
              <a:chOff x="1165274" y="1027906"/>
              <a:chExt cx="10487464" cy="5500468"/>
            </a:xfrm>
          </p:grpSpPr>
          <p:pic>
            <p:nvPicPr>
              <p:cNvPr id="1026" name="Picture 2" descr="Activity Sheet Formal and Informal Text Types2"/>
              <p:cNvPicPr>
                <a:picLocks noChangeAspect="1" noChangeArrowheads="1"/>
              </p:cNvPicPr>
              <p:nvPr/>
            </p:nvPicPr>
            <p:blipFill rotWithShape="1">
              <a:blip r:embed="rId2">
                <a:extLst>
                  <a:ext uri="{28A0092B-C50C-407E-A947-70E740481C1C}">
                    <a14:useLocalDpi xmlns:a14="http://schemas.microsoft.com/office/drawing/2010/main" val="0"/>
                  </a:ext>
                </a:extLst>
              </a:blip>
              <a:srcRect l="2950" t="4070" r="2703" b="11165"/>
              <a:stretch/>
            </p:blipFill>
            <p:spPr bwMode="auto">
              <a:xfrm>
                <a:off x="1165274" y="1027906"/>
                <a:ext cx="9861452" cy="550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89784" y="1435589"/>
                <a:ext cx="2475914" cy="307777"/>
              </a:xfrm>
              <a:prstGeom prst="rect">
                <a:avLst/>
              </a:prstGeom>
              <a:noFill/>
            </p:spPr>
            <p:txBody>
              <a:bodyPr wrap="square" rtlCol="0">
                <a:spAutoFit/>
              </a:bodyPr>
              <a:lstStyle/>
              <a:p>
                <a:r>
                  <a:rPr lang="en-GB" sz="1400" b="1" dirty="0" smtClean="0">
                    <a:solidFill>
                      <a:srgbClr val="FF0000"/>
                    </a:solidFill>
                    <a:latin typeface="Comic Sans MS" panose="030F0702030302020204" pitchFamily="66" charset="0"/>
                  </a:rPr>
                  <a:t>SILVER</a:t>
                </a:r>
                <a:endParaRPr lang="en-GB" sz="1400" b="1" dirty="0">
                  <a:solidFill>
                    <a:srgbClr val="FF0000"/>
                  </a:solidFill>
                  <a:latin typeface="Comic Sans MS" panose="030F0702030302020204" pitchFamily="66" charset="0"/>
                </a:endParaRPr>
              </a:p>
            </p:txBody>
          </p:sp>
          <p:sp>
            <p:nvSpPr>
              <p:cNvPr id="7" name="TextBox 6"/>
              <p:cNvSpPr txBox="1"/>
              <p:nvPr/>
            </p:nvSpPr>
            <p:spPr>
              <a:xfrm>
                <a:off x="9176824" y="1469323"/>
                <a:ext cx="2475914" cy="307777"/>
              </a:xfrm>
              <a:prstGeom prst="rect">
                <a:avLst/>
              </a:prstGeom>
              <a:noFill/>
            </p:spPr>
            <p:txBody>
              <a:bodyPr wrap="square" rtlCol="0">
                <a:spAutoFit/>
              </a:bodyPr>
              <a:lstStyle/>
              <a:p>
                <a:r>
                  <a:rPr lang="en-GB" sz="1400" b="1" dirty="0" smtClean="0">
                    <a:solidFill>
                      <a:srgbClr val="FF0000"/>
                    </a:solidFill>
                    <a:latin typeface="Comic Sans MS" panose="030F0702030302020204" pitchFamily="66" charset="0"/>
                  </a:rPr>
                  <a:t>GOLD</a:t>
                </a:r>
                <a:endParaRPr lang="en-GB" sz="1400" b="1" dirty="0">
                  <a:solidFill>
                    <a:srgbClr val="FF0000"/>
                  </a:solidFill>
                  <a:latin typeface="Comic Sans MS" panose="030F0702030302020204" pitchFamily="66" charset="0"/>
                </a:endParaRPr>
              </a:p>
            </p:txBody>
          </p:sp>
        </p:grpSp>
        <p:sp>
          <p:nvSpPr>
            <p:cNvPr id="9" name="TextBox 8"/>
            <p:cNvSpPr txBox="1"/>
            <p:nvPr/>
          </p:nvSpPr>
          <p:spPr>
            <a:xfrm>
              <a:off x="3358660" y="1077692"/>
              <a:ext cx="2475914" cy="307777"/>
            </a:xfrm>
            <a:prstGeom prst="rect">
              <a:avLst/>
            </a:prstGeom>
            <a:noFill/>
          </p:spPr>
          <p:txBody>
            <a:bodyPr wrap="square" rtlCol="0">
              <a:spAutoFit/>
            </a:bodyPr>
            <a:lstStyle/>
            <a:p>
              <a:r>
                <a:rPr lang="en-GB" sz="1400" b="1" dirty="0" smtClean="0">
                  <a:solidFill>
                    <a:srgbClr val="FF0000"/>
                  </a:solidFill>
                  <a:latin typeface="Comic Sans MS" panose="030F0702030302020204" pitchFamily="66" charset="0"/>
                </a:rPr>
                <a:t>SILVER</a:t>
              </a:r>
              <a:endParaRPr lang="en-GB" sz="1400" b="1" dirty="0">
                <a:solidFill>
                  <a:srgbClr val="FF0000"/>
                </a:solidFill>
                <a:latin typeface="Comic Sans MS" panose="030F0702030302020204" pitchFamily="66" charset="0"/>
              </a:endParaRPr>
            </a:p>
          </p:txBody>
        </p:sp>
      </p:grpSp>
      <p:sp>
        <p:nvSpPr>
          <p:cNvPr id="10" name="TextBox 9"/>
          <p:cNvSpPr txBox="1"/>
          <p:nvPr/>
        </p:nvSpPr>
        <p:spPr>
          <a:xfrm>
            <a:off x="0" y="122643"/>
            <a:ext cx="4248443" cy="369332"/>
          </a:xfrm>
          <a:prstGeom prst="rect">
            <a:avLst/>
          </a:prstGeom>
          <a:noFill/>
        </p:spPr>
        <p:txBody>
          <a:bodyPr wrap="square" rtlCol="0">
            <a:spAutoFit/>
          </a:bodyPr>
          <a:lstStyle/>
          <a:p>
            <a:r>
              <a:rPr lang="en-GB" b="1" u="sng" dirty="0" smtClean="0">
                <a:latin typeface="Comic Sans MS" panose="030F0702030302020204" pitchFamily="66" charset="0"/>
              </a:rPr>
              <a:t>Document 5 </a:t>
            </a:r>
            <a:endParaRPr lang="en-GB" b="1" u="sng" dirty="0">
              <a:latin typeface="Comic Sans MS" panose="030F0702030302020204" pitchFamily="66" charset="0"/>
            </a:endParaRPr>
          </a:p>
        </p:txBody>
      </p:sp>
    </p:spTree>
    <p:extLst>
      <p:ext uri="{BB962C8B-B14F-4D97-AF65-F5344CB8AC3E}">
        <p14:creationId xmlns:p14="http://schemas.microsoft.com/office/powerpoint/2010/main" val="727180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6996" y="2467214"/>
            <a:ext cx="1851725" cy="4092662"/>
            <a:chOff x="122284" y="1063285"/>
            <a:chExt cx="2560286" cy="5658716"/>
          </a:xfrm>
        </p:grpSpPr>
        <p:pic>
          <p:nvPicPr>
            <p:cNvPr id="7" name="Picture 6"/>
            <p:cNvPicPr>
              <a:picLocks noChangeAspect="1"/>
            </p:cNvPicPr>
            <p:nvPr/>
          </p:nvPicPr>
          <p:blipFill rotWithShape="1">
            <a:blip r:embed="rId2"/>
            <a:srcRect t="42551"/>
            <a:stretch/>
          </p:blipFill>
          <p:spPr>
            <a:xfrm>
              <a:off x="122284" y="1751410"/>
              <a:ext cx="2560285" cy="745586"/>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122284" y="2510776"/>
              <a:ext cx="2560285" cy="689671"/>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122284" y="3209615"/>
              <a:ext cx="2560285" cy="676872"/>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122284" y="3895655"/>
              <a:ext cx="2560285" cy="658535"/>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122284" y="4555512"/>
              <a:ext cx="2560285" cy="840621"/>
            </a:xfrm>
            <a:prstGeom prst="rect">
              <a:avLst/>
            </a:prstGeom>
            <a:ln>
              <a:solidFill>
                <a:schemeClr val="tx1"/>
              </a:solidFill>
            </a:ln>
          </p:spPr>
        </p:pic>
        <p:pic>
          <p:nvPicPr>
            <p:cNvPr id="12" name="Picture 11"/>
            <p:cNvPicPr>
              <a:picLocks noChangeAspect="1"/>
            </p:cNvPicPr>
            <p:nvPr/>
          </p:nvPicPr>
          <p:blipFill>
            <a:blip r:embed="rId7"/>
            <a:stretch>
              <a:fillRect/>
            </a:stretch>
          </p:blipFill>
          <p:spPr>
            <a:xfrm>
              <a:off x="122284" y="5400466"/>
              <a:ext cx="2560285" cy="652513"/>
            </a:xfrm>
            <a:prstGeom prst="rect">
              <a:avLst/>
            </a:prstGeom>
            <a:ln>
              <a:solidFill>
                <a:schemeClr val="tx1"/>
              </a:solidFill>
            </a:ln>
          </p:spPr>
        </p:pic>
        <p:pic>
          <p:nvPicPr>
            <p:cNvPr id="13" name="Picture 12"/>
            <p:cNvPicPr>
              <a:picLocks noChangeAspect="1"/>
            </p:cNvPicPr>
            <p:nvPr/>
          </p:nvPicPr>
          <p:blipFill>
            <a:blip r:embed="rId8"/>
            <a:stretch>
              <a:fillRect/>
            </a:stretch>
          </p:blipFill>
          <p:spPr>
            <a:xfrm>
              <a:off x="122285" y="6057312"/>
              <a:ext cx="2560285" cy="664689"/>
            </a:xfrm>
            <a:prstGeom prst="rect">
              <a:avLst/>
            </a:prstGeom>
            <a:ln>
              <a:solidFill>
                <a:schemeClr val="tx1"/>
              </a:solidFill>
            </a:ln>
          </p:spPr>
        </p:pic>
        <p:pic>
          <p:nvPicPr>
            <p:cNvPr id="14" name="Picture 13"/>
            <p:cNvPicPr>
              <a:picLocks noChangeAspect="1"/>
            </p:cNvPicPr>
            <p:nvPr/>
          </p:nvPicPr>
          <p:blipFill>
            <a:blip r:embed="rId9"/>
            <a:stretch>
              <a:fillRect/>
            </a:stretch>
          </p:blipFill>
          <p:spPr>
            <a:xfrm>
              <a:off x="122284" y="1063285"/>
              <a:ext cx="2560285" cy="664689"/>
            </a:xfrm>
            <a:prstGeom prst="rect">
              <a:avLst/>
            </a:prstGeom>
            <a:ln>
              <a:solidFill>
                <a:schemeClr val="tx1"/>
              </a:solidFill>
            </a:ln>
          </p:spPr>
        </p:pic>
      </p:grpSp>
      <p:cxnSp>
        <p:nvCxnSpPr>
          <p:cNvPr id="17" name="Straight Connector 16"/>
          <p:cNvCxnSpPr/>
          <p:nvPr/>
        </p:nvCxnSpPr>
        <p:spPr>
          <a:xfrm>
            <a:off x="7554351" y="2203554"/>
            <a:ext cx="0" cy="4476244"/>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3091194" y="2771002"/>
            <a:ext cx="8549476" cy="0"/>
          </a:xfrm>
          <a:prstGeom prst="line">
            <a:avLst/>
          </a:prstGeom>
          <a:ln w="38100"/>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704988" y="2261490"/>
            <a:ext cx="3235569" cy="369332"/>
          </a:xfrm>
          <a:prstGeom prst="rect">
            <a:avLst/>
          </a:prstGeom>
          <a:noFill/>
        </p:spPr>
        <p:txBody>
          <a:bodyPr wrap="square" rtlCol="0">
            <a:spAutoFit/>
          </a:bodyPr>
          <a:lstStyle/>
          <a:p>
            <a:pPr algn="ctr"/>
            <a:r>
              <a:rPr lang="en-GB" dirty="0" smtClean="0">
                <a:latin typeface="Comic Sans MS" panose="030F0702030302020204" pitchFamily="66" charset="0"/>
              </a:rPr>
              <a:t>FORMAL</a:t>
            </a:r>
            <a:endParaRPr lang="en-GB" dirty="0">
              <a:latin typeface="Comic Sans MS" panose="030F0702030302020204" pitchFamily="66" charset="0"/>
            </a:endParaRPr>
          </a:p>
        </p:txBody>
      </p:sp>
      <p:sp>
        <p:nvSpPr>
          <p:cNvPr id="23" name="TextBox 22"/>
          <p:cNvSpPr txBox="1"/>
          <p:nvPr/>
        </p:nvSpPr>
        <p:spPr>
          <a:xfrm>
            <a:off x="7979726" y="2203554"/>
            <a:ext cx="3235569" cy="369332"/>
          </a:xfrm>
          <a:prstGeom prst="rect">
            <a:avLst/>
          </a:prstGeom>
          <a:noFill/>
        </p:spPr>
        <p:txBody>
          <a:bodyPr wrap="square" rtlCol="0">
            <a:spAutoFit/>
          </a:bodyPr>
          <a:lstStyle/>
          <a:p>
            <a:pPr algn="ctr"/>
            <a:r>
              <a:rPr lang="en-GB" dirty="0" smtClean="0">
                <a:latin typeface="Comic Sans MS" panose="030F0702030302020204" pitchFamily="66" charset="0"/>
              </a:rPr>
              <a:t>INFORMAL</a:t>
            </a:r>
            <a:endParaRPr lang="en-GB" dirty="0">
              <a:latin typeface="Comic Sans MS" panose="030F0702030302020204" pitchFamily="66" charset="0"/>
            </a:endParaRPr>
          </a:p>
        </p:txBody>
      </p:sp>
      <p:sp>
        <p:nvSpPr>
          <p:cNvPr id="24" name="TextBox 23"/>
          <p:cNvSpPr txBox="1"/>
          <p:nvPr/>
        </p:nvSpPr>
        <p:spPr>
          <a:xfrm>
            <a:off x="0" y="122643"/>
            <a:ext cx="11640670" cy="1877437"/>
          </a:xfrm>
          <a:prstGeom prst="rect">
            <a:avLst/>
          </a:prstGeom>
          <a:noFill/>
        </p:spPr>
        <p:txBody>
          <a:bodyPr wrap="square" rtlCol="0">
            <a:spAutoFit/>
          </a:bodyPr>
          <a:lstStyle/>
          <a:p>
            <a:r>
              <a:rPr lang="en-GB" b="1" u="sng" dirty="0" smtClean="0">
                <a:latin typeface="Comic Sans MS" panose="030F0702030302020204" pitchFamily="66" charset="0"/>
              </a:rPr>
              <a:t>Document 6 - </a:t>
            </a:r>
            <a:r>
              <a:rPr lang="en-GB" sz="1600" b="1" u="sng" dirty="0" smtClean="0">
                <a:latin typeface="Comic Sans MS" panose="030F0702030302020204" pitchFamily="66" charset="0"/>
              </a:rPr>
              <a:t>page 1/2</a:t>
            </a:r>
          </a:p>
          <a:p>
            <a:endParaRPr lang="en-GB" sz="1400" b="1" u="sng" dirty="0">
              <a:latin typeface="Comic Sans MS" panose="030F0702030302020204" pitchFamily="66" charset="0"/>
            </a:endParaRPr>
          </a:p>
          <a:p>
            <a:endParaRPr lang="en-GB" sz="1400" b="1" u="sng" dirty="0" smtClean="0">
              <a:solidFill>
                <a:srgbClr val="FF0000"/>
              </a:solidFill>
              <a:latin typeface="Comic Sans MS" panose="030F0702030302020204" pitchFamily="66" charset="0"/>
            </a:endParaRPr>
          </a:p>
          <a:p>
            <a:endParaRPr lang="en-GB" sz="1400" b="1" u="sng" dirty="0">
              <a:solidFill>
                <a:srgbClr val="FF0000"/>
              </a:solidFill>
              <a:latin typeface="Comic Sans MS" panose="030F0702030302020204" pitchFamily="66" charset="0"/>
            </a:endParaRPr>
          </a:p>
          <a:p>
            <a:endParaRPr lang="en-GB" sz="1400" b="1" u="sng" dirty="0" smtClean="0">
              <a:solidFill>
                <a:srgbClr val="FF0000"/>
              </a:solidFill>
              <a:latin typeface="Comic Sans MS" panose="030F0702030302020204" pitchFamily="66" charset="0"/>
            </a:endParaRPr>
          </a:p>
          <a:p>
            <a:endParaRPr lang="en-GB" sz="1400" b="1" u="sng" dirty="0">
              <a:solidFill>
                <a:srgbClr val="FF0000"/>
              </a:solidFill>
              <a:latin typeface="Comic Sans MS" panose="030F0702030302020204" pitchFamily="66" charset="0"/>
            </a:endParaRPr>
          </a:p>
          <a:p>
            <a:r>
              <a:rPr lang="en-GB" sz="1400" b="1" u="sng" dirty="0" smtClean="0">
                <a:solidFill>
                  <a:srgbClr val="FF0000"/>
                </a:solidFill>
                <a:latin typeface="Comic Sans MS" panose="030F0702030302020204" pitchFamily="66" charset="0"/>
              </a:rPr>
              <a:t>Silver:</a:t>
            </a:r>
          </a:p>
          <a:p>
            <a:r>
              <a:rPr lang="en-GB" sz="1400" dirty="0" smtClean="0">
                <a:solidFill>
                  <a:srgbClr val="FF0000"/>
                </a:solidFill>
                <a:latin typeface="Comic Sans MS" panose="030F0702030302020204" pitchFamily="66" charset="0"/>
              </a:rPr>
              <a:t>Cut out these phrases and put them under the correct heading</a:t>
            </a:r>
            <a:endParaRPr lang="en-GB"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3048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70" y="4603018"/>
            <a:ext cx="12082072" cy="214359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u="sng" dirty="0">
                <a:solidFill>
                  <a:srgbClr val="FF0000"/>
                </a:solidFill>
                <a:latin typeface="Comic Sans MS" panose="030F0702030302020204" pitchFamily="66" charset="0"/>
              </a:rPr>
              <a:t>Platinum: </a:t>
            </a:r>
            <a:r>
              <a:rPr lang="en-GB" sz="1400" dirty="0">
                <a:solidFill>
                  <a:srgbClr val="FF0000"/>
                </a:solidFill>
                <a:latin typeface="Comic Sans MS" panose="030F0702030302020204" pitchFamily="66" charset="0"/>
              </a:rPr>
              <a:t>This passage is written informally. Rewrite the passage so that it is completely formal. Use the teaching slides to help you identify and change some of the informal language features.</a:t>
            </a:r>
          </a:p>
          <a:p>
            <a:endParaRPr lang="en-GB" sz="1200" dirty="0">
              <a:solidFill>
                <a:sysClr val="windowText" lastClr="000000"/>
              </a:solidFill>
              <a:latin typeface="Comic Sans MS" panose="030F0702030302020204" pitchFamily="66" charset="0"/>
            </a:endParaRPr>
          </a:p>
          <a:p>
            <a:r>
              <a:rPr lang="en-GB" sz="1200" dirty="0">
                <a:solidFill>
                  <a:sysClr val="windowText" lastClr="000000"/>
                </a:solidFill>
                <a:latin typeface="Comic Sans MS" panose="030F0702030302020204" pitchFamily="66" charset="0"/>
              </a:rPr>
              <a:t>Hi,</a:t>
            </a:r>
          </a:p>
          <a:p>
            <a:r>
              <a:rPr lang="en-GB" sz="1200" dirty="0">
                <a:solidFill>
                  <a:sysClr val="windowText" lastClr="000000"/>
                </a:solidFill>
                <a:latin typeface="Comic Sans MS" panose="030F0702030302020204" pitchFamily="66" charset="0"/>
              </a:rPr>
              <a:t> </a:t>
            </a:r>
          </a:p>
          <a:p>
            <a:r>
              <a:rPr lang="en-GB" sz="1200" dirty="0">
                <a:solidFill>
                  <a:sysClr val="windowText" lastClr="000000"/>
                </a:solidFill>
                <a:latin typeface="Comic Sans MS" panose="030F0702030302020204" pitchFamily="66" charset="0"/>
              </a:rPr>
              <a:t>Heard about the job, reckon I would be great at it! I’ve done that kind of work before, working in my local and fink pub work is buzzing. They even trusted me with the money, like. I was a cleaner before that, but that was gross and I don’t </a:t>
            </a:r>
            <a:r>
              <a:rPr lang="en-GB" sz="1200" dirty="0" err="1">
                <a:solidFill>
                  <a:sysClr val="windowText" lastClr="000000"/>
                </a:solidFill>
                <a:latin typeface="Comic Sans MS" panose="030F0702030302020204" pitchFamily="66" charset="0"/>
              </a:rPr>
              <a:t>wanna</a:t>
            </a:r>
            <a:r>
              <a:rPr lang="en-GB" sz="1200" dirty="0">
                <a:solidFill>
                  <a:sysClr val="windowText" lastClr="000000"/>
                </a:solidFill>
                <a:latin typeface="Comic Sans MS" panose="030F0702030302020204" pitchFamily="66" charset="0"/>
              </a:rPr>
              <a:t> do that again! Give us a chance, ring me on 01709 245 6789</a:t>
            </a:r>
            <a:r>
              <a:rPr lang="en-GB" sz="1200" dirty="0" smtClean="0">
                <a:solidFill>
                  <a:sysClr val="windowText" lastClr="000000"/>
                </a:solidFill>
                <a:latin typeface="Comic Sans MS" panose="030F0702030302020204" pitchFamily="66" charset="0"/>
              </a:rPr>
              <a:t>.</a:t>
            </a:r>
            <a:br>
              <a:rPr lang="en-GB" sz="1200" dirty="0" smtClean="0">
                <a:solidFill>
                  <a:sysClr val="windowText" lastClr="000000"/>
                </a:solidFill>
                <a:latin typeface="Comic Sans MS" panose="030F0702030302020204" pitchFamily="66" charset="0"/>
              </a:rPr>
            </a:br>
            <a:endParaRPr lang="en-GB" sz="1200" dirty="0">
              <a:solidFill>
                <a:sysClr val="windowText" lastClr="000000"/>
              </a:solidFill>
              <a:latin typeface="Comic Sans MS" panose="030F0702030302020204" pitchFamily="66" charset="0"/>
            </a:endParaRPr>
          </a:p>
          <a:p>
            <a:r>
              <a:rPr lang="en-GB" sz="1200" dirty="0">
                <a:solidFill>
                  <a:sysClr val="windowText" lastClr="000000"/>
                </a:solidFill>
                <a:latin typeface="Comic Sans MS" panose="030F0702030302020204" pitchFamily="66" charset="0"/>
              </a:rPr>
              <a:t>Cheers!</a:t>
            </a:r>
          </a:p>
          <a:p>
            <a:endParaRPr lang="en-GB" sz="1200" dirty="0">
              <a:solidFill>
                <a:sysClr val="windowText" lastClr="000000"/>
              </a:solidFill>
              <a:latin typeface="Comic Sans MS" panose="030F0702030302020204" pitchFamily="66" charset="0"/>
            </a:endParaRPr>
          </a:p>
          <a:p>
            <a:r>
              <a:rPr lang="en-GB" sz="1200" dirty="0" err="1">
                <a:solidFill>
                  <a:sysClr val="windowText" lastClr="000000"/>
                </a:solidFill>
                <a:latin typeface="Comic Sans MS" panose="030F0702030302020204" pitchFamily="66" charset="0"/>
              </a:rPr>
              <a:t>Bri</a:t>
            </a:r>
            <a:endParaRPr lang="en-GB" sz="1200" dirty="0">
              <a:solidFill>
                <a:sysClr val="windowText" lastClr="000000"/>
              </a:solidFill>
              <a:latin typeface="Comic Sans MS" panose="030F0702030302020204" pitchFamily="66" charset="0"/>
            </a:endParaRPr>
          </a:p>
          <a:p>
            <a:pPr algn="ctr"/>
            <a:endParaRPr lang="en-GB" sz="1600" dirty="0"/>
          </a:p>
        </p:txBody>
      </p:sp>
      <p:sp>
        <p:nvSpPr>
          <p:cNvPr id="6" name="Rectangle 5"/>
          <p:cNvSpPr/>
          <p:nvPr/>
        </p:nvSpPr>
        <p:spPr>
          <a:xfrm>
            <a:off x="44970" y="480722"/>
            <a:ext cx="12082072" cy="412229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u="sng" dirty="0" smtClean="0">
              <a:solidFill>
                <a:srgbClr val="FF0000"/>
              </a:solidFill>
              <a:latin typeface="Comic Sans MS" panose="030F0702030302020204" pitchFamily="66" charset="0"/>
            </a:endParaRPr>
          </a:p>
          <a:p>
            <a:r>
              <a:rPr lang="en-GB" sz="1400" b="1" u="sng" dirty="0" smtClean="0">
                <a:solidFill>
                  <a:srgbClr val="FF0000"/>
                </a:solidFill>
                <a:latin typeface="Comic Sans MS" panose="030F0702030302020204" pitchFamily="66" charset="0"/>
              </a:rPr>
              <a:t/>
            </a:r>
            <a:br>
              <a:rPr lang="en-GB" sz="1400" b="1" u="sng" dirty="0" smtClean="0">
                <a:solidFill>
                  <a:srgbClr val="FF0000"/>
                </a:solidFill>
                <a:latin typeface="Comic Sans MS" panose="030F0702030302020204" pitchFamily="66" charset="0"/>
              </a:rPr>
            </a:br>
            <a:r>
              <a:rPr lang="en-GB" sz="1400" b="1" u="sng" dirty="0" smtClean="0">
                <a:solidFill>
                  <a:srgbClr val="FF0000"/>
                </a:solidFill>
                <a:latin typeface="Comic Sans MS" panose="030F0702030302020204" pitchFamily="66" charset="0"/>
              </a:rPr>
              <a:t>Gold</a:t>
            </a:r>
            <a:r>
              <a:rPr lang="en-GB" sz="1400" b="1" u="sng" dirty="0">
                <a:solidFill>
                  <a:srgbClr val="FF0000"/>
                </a:solidFill>
                <a:latin typeface="Comic Sans MS" panose="030F0702030302020204" pitchFamily="66" charset="0"/>
              </a:rPr>
              <a:t>:</a:t>
            </a:r>
            <a:r>
              <a:rPr lang="en-GB" sz="1400" dirty="0">
                <a:solidFill>
                  <a:srgbClr val="FF0000"/>
                </a:solidFill>
                <a:latin typeface="Comic Sans MS" panose="030F0702030302020204" pitchFamily="66" charset="0"/>
              </a:rPr>
              <a:t> This passage contains informal and formal language features. Highlight the words, phrases or sentences in different colours to show they are formal or informal. Or, if you don’t have to colours, use a squiggly line for informal and a straight line for formal language.</a:t>
            </a:r>
          </a:p>
          <a:p>
            <a:endParaRPr lang="en-GB" sz="1400" dirty="0">
              <a:solidFill>
                <a:schemeClr val="tx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50000"/>
              </a:lnSpc>
              <a:spcAft>
                <a:spcPts val="800"/>
              </a:spcAft>
            </a:pP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Dear Kitty, </a:t>
            </a:r>
          </a:p>
          <a:p>
            <a:pPr>
              <a:lnSpc>
                <a:spcPct val="150000"/>
              </a:lnSpc>
              <a:spcAft>
                <a:spcPts val="800"/>
              </a:spcAft>
            </a:pP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Today has been pretty miserable. Every day is the </a:t>
            </a:r>
            <a:r>
              <a:rPr lang="en-GB" sz="1200" dirty="0" smtClean="0">
                <a:solidFill>
                  <a:schemeClr val="tx1"/>
                </a:solidFill>
                <a:latin typeface="Comic Sans MS" panose="030F0702030302020204" pitchFamily="66" charset="0"/>
                <a:ea typeface="Calibri" panose="020F0502020204030204" pitchFamily="34" charset="0"/>
                <a:cs typeface="Times New Roman" panose="02020603050405020304" pitchFamily="18" charset="0"/>
              </a:rPr>
              <a:t>same, </a:t>
            </a: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hiding away in this miserable hide-out. I mean, it surely can’t go on like this forever, can it? It is utterly mundane waking up and staring at the same four walls every day. I have requested another reading book from </a:t>
            </a:r>
            <a:r>
              <a:rPr lang="en-GB" sz="1200" dirty="0" err="1">
                <a:solidFill>
                  <a:schemeClr val="tx1"/>
                </a:solidFill>
                <a:latin typeface="Comic Sans MS" panose="030F0702030302020204" pitchFamily="66" charset="0"/>
                <a:ea typeface="Calibri" panose="020F0502020204030204" pitchFamily="34" charset="0"/>
                <a:cs typeface="Times New Roman" panose="02020603050405020304" pitchFamily="18" charset="0"/>
              </a:rPr>
              <a:t>Miep</a:t>
            </a: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 she is our close acquaintance on the outside who brings us daily necessities.</a:t>
            </a:r>
          </a:p>
          <a:p>
            <a:pPr>
              <a:lnSpc>
                <a:spcPct val="150000"/>
              </a:lnSpc>
              <a:spcAft>
                <a:spcPts val="800"/>
              </a:spcAft>
            </a:pP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As much as I appreciate having a hideout to stay safe in, I can’t wait for the day that I am finally free - if that day ever comes that is. I’m just glad I asked for this Diary for my birthday or I’d be going totally crazy. </a:t>
            </a:r>
          </a:p>
          <a:p>
            <a:pPr>
              <a:lnSpc>
                <a:spcPct val="150000"/>
              </a:lnSpc>
              <a:spcAft>
                <a:spcPts val="800"/>
              </a:spcAft>
            </a:pP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Anyway, you won’t believe what happened yesterday. So, we were all lazily milling around, trying find whatever we could to pass the time when a sudden thudding of feet could be heard on the steps outside the annex. We totally froze. My mother went as white as a sheet. Someone was </a:t>
            </a:r>
            <a:r>
              <a:rPr lang="en-GB" sz="1200" dirty="0" err="1" smtClean="0">
                <a:solidFill>
                  <a:schemeClr val="tx1"/>
                </a:solidFill>
                <a:latin typeface="Comic Sans MS" panose="030F0702030302020204" pitchFamily="66" charset="0"/>
                <a:ea typeface="Calibri" panose="020F0502020204030204" pitchFamily="34" charset="0"/>
                <a:cs typeface="Times New Roman" panose="02020603050405020304" pitchFamily="18" charset="0"/>
              </a:rPr>
              <a:t>defo</a:t>
            </a:r>
            <a:r>
              <a:rPr lang="en-GB" sz="1200" dirty="0" smtClean="0">
                <a:solidFill>
                  <a:schemeClr val="tx1"/>
                </a:solidFill>
                <a:latin typeface="Comic Sans MS" panose="030F0702030302020204" pitchFamily="66" charset="0"/>
                <a:ea typeface="Calibri" panose="020F0502020204030204" pitchFamily="34" charset="0"/>
                <a:cs typeface="Times New Roman" panose="02020603050405020304" pitchFamily="18" charset="0"/>
              </a:rPr>
              <a:t> </a:t>
            </a:r>
            <a:r>
              <a:rPr lang="en-GB" sz="12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in the office next door. I think they’ve been searching for hidden bicycles in the different houses. Should they accidentally lean on the wall by our entrance they would fall through and we would be discovered! I do believe the plan is to attach a bookcase in front of our entrance to make it even more concealed. One fears that if it isn’t put up soon, we may be found.  </a:t>
            </a:r>
          </a:p>
          <a:p>
            <a:pPr algn="ctr"/>
            <a:endParaRPr lang="en-GB" dirty="0"/>
          </a:p>
        </p:txBody>
      </p:sp>
      <p:sp>
        <p:nvSpPr>
          <p:cNvPr id="7" name="Rectangle 6"/>
          <p:cNvSpPr/>
          <p:nvPr/>
        </p:nvSpPr>
        <p:spPr>
          <a:xfrm>
            <a:off x="0" y="111390"/>
            <a:ext cx="2834430" cy="646331"/>
          </a:xfrm>
          <a:prstGeom prst="rect">
            <a:avLst/>
          </a:prstGeom>
        </p:spPr>
        <p:txBody>
          <a:bodyPr wrap="none">
            <a:spAutoFit/>
          </a:bodyPr>
          <a:lstStyle/>
          <a:p>
            <a:r>
              <a:rPr lang="en-GB" b="1" u="sng" dirty="0">
                <a:latin typeface="Comic Sans MS" panose="030F0702030302020204" pitchFamily="66" charset="0"/>
              </a:rPr>
              <a:t>Document 6 - page </a:t>
            </a:r>
            <a:r>
              <a:rPr lang="en-GB" b="1" u="sng" dirty="0" smtClean="0">
                <a:latin typeface="Comic Sans MS" panose="030F0702030302020204" pitchFamily="66" charset="0"/>
              </a:rPr>
              <a:t>2/2</a:t>
            </a:r>
            <a:endParaRPr lang="en-GB" b="1" u="sng" dirty="0">
              <a:latin typeface="Comic Sans MS" panose="030F0702030302020204" pitchFamily="66" charset="0"/>
            </a:endParaRPr>
          </a:p>
          <a:p>
            <a:endParaRPr lang="en-GB" b="1" u="sng" dirty="0">
              <a:latin typeface="Comic Sans MS" panose="030F0702030302020204" pitchFamily="66" charset="0"/>
            </a:endParaRPr>
          </a:p>
        </p:txBody>
      </p:sp>
    </p:spTree>
    <p:extLst>
      <p:ext uri="{BB962C8B-B14F-4D97-AF65-F5344CB8AC3E}">
        <p14:creationId xmlns:p14="http://schemas.microsoft.com/office/powerpoint/2010/main" val="342861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749040" cy="369332"/>
          </a:xfrm>
          <a:prstGeom prst="rect">
            <a:avLst/>
          </a:prstGeom>
          <a:noFill/>
        </p:spPr>
        <p:txBody>
          <a:bodyPr wrap="square" rtlCol="0">
            <a:spAutoFit/>
          </a:bodyPr>
          <a:lstStyle/>
          <a:p>
            <a:r>
              <a:rPr lang="en-GB" b="1" dirty="0" smtClean="0">
                <a:latin typeface="Comic Sans MS" panose="030F0702030302020204" pitchFamily="66" charset="0"/>
              </a:rPr>
              <a:t>Document 7 – </a:t>
            </a:r>
            <a:r>
              <a:rPr lang="en-GB" sz="1600" b="1" dirty="0" smtClean="0">
                <a:latin typeface="Comic Sans MS" panose="030F0702030302020204" pitchFamily="66" charset="0"/>
              </a:rPr>
              <a:t>page 1/4</a:t>
            </a:r>
            <a:endParaRPr lang="en-GB" sz="1600" b="1" dirty="0">
              <a:latin typeface="Comic Sans MS" panose="030F0702030302020204" pitchFamily="66" charset="0"/>
            </a:endParaRPr>
          </a:p>
        </p:txBody>
      </p:sp>
      <p:sp>
        <p:nvSpPr>
          <p:cNvPr id="4" name="Vertical Scroll 3"/>
          <p:cNvSpPr/>
          <p:nvPr/>
        </p:nvSpPr>
        <p:spPr>
          <a:xfrm>
            <a:off x="143692" y="541027"/>
            <a:ext cx="6191794" cy="6114498"/>
          </a:xfrm>
          <a:prstGeom prst="verticalScroll">
            <a:avLst>
              <a:gd name="adj" fmla="val 849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omic Sans MS" panose="030F0702030302020204" pitchFamily="66" charset="0"/>
              </a:rPr>
              <a:t>July 8th 1942</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pPr algn="ctr"/>
            <a:endParaRPr lang="en-US" sz="1400" dirty="0">
              <a:solidFill>
                <a:schemeClr val="tx1"/>
              </a:solidFill>
              <a:latin typeface="Comic Sans MS" panose="030F0702030302020204" pitchFamily="66" charset="0"/>
            </a:endParaRPr>
          </a:p>
          <a:p>
            <a:pPr algn="ctr"/>
            <a:endParaRPr lang="en-US" sz="1400" dirty="0" smtClean="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At three o’clock (Hello had left but was supposed to come back later), the doorbell rang. I didn’t hear it, since I was out on the balcony, lazily reading in the sun. A little while later Margot appeared in the kitchen doorway looking very agitated. “Father has received a call-up notice from the SS,” she whispered. “Mother has gone to see Mr. van </a:t>
            </a:r>
            <a:r>
              <a:rPr lang="en-US" sz="1400" dirty="0" err="1">
                <a:solidFill>
                  <a:schemeClr val="tx1"/>
                </a:solidFill>
                <a:latin typeface="Comic Sans MS" panose="030F0702030302020204" pitchFamily="66" charset="0"/>
              </a:rPr>
              <a:t>Daan</a:t>
            </a:r>
            <a:r>
              <a:rPr lang="en-US" sz="1400" dirty="0">
                <a:solidFill>
                  <a:schemeClr val="tx1"/>
                </a:solidFill>
                <a:latin typeface="Comic Sans MS" panose="030F0702030302020204" pitchFamily="66" charset="0"/>
              </a:rPr>
              <a:t>” (Mr. van </a:t>
            </a:r>
            <a:r>
              <a:rPr lang="en-US" sz="1400" dirty="0" err="1">
                <a:solidFill>
                  <a:schemeClr val="tx1"/>
                </a:solidFill>
                <a:latin typeface="Comic Sans MS" panose="030F0702030302020204" pitchFamily="66" charset="0"/>
              </a:rPr>
              <a:t>Daan</a:t>
            </a:r>
            <a:r>
              <a:rPr lang="en-US" sz="1400" dirty="0">
                <a:solidFill>
                  <a:schemeClr val="tx1"/>
                </a:solidFill>
                <a:latin typeface="Comic Sans MS" panose="030F0702030302020204" pitchFamily="66" charset="0"/>
              </a:rPr>
              <a:t> is Father’s business partner and a good friend.) I was stunned. A call-up; everyone knows what that means. Visions of concentration camps and lonely cells raced through my head. How could we let Father go to such a fate? “Of course he’s not going,” declared Margot as we waited for Mother in the living room. “Mother’s gone to Mr. van </a:t>
            </a:r>
            <a:r>
              <a:rPr lang="en-US" sz="1400" dirty="0" err="1">
                <a:solidFill>
                  <a:schemeClr val="tx1"/>
                </a:solidFill>
                <a:latin typeface="Comic Sans MS" panose="030F0702030302020204" pitchFamily="66" charset="0"/>
              </a:rPr>
              <a:t>Daan</a:t>
            </a:r>
            <a:r>
              <a:rPr lang="en-US" sz="1400" dirty="0">
                <a:solidFill>
                  <a:schemeClr val="tx1"/>
                </a:solidFill>
                <a:latin typeface="Comic Sans MS" panose="030F0702030302020204" pitchFamily="66" charset="0"/>
              </a:rPr>
              <a:t> to ask whether we can move to our hiding place tomorrow. The van </a:t>
            </a:r>
            <a:r>
              <a:rPr lang="en-US" sz="1400" dirty="0" err="1">
                <a:solidFill>
                  <a:schemeClr val="tx1"/>
                </a:solidFill>
                <a:latin typeface="Comic Sans MS" panose="030F0702030302020204" pitchFamily="66" charset="0"/>
              </a:rPr>
              <a:t>Daans</a:t>
            </a:r>
            <a:r>
              <a:rPr lang="en-US" sz="1400" dirty="0">
                <a:solidFill>
                  <a:schemeClr val="tx1"/>
                </a:solidFill>
                <a:latin typeface="Comic Sans MS" panose="030F0702030302020204" pitchFamily="66" charset="0"/>
              </a:rPr>
              <a:t> are going with us. There will be seven of us altogether.” Silence. We couldn’t speak. The thought of Father off visiting someone in the Jewish Hospital and completely unaware of what was happening, the long wait for Mother, the heat, the suspense – all this reduced us to silence</a:t>
            </a:r>
            <a:r>
              <a:rPr lang="en-US" sz="1400" dirty="0" smtClean="0">
                <a:solidFill>
                  <a:schemeClr val="tx1"/>
                </a:solidFill>
                <a:latin typeface="Comic Sans MS" panose="030F0702030302020204" pitchFamily="66" charset="0"/>
              </a:rPr>
              <a:t>.</a:t>
            </a:r>
            <a:endParaRPr lang="en-US" sz="1400" dirty="0">
              <a:solidFill>
                <a:schemeClr val="tx1"/>
              </a:solidFill>
              <a:latin typeface="Comic Sans MS" panose="030F0702030302020204" pitchFamily="66" charset="0"/>
            </a:endParaRPr>
          </a:p>
        </p:txBody>
      </p:sp>
      <p:sp>
        <p:nvSpPr>
          <p:cNvPr id="5" name="Vertical Scroll 4"/>
          <p:cNvSpPr/>
          <p:nvPr/>
        </p:nvSpPr>
        <p:spPr>
          <a:xfrm>
            <a:off x="6067697" y="502649"/>
            <a:ext cx="6041572" cy="6191255"/>
          </a:xfrm>
          <a:prstGeom prst="verticalScroll">
            <a:avLst>
              <a:gd name="adj" fmla="val 904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omic Sans MS" panose="030F0702030302020204" pitchFamily="66" charset="0"/>
              </a:rPr>
              <a:t>July 9th 1942</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pPr algn="ctr"/>
            <a:endParaRPr lang="en-US" sz="1400" dirty="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Here’s a description of the building… A wooden staircase leads from the downstairs hallway to the third floor. At the top of the stairs is a landing with doors on either side. The door on the left takes you up to the spice storage area, attic and loft in the front part of the house. A typically Dutch, very steep, ankle-twisting flight of stairs also runs from the front part of the house to another door opening onto the street. The door to the right of the landing leads to the Secret Annex at the back of the house. No one would ever suspect there were so many rooms behind that plain grey door. There’s just one small step in front of the door, and then you’re inside. Straight ahead of you is a steep flight of stairs. To the left is a narrow hallway opening onto a room that serves as the Frank family’s living room and bedroom. Next door is a smaller room, the bedroom and study of the two young ladies of the family. To the right of the stairs is a windowless washroom with a sink. The door in the corner leads to the toilet and another one to Margot’s and my room… Now I’ve introduced you to the whole of our lovely Annex</a:t>
            </a:r>
            <a:r>
              <a:rPr lang="en-US" sz="1400" dirty="0" smtClean="0">
                <a:solidFill>
                  <a:schemeClr val="tx1"/>
                </a:solidFill>
                <a:latin typeface="Comic Sans MS" panose="030F0702030302020204" pitchFamily="66" charset="0"/>
              </a:rPr>
              <a:t>!”</a:t>
            </a:r>
            <a:endParaRPr lang="en-GB" sz="1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04223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86" y="0"/>
            <a:ext cx="3056706" cy="369332"/>
          </a:xfrm>
          <a:prstGeom prst="rect">
            <a:avLst/>
          </a:prstGeom>
          <a:noFill/>
        </p:spPr>
        <p:txBody>
          <a:bodyPr wrap="square" rtlCol="0">
            <a:spAutoFit/>
          </a:bodyPr>
          <a:lstStyle/>
          <a:p>
            <a:r>
              <a:rPr lang="en-GB" b="1" dirty="0" smtClean="0">
                <a:latin typeface="Comic Sans MS" panose="030F0702030302020204" pitchFamily="66" charset="0"/>
              </a:rPr>
              <a:t>Document</a:t>
            </a:r>
            <a:r>
              <a:rPr lang="en-GB" sz="1600" b="1" dirty="0" smtClean="0">
                <a:latin typeface="Comic Sans MS" panose="030F0702030302020204" pitchFamily="66" charset="0"/>
              </a:rPr>
              <a:t> 7 – page 2/4</a:t>
            </a:r>
            <a:endParaRPr lang="en-GB" sz="1600" b="1" dirty="0">
              <a:latin typeface="Comic Sans MS" panose="030F0702030302020204" pitchFamily="66" charset="0"/>
            </a:endParaRPr>
          </a:p>
        </p:txBody>
      </p:sp>
      <p:sp>
        <p:nvSpPr>
          <p:cNvPr id="8" name="Vertical Scroll 7"/>
          <p:cNvSpPr/>
          <p:nvPr/>
        </p:nvSpPr>
        <p:spPr>
          <a:xfrm>
            <a:off x="5995851" y="953588"/>
            <a:ext cx="6008914" cy="5721135"/>
          </a:xfrm>
          <a:prstGeom prst="verticalScroll">
            <a:avLst>
              <a:gd name="adj" fmla="val 754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latin typeface="Comic Sans MS" panose="030F0702030302020204" pitchFamily="66" charset="0"/>
              </a:rPr>
              <a:t>October </a:t>
            </a:r>
            <a:r>
              <a:rPr lang="en-US" sz="1400" b="1" dirty="0">
                <a:solidFill>
                  <a:schemeClr val="tx1"/>
                </a:solidFill>
                <a:latin typeface="Comic Sans MS" panose="030F0702030302020204" pitchFamily="66" charset="0"/>
              </a:rPr>
              <a:t>20th 1942</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endParaRPr lang="en-US" sz="1400" dirty="0" smtClean="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smtClean="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My hands still shaking, though it’s been two hours since we had the scare… The office staff stupidly forgot to warn us that the carpenter, or whatever he’s called, was coming to fill the extinguishers… After working for about fifteen minutes, he laid his hammer and some other tools on our bookcase (or so we thought!) and banged on our door. We turned white with fear. Had he heard something after all and did he now want to check out this mysterious looking bookcase? It seemed so, since he kept knocking, pulling, pushing and jerking on it. </a:t>
            </a:r>
            <a:r>
              <a:rPr lang="en-GB" sz="1400" dirty="0">
                <a:solidFill>
                  <a:schemeClr val="tx1"/>
                </a:solidFill>
                <a:latin typeface="Comic Sans MS" panose="030F0702030302020204" pitchFamily="66" charset="0"/>
              </a:rPr>
              <a:t>Twice they rattled at the bookcase, then there was nothing, the footsteps withdrew, we were saved so far. A shiver seemed to pass from one to another, I heard someone’s teeth chattering, no-one said a word </a:t>
            </a:r>
            <a:r>
              <a:rPr lang="en-US" sz="1400" dirty="0">
                <a:solidFill>
                  <a:schemeClr val="tx1"/>
                </a:solidFill>
                <a:latin typeface="Comic Sans MS" panose="030F0702030302020204" pitchFamily="66" charset="0"/>
              </a:rPr>
              <a:t>I was so scared I nearly fainted at the thought of this total </a:t>
            </a:r>
            <a:r>
              <a:rPr lang="en-US" sz="1400" dirty="0" smtClean="0">
                <a:solidFill>
                  <a:schemeClr val="tx1"/>
                </a:solidFill>
                <a:latin typeface="Comic Sans MS" panose="030F0702030302020204" pitchFamily="66" charset="0"/>
              </a:rPr>
              <a:t>stranger </a:t>
            </a:r>
            <a:r>
              <a:rPr lang="en-US" sz="1400" dirty="0">
                <a:solidFill>
                  <a:schemeClr val="tx1"/>
                </a:solidFill>
                <a:latin typeface="Comic Sans MS" panose="030F0702030302020204" pitchFamily="66" charset="0"/>
              </a:rPr>
              <a:t>managing to discover our wonderful hiding place</a:t>
            </a:r>
            <a:r>
              <a:rPr lang="en-US" sz="1400" dirty="0" smtClean="0">
                <a:solidFill>
                  <a:schemeClr val="tx1"/>
                </a:solidFill>
                <a:latin typeface="Comic Sans MS" panose="030F0702030302020204" pitchFamily="66" charset="0"/>
              </a:rPr>
              <a:t>…”</a:t>
            </a:r>
            <a:endParaRPr lang="en-GB" sz="1400" dirty="0">
              <a:solidFill>
                <a:schemeClr val="tx1"/>
              </a:solidFill>
              <a:latin typeface="Comic Sans MS" panose="030F0702030302020204" pitchFamily="66" charset="0"/>
            </a:endParaRPr>
          </a:p>
        </p:txBody>
      </p:sp>
      <p:sp>
        <p:nvSpPr>
          <p:cNvPr id="5" name="Vertical Scroll 4"/>
          <p:cNvSpPr/>
          <p:nvPr/>
        </p:nvSpPr>
        <p:spPr>
          <a:xfrm>
            <a:off x="0" y="953589"/>
            <a:ext cx="5852160" cy="5721135"/>
          </a:xfrm>
          <a:prstGeom prst="verticalScroll">
            <a:avLst>
              <a:gd name="adj" fmla="val 752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Comic Sans MS" panose="030F0702030302020204" pitchFamily="66" charset="0"/>
              </a:rPr>
              <a:t>August 21st 1942</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endParaRPr lang="en-US" sz="1400" dirty="0" smtClean="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Now our Secret Annex has truly become secret. Because so many houses are being searched for hidden bicycles, Mr. </a:t>
            </a:r>
            <a:r>
              <a:rPr lang="en-US" sz="1400" dirty="0" err="1">
                <a:solidFill>
                  <a:schemeClr val="tx1"/>
                </a:solidFill>
                <a:latin typeface="Comic Sans MS" panose="030F0702030302020204" pitchFamily="66" charset="0"/>
              </a:rPr>
              <a:t>Kugler</a:t>
            </a:r>
            <a:r>
              <a:rPr lang="en-US" sz="1400" dirty="0">
                <a:solidFill>
                  <a:schemeClr val="tx1"/>
                </a:solidFill>
                <a:latin typeface="Comic Sans MS" panose="030F0702030302020204" pitchFamily="66" charset="0"/>
              </a:rPr>
              <a:t> thought it would be better to have a bookcase built in front of the entrance to our hiding place. It swings out on its hinges and opens like a door. Mr. </a:t>
            </a:r>
            <a:r>
              <a:rPr lang="en-US" sz="1400" dirty="0" err="1">
                <a:solidFill>
                  <a:schemeClr val="tx1"/>
                </a:solidFill>
                <a:latin typeface="Comic Sans MS" panose="030F0702030302020204" pitchFamily="66" charset="0"/>
              </a:rPr>
              <a:t>Voskuijl</a:t>
            </a:r>
            <a:r>
              <a:rPr lang="en-US" sz="1400" dirty="0">
                <a:solidFill>
                  <a:schemeClr val="tx1"/>
                </a:solidFill>
                <a:latin typeface="Comic Sans MS" panose="030F0702030302020204" pitchFamily="66" charset="0"/>
              </a:rPr>
              <a:t> did the carpentry work. (Mr. </a:t>
            </a:r>
            <a:r>
              <a:rPr lang="en-US" sz="1400" dirty="0" err="1">
                <a:solidFill>
                  <a:schemeClr val="tx1"/>
                </a:solidFill>
                <a:latin typeface="Comic Sans MS" panose="030F0702030302020204" pitchFamily="66" charset="0"/>
              </a:rPr>
              <a:t>Voskuijl</a:t>
            </a:r>
            <a:r>
              <a:rPr lang="en-US" sz="1400" dirty="0">
                <a:solidFill>
                  <a:schemeClr val="tx1"/>
                </a:solidFill>
                <a:latin typeface="Comic Sans MS" panose="030F0702030302020204" pitchFamily="66" charset="0"/>
              </a:rPr>
              <a:t> has been told that the seven of us are in hiding, and he’s been most helpful.) Now whenever we want to go downstairs we have to duck and then jump. After the first three days we were all walking around with bumps on our foreheads from banging our heads against the low doorway. Then Peter cushioned it by nailing a towel stuffed with wood shavings to the doorframe. Let’s see if it helps</a:t>
            </a:r>
            <a:r>
              <a:rPr lang="en-US" sz="1400" dirty="0" smtClean="0">
                <a:solidFill>
                  <a:schemeClr val="tx1"/>
                </a:solidFill>
                <a:latin typeface="Comic Sans MS" panose="030F0702030302020204" pitchFamily="66" charset="0"/>
              </a:rPr>
              <a:t>!”</a:t>
            </a:r>
            <a:endParaRPr lang="en-US" sz="1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185623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Vertical Scroll 3"/>
          <p:cNvSpPr/>
          <p:nvPr/>
        </p:nvSpPr>
        <p:spPr>
          <a:xfrm>
            <a:off x="404945" y="338554"/>
            <a:ext cx="5794468" cy="6088372"/>
          </a:xfrm>
          <a:prstGeom prst="verticalScroll">
            <a:avLst>
              <a:gd name="adj" fmla="val 636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Comic Sans MS" panose="030F0702030302020204" pitchFamily="66" charset="0"/>
              </a:rPr>
              <a:t>October 9th 1942</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Today I have nothing but dismal and depressing news to report. Our many Jewish friends and acquaintances are being taken away in droves. The Gestapo is treating them very roughly and transporting them in cattle cars to </a:t>
            </a:r>
            <a:r>
              <a:rPr lang="en-US" sz="1400" dirty="0" err="1">
                <a:solidFill>
                  <a:schemeClr val="tx1"/>
                </a:solidFill>
                <a:latin typeface="Comic Sans MS" panose="030F0702030302020204" pitchFamily="66" charset="0"/>
              </a:rPr>
              <a:t>Westerbork</a:t>
            </a:r>
            <a:r>
              <a:rPr lang="en-US" sz="1400" dirty="0">
                <a:solidFill>
                  <a:schemeClr val="tx1"/>
                </a:solidFill>
                <a:latin typeface="Comic Sans MS" panose="030F0702030302020204" pitchFamily="66" charset="0"/>
              </a:rPr>
              <a:t>, the big camp in Drenthe to which they’re sending all the Jews. </a:t>
            </a:r>
            <a:r>
              <a:rPr lang="en-US" sz="1400" dirty="0" err="1">
                <a:solidFill>
                  <a:schemeClr val="tx1"/>
                </a:solidFill>
                <a:latin typeface="Comic Sans MS" panose="030F0702030302020204" pitchFamily="66" charset="0"/>
              </a:rPr>
              <a:t>Miep</a:t>
            </a:r>
            <a:r>
              <a:rPr lang="en-US" sz="1400" dirty="0">
                <a:solidFill>
                  <a:schemeClr val="tx1"/>
                </a:solidFill>
                <a:latin typeface="Comic Sans MS" panose="030F0702030302020204" pitchFamily="66" charset="0"/>
              </a:rPr>
              <a:t> told us about someone who’d managed to escape from there. It must be terrible in </a:t>
            </a:r>
            <a:r>
              <a:rPr lang="en-US" sz="1400" dirty="0" err="1">
                <a:solidFill>
                  <a:schemeClr val="tx1"/>
                </a:solidFill>
                <a:latin typeface="Comic Sans MS" panose="030F0702030302020204" pitchFamily="66" charset="0"/>
              </a:rPr>
              <a:t>Westerbork</a:t>
            </a:r>
            <a:r>
              <a:rPr lang="en-US" sz="1400" dirty="0">
                <a:solidFill>
                  <a:schemeClr val="tx1"/>
                </a:solidFill>
                <a:latin typeface="Comic Sans MS" panose="030F0702030302020204" pitchFamily="66" charset="0"/>
              </a:rPr>
              <a:t>. The people get almost nothing to eat, much less to drink, as water is available only one hour a day, and there’s only one toilet and sink for several thousand people. Men and women sleep in the same room, and women and children often have their heads shaved. Escape is almost impossible; many people look Jewish, and they’re branded by their shorn heads. If it’s that bad in Holland, what must it be like in those faraway and uncivilized places where the Germans are sending them? I feel terrible. </a:t>
            </a:r>
            <a:r>
              <a:rPr lang="en-US" sz="1400" dirty="0" err="1">
                <a:solidFill>
                  <a:schemeClr val="tx1"/>
                </a:solidFill>
                <a:latin typeface="Comic Sans MS" panose="030F0702030302020204" pitchFamily="66" charset="0"/>
              </a:rPr>
              <a:t>Miep’s</a:t>
            </a:r>
            <a:r>
              <a:rPr lang="en-US" sz="1400" dirty="0">
                <a:solidFill>
                  <a:schemeClr val="tx1"/>
                </a:solidFill>
                <a:latin typeface="Comic Sans MS" panose="030F0702030302020204" pitchFamily="66" charset="0"/>
              </a:rPr>
              <a:t> accounts of these horrors are so heartrending… Fine specimens of humanity, those Germans, and to think I’m actually one of them! No, that’s not true, Hitler took away our nationality long ago. And besides, there are no greater enemies on earth than the Germans and Jews</a:t>
            </a:r>
            <a:r>
              <a:rPr lang="en-US" sz="1400" dirty="0" smtClean="0">
                <a:solidFill>
                  <a:schemeClr val="tx1"/>
                </a:solidFill>
                <a:latin typeface="Comic Sans MS" panose="030F0702030302020204" pitchFamily="66" charset="0"/>
              </a:rPr>
              <a:t>.”</a:t>
            </a:r>
            <a:endParaRPr lang="en-US" sz="1400" dirty="0">
              <a:solidFill>
                <a:schemeClr val="tx1"/>
              </a:solidFill>
              <a:latin typeface="Comic Sans MS" panose="030F0702030302020204" pitchFamily="66" charset="0"/>
            </a:endParaRPr>
          </a:p>
        </p:txBody>
      </p:sp>
      <p:sp>
        <p:nvSpPr>
          <p:cNvPr id="5" name="Vertical Scroll 4"/>
          <p:cNvSpPr/>
          <p:nvPr/>
        </p:nvSpPr>
        <p:spPr>
          <a:xfrm>
            <a:off x="6096000" y="390617"/>
            <a:ext cx="5992587" cy="6036310"/>
          </a:xfrm>
          <a:prstGeom prst="verticalScroll">
            <a:avLst>
              <a:gd name="adj" fmla="val 591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Comic Sans MS" panose="030F0702030302020204" pitchFamily="66" charset="0"/>
              </a:rPr>
              <a:t>November 19th 1942</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pPr algn="ctr"/>
            <a:endParaRPr lang="en-US" sz="1400" dirty="0" smtClean="0">
              <a:solidFill>
                <a:schemeClr val="tx1"/>
              </a:solidFill>
              <a:latin typeface="Comic Sans MS" panose="030F0702030302020204" pitchFamily="66" charset="0"/>
            </a:endParaRPr>
          </a:p>
          <a:p>
            <a:pPr algn="ctr"/>
            <a:endParaRPr lang="en-US" sz="1400" dirty="0" smtClean="0">
              <a:solidFill>
                <a:schemeClr val="tx1"/>
              </a:solidFill>
              <a:latin typeface="Comic Sans MS" panose="030F0702030302020204" pitchFamily="66" charset="0"/>
            </a:endParaRPr>
          </a:p>
          <a:p>
            <a:pPr algn="ctr"/>
            <a:endParaRPr lang="en-US" sz="1400" dirty="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Mr. </a:t>
            </a:r>
            <a:r>
              <a:rPr lang="en-US" sz="1400" dirty="0" err="1">
                <a:solidFill>
                  <a:schemeClr val="tx1"/>
                </a:solidFill>
                <a:latin typeface="Comic Sans MS" panose="030F0702030302020204" pitchFamily="66" charset="0"/>
              </a:rPr>
              <a:t>Dussel</a:t>
            </a:r>
            <a:r>
              <a:rPr lang="en-US" sz="1400" dirty="0">
                <a:solidFill>
                  <a:schemeClr val="tx1"/>
                </a:solidFill>
                <a:latin typeface="Comic Sans MS" panose="030F0702030302020204" pitchFamily="66" charset="0"/>
              </a:rPr>
              <a:t> has told us much about the outside world we’ve missed for so long. He had sad news. Countless friends and acquaintances have been taken off to a dreadful fate. Night after night, green and grey military vehicles cruise the streets. They knock on every door, asking whether any Jews live there. If so, the whole family is immediately taken away. If not, they proceed to the next house. It’s impossible to escape their clutches unless you go into hiding. They often go around with lists, knocking only on those doors where they know there’s a big haul to be made. They frequently offer a bounty, so much per head. It’s like the slave hunts of the olden days… I feel wicked sleeping in a warm bed, while somewhere out there my dearest friends are dropping from exhaustion or being knocked to the ground. I get frightened myself when I think of close friends who are now at the mercy of the cruelest monsters ever to stalk the earth. And all because they’re Jews.”</a:t>
            </a:r>
          </a:p>
          <a:p>
            <a:pPr algn="ctr"/>
            <a:endParaRPr lang="en-US" sz="1400" dirty="0">
              <a:solidFill>
                <a:schemeClr val="tx1"/>
              </a:solidFill>
              <a:latin typeface="Comic Sans MS" panose="030F0702030302020204" pitchFamily="66" charset="0"/>
            </a:endParaRPr>
          </a:p>
        </p:txBody>
      </p:sp>
      <p:sp>
        <p:nvSpPr>
          <p:cNvPr id="6" name="TextBox 5"/>
          <p:cNvSpPr txBox="1"/>
          <p:nvPr/>
        </p:nvSpPr>
        <p:spPr>
          <a:xfrm>
            <a:off x="-39186" y="0"/>
            <a:ext cx="3069769" cy="369332"/>
          </a:xfrm>
          <a:prstGeom prst="rect">
            <a:avLst/>
          </a:prstGeom>
          <a:noFill/>
        </p:spPr>
        <p:txBody>
          <a:bodyPr wrap="square" rtlCol="0">
            <a:spAutoFit/>
          </a:bodyPr>
          <a:lstStyle/>
          <a:p>
            <a:r>
              <a:rPr lang="en-GB" b="1" dirty="0" smtClean="0">
                <a:latin typeface="Comic Sans MS" panose="030F0702030302020204" pitchFamily="66" charset="0"/>
              </a:rPr>
              <a:t>Document 7 – </a:t>
            </a:r>
            <a:r>
              <a:rPr lang="en-GB" sz="1600" b="1" dirty="0" smtClean="0">
                <a:latin typeface="Comic Sans MS" panose="030F0702030302020204" pitchFamily="66" charset="0"/>
              </a:rPr>
              <a:t>page 3/4</a:t>
            </a:r>
            <a:endParaRPr lang="en-GB" sz="1600" b="1" dirty="0">
              <a:latin typeface="Comic Sans MS" panose="030F0702030302020204" pitchFamily="66" charset="0"/>
            </a:endParaRPr>
          </a:p>
        </p:txBody>
      </p:sp>
    </p:spTree>
    <p:extLst>
      <p:ext uri="{BB962C8B-B14F-4D97-AF65-F5344CB8AC3E}">
        <p14:creationId xmlns:p14="http://schemas.microsoft.com/office/powerpoint/2010/main" val="97836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778" y="787522"/>
            <a:ext cx="11834947" cy="307777"/>
          </a:xfrm>
          <a:prstGeom prst="rect">
            <a:avLst/>
          </a:prstGeom>
        </p:spPr>
        <p:txBody>
          <a:bodyPr wrap="square">
            <a:spAutoFit/>
          </a:bodyPr>
          <a:lstStyle/>
          <a:p>
            <a:r>
              <a:rPr lang="en-GB" sz="1400" dirty="0" smtClean="0">
                <a:latin typeface="Comic Sans MS" panose="030F0702030302020204" pitchFamily="66" charset="0"/>
              </a:rPr>
              <a:t> </a:t>
            </a:r>
            <a:endParaRPr lang="en-GB" sz="1400" dirty="0">
              <a:latin typeface="Comic Sans MS" panose="030F0702030302020204" pitchFamily="66" charset="0"/>
            </a:endParaRPr>
          </a:p>
        </p:txBody>
      </p:sp>
      <p:sp>
        <p:nvSpPr>
          <p:cNvPr id="5" name="TextBox 4"/>
          <p:cNvSpPr txBox="1"/>
          <p:nvPr/>
        </p:nvSpPr>
        <p:spPr>
          <a:xfrm>
            <a:off x="0" y="0"/>
            <a:ext cx="3566160" cy="369332"/>
          </a:xfrm>
          <a:prstGeom prst="rect">
            <a:avLst/>
          </a:prstGeom>
          <a:noFill/>
        </p:spPr>
        <p:txBody>
          <a:bodyPr wrap="square" rtlCol="0">
            <a:spAutoFit/>
          </a:bodyPr>
          <a:lstStyle/>
          <a:p>
            <a:r>
              <a:rPr lang="en-GB" b="1" dirty="0" smtClean="0">
                <a:latin typeface="Comic Sans MS" panose="030F0702030302020204" pitchFamily="66" charset="0"/>
              </a:rPr>
              <a:t>Document 7 – </a:t>
            </a:r>
            <a:r>
              <a:rPr lang="en-GB" sz="1600" b="1" dirty="0" smtClean="0">
                <a:latin typeface="Comic Sans MS" panose="030F0702030302020204" pitchFamily="66" charset="0"/>
              </a:rPr>
              <a:t>page 4/4</a:t>
            </a:r>
            <a:endParaRPr lang="en-GB" sz="1600" b="1" dirty="0">
              <a:latin typeface="Comic Sans MS" panose="030F0702030302020204" pitchFamily="66" charset="0"/>
            </a:endParaRPr>
          </a:p>
        </p:txBody>
      </p:sp>
      <p:sp>
        <p:nvSpPr>
          <p:cNvPr id="7" name="Vertical Scroll 6"/>
          <p:cNvSpPr/>
          <p:nvPr/>
        </p:nvSpPr>
        <p:spPr>
          <a:xfrm>
            <a:off x="3112770" y="1095299"/>
            <a:ext cx="6070961" cy="4324886"/>
          </a:xfrm>
          <a:prstGeom prst="verticalScroll">
            <a:avLst>
              <a:gd name="adj" fmla="val 591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a:solidFill>
                <a:schemeClr val="tx1"/>
              </a:solidFill>
              <a:latin typeface="Comic Sans MS" panose="030F0702030302020204" pitchFamily="66" charset="0"/>
            </a:endParaRPr>
          </a:p>
          <a:p>
            <a:r>
              <a:rPr lang="en-US" sz="1400" b="1" dirty="0">
                <a:solidFill>
                  <a:schemeClr val="tx1"/>
                </a:solidFill>
                <a:latin typeface="Comic Sans MS" panose="030F0702030302020204" pitchFamily="66" charset="0"/>
              </a:rPr>
              <a:t>July 15th 1944</a:t>
            </a:r>
            <a:r>
              <a:rPr lang="en-US" sz="1400" dirty="0">
                <a:solidFill>
                  <a:schemeClr val="tx1"/>
                </a:solidFill>
                <a:latin typeface="Comic Sans MS" panose="030F0702030302020204" pitchFamily="66" charset="0"/>
              </a:rPr>
              <a:t>: </a:t>
            </a:r>
            <a:endParaRPr lang="en-US" sz="1400" dirty="0" smtClean="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smtClean="0">
                <a:solidFill>
                  <a:schemeClr val="tx1"/>
                </a:solidFill>
                <a:latin typeface="Comic Sans MS" panose="030F0702030302020204" pitchFamily="66" charset="0"/>
              </a:rPr>
              <a:t>“</a:t>
            </a:r>
            <a:r>
              <a:rPr lang="en-US" sz="1400" dirty="0">
                <a:solidFill>
                  <a:schemeClr val="tx1"/>
                </a:solidFill>
                <a:latin typeface="Comic Sans MS" panose="030F0702030302020204" pitchFamily="66" charset="0"/>
              </a:rPr>
              <a:t>It’s utterly impossible for me to build my life on a foundation of chaos, suffering and death. I see the world being slowly transformed into a wilderness, I hear the approaching thunder that, one day, will destroy us too, I feel the suffering of millions. And yet, when I look up at the sky, I somehow feel that everything will change for the better, that this cruelty too will end, that peace and tranquility will return once more. In the meantime, I must hold on to my ideals. Perhaps the day will come when I’ll be able to </a:t>
            </a:r>
            <a:r>
              <a:rPr lang="en-US" sz="1400" dirty="0" err="1">
                <a:solidFill>
                  <a:schemeClr val="tx1"/>
                </a:solidFill>
                <a:latin typeface="Comic Sans MS" panose="030F0702030302020204" pitchFamily="66" charset="0"/>
              </a:rPr>
              <a:t>realise</a:t>
            </a:r>
            <a:r>
              <a:rPr lang="en-US" sz="1400" dirty="0">
                <a:solidFill>
                  <a:schemeClr val="tx1"/>
                </a:solidFill>
                <a:latin typeface="Comic Sans MS" panose="030F0702030302020204" pitchFamily="66" charset="0"/>
              </a:rPr>
              <a:t> them.”</a:t>
            </a:r>
          </a:p>
        </p:txBody>
      </p:sp>
    </p:spTree>
    <p:extLst>
      <p:ext uri="{BB962C8B-B14F-4D97-AF65-F5344CB8AC3E}">
        <p14:creationId xmlns:p14="http://schemas.microsoft.com/office/powerpoint/2010/main" val="369396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340269"/>
          </a:xfrm>
        </p:spPr>
        <p:txBody>
          <a:bodyPr>
            <a:normAutofit/>
          </a:bodyPr>
          <a:lstStyle/>
          <a:p>
            <a:r>
              <a:rPr lang="en-GB" sz="1800" b="1" dirty="0" smtClean="0">
                <a:latin typeface="Comic Sans MS" panose="030F0702030302020204" pitchFamily="66" charset="0"/>
              </a:rPr>
              <a:t>Document 8</a:t>
            </a:r>
            <a:endParaRPr lang="en-GB" sz="1800" b="1" dirty="0">
              <a:latin typeface="Comic Sans MS" panose="030F0702030302020204" pitchFamily="66" charset="0"/>
            </a:endParaRPr>
          </a:p>
        </p:txBody>
      </p:sp>
      <p:sp>
        <p:nvSpPr>
          <p:cNvPr id="3" name="TextBox 2"/>
          <p:cNvSpPr txBox="1"/>
          <p:nvPr/>
        </p:nvSpPr>
        <p:spPr>
          <a:xfrm>
            <a:off x="5298350" y="2851876"/>
            <a:ext cx="1390104" cy="646331"/>
          </a:xfrm>
          <a:prstGeom prst="rect">
            <a:avLst/>
          </a:prstGeom>
          <a:noFill/>
          <a:ln>
            <a:solidFill>
              <a:schemeClr val="tx1"/>
            </a:solidFill>
          </a:ln>
        </p:spPr>
        <p:txBody>
          <a:bodyPr wrap="square" rtlCol="0">
            <a:spAutoFit/>
          </a:bodyPr>
          <a:lstStyle/>
          <a:p>
            <a:pPr algn="ctr"/>
            <a:r>
              <a:rPr lang="en-GB" dirty="0" smtClean="0">
                <a:latin typeface="Comic Sans MS" panose="030F0702030302020204" pitchFamily="66" charset="0"/>
              </a:rPr>
              <a:t>Powerful Language </a:t>
            </a:r>
            <a:endParaRPr lang="en-GB" dirty="0">
              <a:latin typeface="Comic Sans MS" panose="030F0702030302020204" pitchFamily="66" charset="0"/>
            </a:endParaRPr>
          </a:p>
        </p:txBody>
      </p:sp>
      <p:sp>
        <p:nvSpPr>
          <p:cNvPr id="4" name="TextBox 3"/>
          <p:cNvSpPr txBox="1"/>
          <p:nvPr/>
        </p:nvSpPr>
        <p:spPr>
          <a:xfrm>
            <a:off x="9274629" y="503407"/>
            <a:ext cx="3971109" cy="369332"/>
          </a:xfrm>
          <a:prstGeom prst="rect">
            <a:avLst/>
          </a:prstGeom>
          <a:noFill/>
        </p:spPr>
        <p:txBody>
          <a:bodyPr wrap="square" rtlCol="0">
            <a:spAutoFit/>
          </a:bodyPr>
          <a:lstStyle/>
          <a:p>
            <a:r>
              <a:rPr lang="en-GB" b="1" u="sng" dirty="0" smtClean="0">
                <a:latin typeface="Comic Sans MS" panose="030F0702030302020204" pitchFamily="66" charset="0"/>
              </a:rPr>
              <a:t>Emotions</a:t>
            </a:r>
            <a:endParaRPr lang="en-GB" b="1" u="sng" dirty="0">
              <a:latin typeface="Comic Sans MS" panose="030F0702030302020204" pitchFamily="66" charset="0"/>
            </a:endParaRPr>
          </a:p>
        </p:txBody>
      </p:sp>
      <p:sp>
        <p:nvSpPr>
          <p:cNvPr id="5" name="TextBox 4"/>
          <p:cNvSpPr txBox="1"/>
          <p:nvPr/>
        </p:nvSpPr>
        <p:spPr>
          <a:xfrm>
            <a:off x="178526" y="681689"/>
            <a:ext cx="3971109" cy="369332"/>
          </a:xfrm>
          <a:prstGeom prst="rect">
            <a:avLst/>
          </a:prstGeom>
          <a:noFill/>
        </p:spPr>
        <p:txBody>
          <a:bodyPr wrap="square" rtlCol="0">
            <a:spAutoFit/>
          </a:bodyPr>
          <a:lstStyle/>
          <a:p>
            <a:r>
              <a:rPr lang="en-GB" b="1" u="sng" dirty="0" smtClean="0">
                <a:latin typeface="Comic Sans MS" panose="030F0702030302020204" pitchFamily="66" charset="0"/>
              </a:rPr>
              <a:t>Setting</a:t>
            </a:r>
            <a:endParaRPr lang="en-GB" b="1" u="sng" dirty="0">
              <a:latin typeface="Comic Sans MS" panose="030F0702030302020204" pitchFamily="66" charset="0"/>
            </a:endParaRPr>
          </a:p>
        </p:txBody>
      </p:sp>
      <p:sp>
        <p:nvSpPr>
          <p:cNvPr id="6" name="TextBox 5"/>
          <p:cNvSpPr txBox="1"/>
          <p:nvPr/>
        </p:nvSpPr>
        <p:spPr>
          <a:xfrm>
            <a:off x="178525" y="3975389"/>
            <a:ext cx="3971109" cy="369332"/>
          </a:xfrm>
          <a:prstGeom prst="rect">
            <a:avLst/>
          </a:prstGeom>
          <a:noFill/>
        </p:spPr>
        <p:txBody>
          <a:bodyPr wrap="square" rtlCol="0">
            <a:spAutoFit/>
          </a:bodyPr>
          <a:lstStyle/>
          <a:p>
            <a:r>
              <a:rPr lang="en-GB" b="1" u="sng" dirty="0" smtClean="0">
                <a:latin typeface="Comic Sans MS" panose="030F0702030302020204" pitchFamily="66" charset="0"/>
              </a:rPr>
              <a:t>Appearance</a:t>
            </a:r>
            <a:endParaRPr lang="en-GB" b="1" u="sng" dirty="0">
              <a:latin typeface="Comic Sans MS" panose="030F0702030302020204" pitchFamily="66" charset="0"/>
            </a:endParaRPr>
          </a:p>
        </p:txBody>
      </p:sp>
      <p:sp>
        <p:nvSpPr>
          <p:cNvPr id="7" name="TextBox 6"/>
          <p:cNvSpPr txBox="1"/>
          <p:nvPr/>
        </p:nvSpPr>
        <p:spPr>
          <a:xfrm>
            <a:off x="8934994" y="3917927"/>
            <a:ext cx="3971109" cy="369332"/>
          </a:xfrm>
          <a:prstGeom prst="rect">
            <a:avLst/>
          </a:prstGeom>
          <a:noFill/>
        </p:spPr>
        <p:txBody>
          <a:bodyPr wrap="square" rtlCol="0">
            <a:spAutoFit/>
          </a:bodyPr>
          <a:lstStyle/>
          <a:p>
            <a:r>
              <a:rPr lang="en-GB" b="1" u="sng" dirty="0" smtClean="0">
                <a:latin typeface="Comic Sans MS" panose="030F0702030302020204" pitchFamily="66" charset="0"/>
              </a:rPr>
              <a:t>Factual Information</a:t>
            </a:r>
            <a:endParaRPr lang="en-GB" b="1" u="sng" dirty="0">
              <a:latin typeface="Comic Sans MS" panose="030F0702030302020204" pitchFamily="66" charset="0"/>
            </a:endParaRPr>
          </a:p>
        </p:txBody>
      </p:sp>
      <p:sp>
        <p:nvSpPr>
          <p:cNvPr id="8" name="TextBox 7"/>
          <p:cNvSpPr txBox="1"/>
          <p:nvPr/>
        </p:nvSpPr>
        <p:spPr>
          <a:xfrm>
            <a:off x="4149634" y="3975389"/>
            <a:ext cx="3971109" cy="553998"/>
          </a:xfrm>
          <a:prstGeom prst="rect">
            <a:avLst/>
          </a:prstGeom>
          <a:noFill/>
        </p:spPr>
        <p:txBody>
          <a:bodyPr wrap="square" rtlCol="0">
            <a:spAutoFit/>
          </a:bodyPr>
          <a:lstStyle/>
          <a:p>
            <a:r>
              <a:rPr lang="en-GB" b="1" u="sng" dirty="0" smtClean="0">
                <a:latin typeface="Comic Sans MS" panose="030F0702030302020204" pitchFamily="66" charset="0"/>
              </a:rPr>
              <a:t>Any other Golden Lines</a:t>
            </a:r>
            <a:br>
              <a:rPr lang="en-GB" b="1" u="sng" dirty="0" smtClean="0">
                <a:latin typeface="Comic Sans MS" panose="030F0702030302020204" pitchFamily="66" charset="0"/>
              </a:rPr>
            </a:br>
            <a:r>
              <a:rPr lang="en-GB" sz="1200" i="1" dirty="0" smtClean="0">
                <a:latin typeface="Comic Sans MS" panose="030F0702030302020204" pitchFamily="66" charset="0"/>
              </a:rPr>
              <a:t>(which don’t fit into one of the above categories)</a:t>
            </a:r>
            <a:endParaRPr lang="en-GB" sz="1200" i="1" dirty="0">
              <a:latin typeface="Comic Sans MS" panose="030F0702030302020204" pitchFamily="66" charset="0"/>
            </a:endParaRPr>
          </a:p>
        </p:txBody>
      </p:sp>
      <p:cxnSp>
        <p:nvCxnSpPr>
          <p:cNvPr id="17" name="Straight Arrow Connector 16"/>
          <p:cNvCxnSpPr/>
          <p:nvPr/>
        </p:nvCxnSpPr>
        <p:spPr>
          <a:xfrm>
            <a:off x="6612663" y="3485172"/>
            <a:ext cx="2274569" cy="4197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3" idx="2"/>
          </p:cNvCxnSpPr>
          <p:nvPr/>
        </p:nvCxnSpPr>
        <p:spPr>
          <a:xfrm>
            <a:off x="5993402" y="3498207"/>
            <a:ext cx="4354" cy="477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H="1">
            <a:off x="3248023" y="3485667"/>
            <a:ext cx="2058492" cy="602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00147" y="1298994"/>
            <a:ext cx="4712973" cy="550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0147" y="1593542"/>
            <a:ext cx="4702087" cy="1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0147" y="1899886"/>
            <a:ext cx="4712973" cy="139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0147" y="2217748"/>
            <a:ext cx="4712973" cy="293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4704" y="2558461"/>
            <a:ext cx="4702087" cy="194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4704" y="2854951"/>
            <a:ext cx="4702087" cy="1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4704" y="3161295"/>
            <a:ext cx="4712973" cy="139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4704" y="3479157"/>
            <a:ext cx="4712973" cy="293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6005" y="4602584"/>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66005" y="4897132"/>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66005" y="5203476"/>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66005" y="5521338"/>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60562" y="5837867"/>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60562" y="6158541"/>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60562" y="6464885"/>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60562" y="6782747"/>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55077" y="4597000"/>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155077" y="4891548"/>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155077" y="5197892"/>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155077" y="5515754"/>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149634" y="5832283"/>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149634" y="6152957"/>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149634" y="6459301"/>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149634" y="6777163"/>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126186" y="4597000"/>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26186" y="4891548"/>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126186" y="5197892"/>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126186" y="5515754"/>
            <a:ext cx="376591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120743" y="5832283"/>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120743" y="6152957"/>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120743" y="6459301"/>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120743" y="6777163"/>
            <a:ext cx="377135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184571" y="1294518"/>
            <a:ext cx="4712973" cy="550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184571" y="1589066"/>
            <a:ext cx="4702087" cy="1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184571" y="1895410"/>
            <a:ext cx="4712973" cy="139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184571" y="2213272"/>
            <a:ext cx="4712973" cy="293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179128" y="2553985"/>
            <a:ext cx="4702087" cy="194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179128" y="2850475"/>
            <a:ext cx="4702087" cy="1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179128" y="3156819"/>
            <a:ext cx="4712973" cy="139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179128" y="3474681"/>
            <a:ext cx="4712973" cy="293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V="1">
            <a:off x="6608309" y="2445191"/>
            <a:ext cx="432571" cy="4096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p:cNvCxnSpPr/>
          <p:nvPr/>
        </p:nvCxnSpPr>
        <p:spPr>
          <a:xfrm flipH="1" flipV="1">
            <a:off x="5012941" y="2486726"/>
            <a:ext cx="366982" cy="3637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627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10515600" cy="1325563"/>
          </a:xfrm>
        </p:spPr>
        <p:txBody>
          <a:bodyPr>
            <a:normAutofit/>
          </a:bodyPr>
          <a:lstStyle/>
          <a:p>
            <a:r>
              <a:rPr lang="en-GB" sz="1800" b="1" u="sng" dirty="0" smtClean="0">
                <a:latin typeface="Comic Sans MS" panose="030F0702030302020204" pitchFamily="66" charset="0"/>
              </a:rPr>
              <a:t>Document 2 -</a:t>
            </a:r>
            <a:endParaRPr lang="en-GB" sz="1800" b="1" u="sng" dirty="0">
              <a:latin typeface="Comic Sans MS" panose="030F0702030302020204" pitchFamily="66" charset="0"/>
            </a:endParaRPr>
          </a:p>
        </p:txBody>
      </p:sp>
      <p:grpSp>
        <p:nvGrpSpPr>
          <p:cNvPr id="15" name="Group 14"/>
          <p:cNvGrpSpPr/>
          <p:nvPr/>
        </p:nvGrpSpPr>
        <p:grpSpPr>
          <a:xfrm>
            <a:off x="3124400" y="-1"/>
            <a:ext cx="6594366" cy="6863631"/>
            <a:chOff x="2706388" y="0"/>
            <a:chExt cx="6594366" cy="6876694"/>
          </a:xfrm>
        </p:grpSpPr>
        <p:pic>
          <p:nvPicPr>
            <p:cNvPr id="3" name="Picture 2"/>
            <p:cNvPicPr>
              <a:picLocks noChangeAspect="1"/>
            </p:cNvPicPr>
            <p:nvPr/>
          </p:nvPicPr>
          <p:blipFill rotWithShape="1">
            <a:blip r:embed="rId2"/>
            <a:srcRect l="33669" t="29554" r="33502" b="9553"/>
            <a:stretch/>
          </p:blipFill>
          <p:spPr>
            <a:xfrm>
              <a:off x="2706388" y="0"/>
              <a:ext cx="6594366" cy="6876694"/>
            </a:xfrm>
            <a:prstGeom prst="rect">
              <a:avLst/>
            </a:prstGeom>
          </p:spPr>
        </p:pic>
        <p:sp>
          <p:nvSpPr>
            <p:cNvPr id="4" name="TextBox 3"/>
            <p:cNvSpPr txBox="1"/>
            <p:nvPr/>
          </p:nvSpPr>
          <p:spPr>
            <a:xfrm>
              <a:off x="5199018" y="448562"/>
              <a:ext cx="1699064" cy="461665"/>
            </a:xfrm>
            <a:prstGeom prst="rect">
              <a:avLst/>
            </a:prstGeom>
            <a:noFill/>
          </p:spPr>
          <p:txBody>
            <a:bodyPr wrap="square" rtlCol="0">
              <a:spAutoFit/>
            </a:bodyPr>
            <a:lstStyle/>
            <a:p>
              <a:r>
                <a:rPr lang="en-GB" sz="2400" b="1" dirty="0" smtClean="0">
                  <a:solidFill>
                    <a:srgbClr val="FF0000"/>
                  </a:solidFill>
                </a:rPr>
                <a:t>AWKWARD</a:t>
              </a:r>
              <a:endParaRPr lang="en-GB" sz="2400" dirty="0">
                <a:solidFill>
                  <a:srgbClr val="FF0000"/>
                </a:solidFill>
              </a:endParaRPr>
            </a:p>
          </p:txBody>
        </p:sp>
        <p:sp>
          <p:nvSpPr>
            <p:cNvPr id="10" name="TextBox 9"/>
            <p:cNvSpPr txBox="1"/>
            <p:nvPr/>
          </p:nvSpPr>
          <p:spPr>
            <a:xfrm>
              <a:off x="5369725" y="1044244"/>
              <a:ext cx="1254034" cy="369332"/>
            </a:xfrm>
            <a:prstGeom prst="rect">
              <a:avLst/>
            </a:prstGeom>
            <a:noFill/>
          </p:spPr>
          <p:txBody>
            <a:bodyPr wrap="square" rtlCol="0">
              <a:spAutoFit/>
            </a:bodyPr>
            <a:lstStyle/>
            <a:p>
              <a:r>
                <a:rPr lang="en-GB" b="1" dirty="0" smtClean="0">
                  <a:solidFill>
                    <a:srgbClr val="FF0000"/>
                  </a:solidFill>
                </a:rPr>
                <a:t>AWKWARD</a:t>
              </a:r>
              <a:endParaRPr lang="en-GB" dirty="0">
                <a:solidFill>
                  <a:srgbClr val="FF0000"/>
                </a:solidFill>
              </a:endParaRPr>
            </a:p>
          </p:txBody>
        </p:sp>
        <p:sp>
          <p:nvSpPr>
            <p:cNvPr id="11" name="TextBox 10"/>
            <p:cNvSpPr txBox="1"/>
            <p:nvPr/>
          </p:nvSpPr>
          <p:spPr>
            <a:xfrm>
              <a:off x="5408914" y="1522359"/>
              <a:ext cx="1254034" cy="338554"/>
            </a:xfrm>
            <a:prstGeom prst="rect">
              <a:avLst/>
            </a:prstGeom>
            <a:noFill/>
          </p:spPr>
          <p:txBody>
            <a:bodyPr wrap="square" rtlCol="0">
              <a:spAutoFit/>
            </a:bodyPr>
            <a:lstStyle/>
            <a:p>
              <a:r>
                <a:rPr lang="en-GB" sz="1600" b="1" dirty="0" smtClean="0">
                  <a:solidFill>
                    <a:srgbClr val="FF0000"/>
                  </a:solidFill>
                </a:rPr>
                <a:t>AWKWARD</a:t>
              </a:r>
              <a:endParaRPr lang="en-GB" sz="1600" dirty="0">
                <a:solidFill>
                  <a:srgbClr val="FF0000"/>
                </a:solidFill>
              </a:endParaRPr>
            </a:p>
          </p:txBody>
        </p:sp>
        <p:sp>
          <p:nvSpPr>
            <p:cNvPr id="12" name="TextBox 11"/>
            <p:cNvSpPr txBox="1"/>
            <p:nvPr/>
          </p:nvSpPr>
          <p:spPr>
            <a:xfrm>
              <a:off x="5552605" y="2061137"/>
              <a:ext cx="1254034" cy="276999"/>
            </a:xfrm>
            <a:prstGeom prst="rect">
              <a:avLst/>
            </a:prstGeom>
            <a:noFill/>
          </p:spPr>
          <p:txBody>
            <a:bodyPr wrap="square" rtlCol="0">
              <a:spAutoFit/>
            </a:bodyPr>
            <a:lstStyle/>
            <a:p>
              <a:r>
                <a:rPr lang="en-GB" sz="1200" b="1" dirty="0" smtClean="0">
                  <a:solidFill>
                    <a:srgbClr val="FF0000"/>
                  </a:solidFill>
                </a:rPr>
                <a:t>AWKWARD</a:t>
              </a:r>
              <a:endParaRPr lang="en-GB" sz="1200" dirty="0">
                <a:solidFill>
                  <a:srgbClr val="FF0000"/>
                </a:solidFill>
              </a:endParaRPr>
            </a:p>
          </p:txBody>
        </p:sp>
      </p:grpSp>
      <p:sp>
        <p:nvSpPr>
          <p:cNvPr id="5" name="TextBox 4"/>
          <p:cNvSpPr txBox="1"/>
          <p:nvPr/>
        </p:nvSpPr>
        <p:spPr>
          <a:xfrm>
            <a:off x="104502" y="910227"/>
            <a:ext cx="2456709" cy="2062103"/>
          </a:xfrm>
          <a:prstGeom prst="rect">
            <a:avLst/>
          </a:prstGeom>
          <a:noFill/>
        </p:spPr>
        <p:txBody>
          <a:bodyPr wrap="square" rtlCol="0">
            <a:spAutoFit/>
          </a:bodyPr>
          <a:lstStyle/>
          <a:p>
            <a:r>
              <a:rPr lang="en-GB" sz="1600" dirty="0" smtClean="0">
                <a:solidFill>
                  <a:srgbClr val="FF0000"/>
                </a:solidFill>
              </a:rPr>
              <a:t>Choose another 8 spellings from the list to write around this spider web. Write each one four times- don’t try to squeeze your word into the smallest two sections as it may be too small to read.</a:t>
            </a:r>
            <a:endParaRPr lang="en-GB" sz="1600" dirty="0">
              <a:solidFill>
                <a:srgbClr val="FF0000"/>
              </a:solidFill>
            </a:endParaRPr>
          </a:p>
        </p:txBody>
      </p:sp>
    </p:spTree>
    <p:extLst>
      <p:ext uri="{BB962C8B-B14F-4D97-AF65-F5344CB8AC3E}">
        <p14:creationId xmlns:p14="http://schemas.microsoft.com/office/powerpoint/2010/main" val="168154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0515600" cy="340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smtClean="0">
                <a:latin typeface="Comic Sans MS" panose="030F0702030302020204" pitchFamily="66" charset="0"/>
              </a:rPr>
              <a:t>Document 9</a:t>
            </a:r>
            <a:endParaRPr lang="en-GB" sz="1800" b="1" dirty="0">
              <a:latin typeface="Comic Sans MS" panose="030F0702030302020204" pitchFamily="66" charset="0"/>
            </a:endParaRPr>
          </a:p>
        </p:txBody>
      </p:sp>
      <p:grpSp>
        <p:nvGrpSpPr>
          <p:cNvPr id="8" name="Group 7"/>
          <p:cNvGrpSpPr/>
          <p:nvPr/>
        </p:nvGrpSpPr>
        <p:grpSpPr>
          <a:xfrm>
            <a:off x="272718" y="340269"/>
            <a:ext cx="11681718" cy="6344090"/>
            <a:chOff x="57564" y="379823"/>
            <a:chExt cx="9019689" cy="4898399"/>
          </a:xfrm>
        </p:grpSpPr>
        <p:pic>
          <p:nvPicPr>
            <p:cNvPr id="1028" name="Picture 4" descr="Simon Fujiwara Reconstructs the Anne Frank House at the Kunsthaus Bregenz |  Architect Magaz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3625" y="379823"/>
              <a:ext cx="3026062" cy="1702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133625" y="3719576"/>
              <a:ext cx="3026062" cy="1558645"/>
            </a:xfrm>
            <a:prstGeom prst="rect">
              <a:avLst/>
            </a:prstGeom>
          </p:spPr>
        </p:pic>
        <p:grpSp>
          <p:nvGrpSpPr>
            <p:cNvPr id="7" name="Group 6"/>
            <p:cNvGrpSpPr/>
            <p:nvPr/>
          </p:nvGrpSpPr>
          <p:grpSpPr>
            <a:xfrm>
              <a:off x="64218" y="379824"/>
              <a:ext cx="3026060" cy="3290839"/>
              <a:chOff x="221338" y="690279"/>
              <a:chExt cx="3984902" cy="4333579"/>
            </a:xfrm>
          </p:grpSpPr>
          <p:pic>
            <p:nvPicPr>
              <p:cNvPr id="1026" name="Picture 2" descr="Tour The Historic Anne Frank House In VR - VRSc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39" y="690279"/>
                <a:ext cx="3984901" cy="2241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Audio guide ANNE FRANK HOUSE - Tour - Tour Guide | MyWoW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338" y="2931785"/>
                <a:ext cx="3984901" cy="2092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1032" name="Picture 8" descr="Pin on The Dutch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4" y="3706129"/>
              <a:ext cx="3049934" cy="15455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construction of the bathroom in the Secret Annex, 1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626" y="2101759"/>
              <a:ext cx="3026062" cy="15689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construction of the front storeroom, 19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flipV="1">
              <a:off x="6240320" y="379823"/>
              <a:ext cx="2836933" cy="17021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desk in the room of Anne Frank and Fritz Pfeffer in the Secret Annex. Reconstruction, 199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0319" y="2121536"/>
              <a:ext cx="2836933" cy="15491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 description availabl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8410"/>
            <a:stretch/>
          </p:blipFill>
          <p:spPr bwMode="auto">
            <a:xfrm>
              <a:off x="6240319" y="3719578"/>
              <a:ext cx="2836933" cy="1558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26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73857100"/>
              </p:ext>
            </p:extLst>
          </p:nvPr>
        </p:nvGraphicFramePr>
        <p:xfrm>
          <a:off x="397693" y="1463931"/>
          <a:ext cx="11396721" cy="4948215"/>
        </p:xfrm>
        <a:graphic>
          <a:graphicData uri="http://schemas.openxmlformats.org/drawingml/2006/table">
            <a:tbl>
              <a:tblPr firstRow="1" bandRow="1">
                <a:tableStyleId>{5C22544A-7EE6-4342-B048-85BDC9FD1C3A}</a:tableStyleId>
              </a:tblPr>
              <a:tblGrid>
                <a:gridCol w="1862181">
                  <a:extLst>
                    <a:ext uri="{9D8B030D-6E8A-4147-A177-3AD203B41FA5}">
                      <a16:colId xmlns:a16="http://schemas.microsoft.com/office/drawing/2014/main" val="1579194883"/>
                    </a:ext>
                  </a:extLst>
                </a:gridCol>
                <a:gridCol w="2037806">
                  <a:extLst>
                    <a:ext uri="{9D8B030D-6E8A-4147-A177-3AD203B41FA5}">
                      <a16:colId xmlns:a16="http://schemas.microsoft.com/office/drawing/2014/main" val="3057266566"/>
                    </a:ext>
                  </a:extLst>
                </a:gridCol>
                <a:gridCol w="1966889">
                  <a:extLst>
                    <a:ext uri="{9D8B030D-6E8A-4147-A177-3AD203B41FA5}">
                      <a16:colId xmlns:a16="http://schemas.microsoft.com/office/drawing/2014/main" val="3906883350"/>
                    </a:ext>
                  </a:extLst>
                </a:gridCol>
                <a:gridCol w="1859925">
                  <a:extLst>
                    <a:ext uri="{9D8B030D-6E8A-4147-A177-3AD203B41FA5}">
                      <a16:colId xmlns:a16="http://schemas.microsoft.com/office/drawing/2014/main" val="2381896123"/>
                    </a:ext>
                  </a:extLst>
                </a:gridCol>
                <a:gridCol w="1834960">
                  <a:extLst>
                    <a:ext uri="{9D8B030D-6E8A-4147-A177-3AD203B41FA5}">
                      <a16:colId xmlns:a16="http://schemas.microsoft.com/office/drawing/2014/main" val="982545802"/>
                    </a:ext>
                  </a:extLst>
                </a:gridCol>
                <a:gridCol w="1834960">
                  <a:extLst>
                    <a:ext uri="{9D8B030D-6E8A-4147-A177-3AD203B41FA5}">
                      <a16:colId xmlns:a16="http://schemas.microsoft.com/office/drawing/2014/main" val="3615706765"/>
                    </a:ext>
                  </a:extLst>
                </a:gridCol>
              </a:tblGrid>
              <a:tr h="605595">
                <a:tc>
                  <a:txBody>
                    <a:bodyPr/>
                    <a:lstStyle/>
                    <a:p>
                      <a:pPr algn="ctr"/>
                      <a:r>
                        <a:rPr lang="en-GB" sz="1200" b="1" dirty="0" smtClean="0">
                          <a:solidFill>
                            <a:schemeClr val="tx1"/>
                          </a:solidFill>
                          <a:latin typeface="Comic Sans MS" panose="030F0702030302020204" pitchFamily="66" charset="0"/>
                        </a:rPr>
                        <a:t>Running</a:t>
                      </a:r>
                      <a:r>
                        <a:rPr lang="en-GB" sz="1200" b="0" dirty="0" smtClean="0">
                          <a:solidFill>
                            <a:schemeClr val="tx1"/>
                          </a:solidFill>
                          <a:latin typeface="Comic Sans MS" panose="030F0702030302020204" pitchFamily="66" charset="0"/>
                        </a:rPr>
                        <a:t> frantically,</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b="0" dirty="0" smtClean="0">
                          <a:solidFill>
                            <a:schemeClr val="tx1"/>
                          </a:solidFill>
                          <a:latin typeface="Comic Sans MS" panose="030F0702030302020204" pitchFamily="66" charset="0"/>
                        </a:rPr>
                        <a:t>Like an unquenchable fire that can</a:t>
                      </a:r>
                      <a:r>
                        <a:rPr lang="en-GB" sz="1200" b="0" baseline="0" dirty="0" smtClean="0">
                          <a:solidFill>
                            <a:schemeClr val="tx1"/>
                          </a:solidFill>
                          <a:latin typeface="Comic Sans MS" panose="030F0702030302020204" pitchFamily="66" charset="0"/>
                        </a:rPr>
                        <a:t>not be tamed, my heart thudded,</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smtClean="0">
                          <a:solidFill>
                            <a:schemeClr val="tx1"/>
                          </a:solidFill>
                          <a:latin typeface="Comic Sans MS" panose="030F0702030302020204" pitchFamily="66" charset="0"/>
                        </a:rPr>
                        <a:t/>
                      </a:r>
                      <a:br>
                        <a:rPr lang="en-GB" sz="1200" b="0" dirty="0" smtClean="0">
                          <a:solidFill>
                            <a:schemeClr val="tx1"/>
                          </a:solidFill>
                          <a:latin typeface="Comic Sans MS" panose="030F0702030302020204" pitchFamily="66" charset="0"/>
                        </a:rPr>
                      </a:br>
                      <a:r>
                        <a:rPr lang="en-GB" sz="1200" b="0" dirty="0" smtClean="0">
                          <a:solidFill>
                            <a:schemeClr val="tx1"/>
                          </a:solidFill>
                          <a:latin typeface="Comic Sans MS" panose="030F0702030302020204" pitchFamily="66" charset="0"/>
                        </a:rPr>
                        <a:t>Above the bed, </a:t>
                      </a:r>
                    </a:p>
                    <a:p>
                      <a:pPr algn="ct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b="0" dirty="0" smtClean="0">
                          <a:solidFill>
                            <a:schemeClr val="tx1"/>
                          </a:solidFill>
                          <a:latin typeface="Comic Sans MS" panose="030F0702030302020204" pitchFamily="66" charset="0"/>
                        </a:rPr>
                        <a:t>Almost unbelievably,</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b="0" dirty="0" smtClean="0">
                          <a:solidFill>
                            <a:schemeClr val="tx1"/>
                          </a:solidFill>
                          <a:latin typeface="Comic Sans MS" panose="030F0702030302020204" pitchFamily="66" charset="0"/>
                        </a:rPr>
                        <a:t>First,</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Delighted,</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299150405"/>
                  </a:ext>
                </a:extLst>
              </a:tr>
              <a:tr h="605595">
                <a:tc>
                  <a:txBody>
                    <a:bodyPr/>
                    <a:lstStyle/>
                    <a:p>
                      <a:pPr algn="ctr"/>
                      <a:r>
                        <a:rPr lang="en-GB" sz="1200" b="1" dirty="0" smtClean="0">
                          <a:solidFill>
                            <a:schemeClr val="tx1"/>
                          </a:solidFill>
                          <a:latin typeface="Comic Sans MS" panose="030F0702030302020204" pitchFamily="66" charset="0"/>
                        </a:rPr>
                        <a:t>Sneaking</a:t>
                      </a:r>
                      <a:r>
                        <a:rPr lang="en-GB" sz="1200" baseline="0" dirty="0" smtClean="0">
                          <a:solidFill>
                            <a:schemeClr val="tx1"/>
                          </a:solidFill>
                          <a:latin typeface="Comic Sans MS" panose="030F0702030302020204" pitchFamily="66" charset="0"/>
                        </a:rPr>
                        <a:t> around,</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Like a</a:t>
                      </a:r>
                      <a:r>
                        <a:rPr lang="en-GB" sz="1200" baseline="0" dirty="0" smtClean="0">
                          <a:solidFill>
                            <a:schemeClr val="tx1"/>
                          </a:solidFill>
                          <a:latin typeface="Comic Sans MS" panose="030F0702030302020204" pitchFamily="66" charset="0"/>
                        </a:rPr>
                        <a:t> beating drum, my heart…</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b="0" dirty="0" smtClean="0">
                          <a:solidFill>
                            <a:schemeClr val="tx1"/>
                          </a:solidFill>
                          <a:latin typeface="Comic Sans MS" panose="030F0702030302020204" pitchFamily="66" charset="0"/>
                        </a:rPr>
                        <a:t>Beneath</a:t>
                      </a:r>
                      <a:r>
                        <a:rPr lang="en-GB" sz="1200" b="0" baseline="0" dirty="0" smtClean="0">
                          <a:solidFill>
                            <a:schemeClr val="tx1"/>
                          </a:solidFill>
                          <a:latin typeface="Comic Sans MS" panose="030F0702030302020204" pitchFamily="66" charset="0"/>
                        </a:rPr>
                        <a:t> the silvery moonlight,</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anose="030F0702030302020204" pitchFamily="66" charset="0"/>
                        </a:rPr>
                        <a:t>Without a moments hesitation,</a:t>
                      </a:r>
                    </a:p>
                    <a:p>
                      <a:pPr algn="ct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Later on,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Affrighted,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064882371"/>
                  </a:ext>
                </a:extLst>
              </a:tr>
              <a:tr h="605595">
                <a:tc>
                  <a:txBody>
                    <a:bodyPr/>
                    <a:lstStyle/>
                    <a:p>
                      <a:pPr algn="ctr"/>
                      <a:r>
                        <a:rPr lang="en-GB" sz="1200" b="1" dirty="0" smtClean="0">
                          <a:solidFill>
                            <a:schemeClr val="tx1"/>
                          </a:solidFill>
                          <a:latin typeface="Comic Sans MS" panose="030F0702030302020204" pitchFamily="66" charset="0"/>
                        </a:rPr>
                        <a:t>Tip-toeing</a:t>
                      </a:r>
                      <a:r>
                        <a:rPr lang="en-GB" sz="1200" dirty="0" smtClean="0">
                          <a:solidFill>
                            <a:schemeClr val="tx1"/>
                          </a:solidFill>
                          <a:latin typeface="Comic Sans MS" panose="030F0702030302020204" pitchFamily="66" charset="0"/>
                        </a:rPr>
                        <a:t> silently,</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Like a predator stalking its</a:t>
                      </a:r>
                      <a:r>
                        <a:rPr lang="en-GB" sz="1200" baseline="0" dirty="0" smtClean="0">
                          <a:solidFill>
                            <a:schemeClr val="tx1"/>
                          </a:solidFill>
                          <a:latin typeface="Comic Sans MS" panose="030F0702030302020204" pitchFamily="66" charset="0"/>
                        </a:rPr>
                        <a:t> prey</a:t>
                      </a:r>
                      <a:r>
                        <a:rPr lang="en-GB" sz="1200" dirty="0" smtClean="0">
                          <a:solidFill>
                            <a:schemeClr val="tx1"/>
                          </a:solidFill>
                          <a:latin typeface="Comic Sans MS" panose="030F0702030302020204" pitchFamily="66" charset="0"/>
                        </a:rPr>
                        <a:t>, they walk…</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b="0" dirty="0" smtClean="0">
                          <a:solidFill>
                            <a:schemeClr val="tx1"/>
                          </a:solidFill>
                          <a:latin typeface="Comic Sans MS" panose="030F0702030302020204" pitchFamily="66" charset="0"/>
                        </a:rPr>
                        <a:t>Beyond the horizon,</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dirty="0" smtClean="0">
                          <a:solidFill>
                            <a:schemeClr val="tx1"/>
                          </a:solidFill>
                          <a:latin typeface="Comic Sans MS" panose="030F0702030302020204" pitchFamily="66" charset="0"/>
                        </a:rPr>
                        <a:t>Decidedly</a:t>
                      </a:r>
                      <a:r>
                        <a:rPr lang="en-GB" sz="1200" baseline="0" dirty="0" smtClean="0">
                          <a:solidFill>
                            <a:schemeClr val="tx1"/>
                          </a:solidFill>
                          <a:latin typeface="Comic Sans MS" panose="030F0702030302020204" pitchFamily="66" charset="0"/>
                        </a:rPr>
                        <a:t> impressed,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Suddenly,</a:t>
                      </a:r>
                      <a:r>
                        <a:rPr lang="en-GB" sz="1200" baseline="0" dirty="0" smtClean="0">
                          <a:solidFill>
                            <a:schemeClr val="tx1"/>
                          </a:solidFill>
                          <a:latin typeface="Comic Sans MS" panose="030F0702030302020204" pitchFamily="66" charset="0"/>
                        </a:rPr>
                        <a:t>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Shocked,</a:t>
                      </a:r>
                      <a:r>
                        <a:rPr lang="en-GB" sz="1200" baseline="0" dirty="0" smtClean="0">
                          <a:solidFill>
                            <a:schemeClr val="tx1"/>
                          </a:solidFill>
                          <a:latin typeface="Comic Sans MS" panose="030F0702030302020204" pitchFamily="66" charset="0"/>
                        </a:rPr>
                        <a:t>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531797224"/>
                  </a:ext>
                </a:extLst>
              </a:tr>
              <a:tr h="605595">
                <a:tc>
                  <a:txBody>
                    <a:bodyPr/>
                    <a:lstStyle/>
                    <a:p>
                      <a:pPr algn="ctr"/>
                      <a:r>
                        <a:rPr lang="en-GB" sz="1200" b="1" dirty="0" smtClean="0">
                          <a:solidFill>
                            <a:schemeClr val="tx1"/>
                          </a:solidFill>
                          <a:latin typeface="Comic Sans MS" panose="030F0702030302020204" pitchFamily="66" charset="0"/>
                        </a:rPr>
                        <a:t>Scanning</a:t>
                      </a:r>
                      <a:r>
                        <a:rPr lang="en-GB" sz="1200" dirty="0" smtClean="0">
                          <a:solidFill>
                            <a:schemeClr val="tx1"/>
                          </a:solidFill>
                          <a:latin typeface="Comic Sans MS" panose="030F0702030302020204" pitchFamily="66" charset="0"/>
                        </a:rPr>
                        <a:t> the room,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Like wild animals, they stalk</a:t>
                      </a:r>
                      <a:r>
                        <a:rPr lang="en-GB" sz="1200" baseline="0" dirty="0" smtClean="0">
                          <a:solidFill>
                            <a:schemeClr val="tx1"/>
                          </a:solidFill>
                          <a:latin typeface="Comic Sans MS" panose="030F0702030302020204" pitchFamily="66" charset="0"/>
                        </a:rPr>
                        <a:t> the streets…</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b="0" dirty="0" smtClean="0">
                          <a:solidFill>
                            <a:schemeClr val="tx1"/>
                          </a:solidFill>
                          <a:latin typeface="Comic Sans MS" panose="030F0702030302020204" pitchFamily="66" charset="0"/>
                        </a:rPr>
                        <a:t>Ahead of me,</a:t>
                      </a:r>
                      <a:endParaRPr lang="en-GB" sz="1200" b="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dirty="0" smtClean="0">
                          <a:solidFill>
                            <a:schemeClr val="tx1"/>
                          </a:solidFill>
                          <a:latin typeface="Comic Sans MS" panose="030F0702030302020204" pitchFamily="66" charset="0"/>
                        </a:rPr>
                        <a:t>Positively trembling with excitement,</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Immediately,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Scared,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796066817"/>
                  </a:ext>
                </a:extLst>
              </a:tr>
              <a:tr h="605595">
                <a:tc>
                  <a:txBody>
                    <a:bodyPr/>
                    <a:lstStyle/>
                    <a:p>
                      <a:pPr algn="ctr"/>
                      <a:r>
                        <a:rPr lang="en-GB" sz="1200" b="1" dirty="0" smtClean="0">
                          <a:solidFill>
                            <a:schemeClr val="tx1"/>
                          </a:solidFill>
                          <a:latin typeface="Comic Sans MS" panose="030F0702030302020204" pitchFamily="66" charset="0"/>
                        </a:rPr>
                        <a:t>Gazing</a:t>
                      </a:r>
                      <a:r>
                        <a:rPr lang="en-GB" sz="1200" dirty="0" smtClean="0">
                          <a:solidFill>
                            <a:schemeClr val="tx1"/>
                          </a:solidFill>
                          <a:latin typeface="Comic Sans MS" panose="030F0702030302020204" pitchFamily="66" charset="0"/>
                        </a:rPr>
                        <a:t> out of the window,</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Like a silver blade slicing</a:t>
                      </a:r>
                      <a:r>
                        <a:rPr lang="en-GB" sz="1200" baseline="0" dirty="0" smtClean="0">
                          <a:solidFill>
                            <a:schemeClr val="tx1"/>
                          </a:solidFill>
                          <a:latin typeface="Comic Sans MS" panose="030F0702030302020204" pitchFamily="66" charset="0"/>
                        </a:rPr>
                        <a:t> through the room, the light…</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dirty="0" smtClean="0">
                          <a:solidFill>
                            <a:schemeClr val="tx1"/>
                          </a:solidFill>
                          <a:latin typeface="Comic Sans MS" panose="030F0702030302020204" pitchFamily="66" charset="0"/>
                        </a:rPr>
                        <a:t>Between the two rooms,</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dirty="0" smtClean="0">
                          <a:solidFill>
                            <a:schemeClr val="tx1"/>
                          </a:solidFill>
                          <a:latin typeface="Comic Sans MS" panose="030F0702030302020204" pitchFamily="66" charset="0"/>
                        </a:rPr>
                        <a:t>Quite understandably,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Afterwards,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Surprised,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661863365"/>
                  </a:ext>
                </a:extLst>
              </a:tr>
              <a:tr h="605595">
                <a:tc>
                  <a:txBody>
                    <a:bodyPr/>
                    <a:lstStyle/>
                    <a:p>
                      <a:pPr algn="ctr"/>
                      <a:r>
                        <a:rPr lang="en-GB" sz="1200" b="1" dirty="0" smtClean="0">
                          <a:solidFill>
                            <a:schemeClr val="tx1"/>
                          </a:solidFill>
                          <a:latin typeface="Comic Sans MS" panose="030F0702030302020204" pitchFamily="66" charset="0"/>
                        </a:rPr>
                        <a:t>Wondering</a:t>
                      </a:r>
                      <a:r>
                        <a:rPr lang="en-GB" sz="1200" dirty="0" smtClean="0">
                          <a:solidFill>
                            <a:schemeClr val="tx1"/>
                          </a:solidFill>
                          <a:latin typeface="Comic Sans MS" panose="030F0702030302020204" pitchFamily="66" charset="0"/>
                        </a:rPr>
                        <a:t> when</a:t>
                      </a:r>
                      <a:r>
                        <a:rPr lang="en-GB" sz="1200" baseline="0" dirty="0" smtClean="0">
                          <a:solidFill>
                            <a:schemeClr val="tx1"/>
                          </a:solidFill>
                          <a:latin typeface="Comic Sans MS" panose="030F0702030302020204" pitchFamily="66" charset="0"/>
                        </a:rPr>
                        <a:t> it will end,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Like</a:t>
                      </a:r>
                      <a:r>
                        <a:rPr lang="en-GB" sz="1200" baseline="0" dirty="0" smtClean="0">
                          <a:solidFill>
                            <a:schemeClr val="tx1"/>
                          </a:solidFill>
                          <a:latin typeface="Comic Sans MS" panose="030F0702030302020204" pitchFamily="66" charset="0"/>
                        </a:rPr>
                        <a:t> a wild thing thudding in my chest, my heart…</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dirty="0" smtClean="0">
                          <a:solidFill>
                            <a:schemeClr val="tx1"/>
                          </a:solidFill>
                          <a:latin typeface="Comic Sans MS" panose="030F0702030302020204" pitchFamily="66" charset="0"/>
                        </a:rPr>
                        <a:t>Amidst a sea of books,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dirty="0" smtClean="0">
                          <a:solidFill>
                            <a:schemeClr val="tx1"/>
                          </a:solidFill>
                          <a:latin typeface="Comic Sans MS" panose="030F0702030302020204" pitchFamily="66" charset="0"/>
                        </a:rPr>
                        <a:t>Certainly not amused,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Eventually,</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Horrified,</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518199825"/>
                  </a:ext>
                </a:extLst>
              </a:tr>
              <a:tr h="605595">
                <a:tc>
                  <a:txBody>
                    <a:bodyPr/>
                    <a:lstStyle/>
                    <a:p>
                      <a:pPr algn="ctr"/>
                      <a:r>
                        <a:rPr lang="en-GB" sz="1200" b="1" dirty="0" smtClean="0">
                          <a:solidFill>
                            <a:schemeClr val="tx1"/>
                          </a:solidFill>
                          <a:latin typeface="Comic Sans MS" panose="030F0702030302020204" pitchFamily="66" charset="0"/>
                        </a:rPr>
                        <a:t>Stopping</a:t>
                      </a:r>
                      <a:r>
                        <a:rPr lang="en-GB" sz="1200" dirty="0" smtClean="0">
                          <a:solidFill>
                            <a:schemeClr val="tx1"/>
                          </a:solidFill>
                          <a:latin typeface="Comic Sans MS" panose="030F0702030302020204" pitchFamily="66" charset="0"/>
                        </a:rPr>
                        <a:t> dead in my tracks,</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As</a:t>
                      </a:r>
                      <a:r>
                        <a:rPr lang="en-GB" sz="1200" baseline="0" dirty="0" smtClean="0">
                          <a:solidFill>
                            <a:schemeClr val="tx1"/>
                          </a:solidFill>
                          <a:latin typeface="Comic Sans MS" panose="030F0702030302020204" pitchFamily="66" charset="0"/>
                        </a:rPr>
                        <a:t> heartless demons, they walk…</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dirty="0" smtClean="0">
                          <a:solidFill>
                            <a:schemeClr val="tx1"/>
                          </a:solidFill>
                          <a:latin typeface="Comic Sans MS" panose="030F0702030302020204" pitchFamily="66" charset="0"/>
                        </a:rPr>
                        <a:t>Beside</a:t>
                      </a:r>
                      <a:r>
                        <a:rPr lang="en-GB" sz="1200" baseline="0" dirty="0" smtClean="0">
                          <a:solidFill>
                            <a:schemeClr val="tx1"/>
                          </a:solidFill>
                          <a:latin typeface="Comic Sans MS" panose="030F0702030302020204" pitchFamily="66" charset="0"/>
                        </a:rPr>
                        <a:t> the looming window,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dirty="0" smtClean="0">
                          <a:solidFill>
                            <a:schemeClr val="tx1"/>
                          </a:solidFill>
                          <a:latin typeface="Comic Sans MS" panose="030F0702030302020204" pitchFamily="66" charset="0"/>
                        </a:rPr>
                        <a:t>Awkwardly,</a:t>
                      </a:r>
                      <a:r>
                        <a:rPr lang="en-GB" sz="1200" baseline="0" dirty="0" smtClean="0">
                          <a:solidFill>
                            <a:schemeClr val="tx1"/>
                          </a:solidFill>
                          <a:latin typeface="Comic Sans MS" panose="030F0702030302020204" pitchFamily="66" charset="0"/>
                        </a:rPr>
                        <a:t>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Since</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Exhausted,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428021379"/>
                  </a:ext>
                </a:extLst>
              </a:tr>
              <a:tr h="605595">
                <a:tc>
                  <a:txBody>
                    <a:bodyPr/>
                    <a:lstStyle/>
                    <a:p>
                      <a:pPr algn="ctr"/>
                      <a:r>
                        <a:rPr lang="en-GB" sz="1200" b="1" dirty="0" smtClean="0">
                          <a:solidFill>
                            <a:schemeClr val="tx1"/>
                          </a:solidFill>
                          <a:latin typeface="Comic Sans MS" panose="030F0702030302020204" pitchFamily="66" charset="0"/>
                        </a:rPr>
                        <a:t>Hearing</a:t>
                      </a:r>
                      <a:r>
                        <a:rPr lang="en-GB" sz="1200" dirty="0" smtClean="0">
                          <a:solidFill>
                            <a:schemeClr val="tx1"/>
                          </a:solidFill>
                          <a:latin typeface="Comic Sans MS" panose="030F0702030302020204" pitchFamily="66" charset="0"/>
                        </a:rPr>
                        <a:t> the sound of laughter,</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GB" sz="1200" dirty="0" smtClean="0">
                          <a:solidFill>
                            <a:schemeClr val="tx1"/>
                          </a:solidFill>
                          <a:latin typeface="Comic Sans MS" panose="030F0702030302020204" pitchFamily="66" charset="0"/>
                        </a:rPr>
                        <a:t>Like a</a:t>
                      </a:r>
                      <a:r>
                        <a:rPr lang="en-GB" sz="1200" baseline="0" dirty="0" smtClean="0">
                          <a:solidFill>
                            <a:schemeClr val="tx1"/>
                          </a:solidFill>
                          <a:latin typeface="Comic Sans MS" panose="030F0702030302020204" pitchFamily="66" charset="0"/>
                        </a:rPr>
                        <a:t> disease plaguing the earth, they roam…</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a:txBody>
                    <a:bodyPr/>
                    <a:lstStyle/>
                    <a:p>
                      <a:pPr algn="ctr"/>
                      <a:r>
                        <a:rPr lang="en-GB" sz="1200" dirty="0" smtClean="0">
                          <a:solidFill>
                            <a:schemeClr val="tx1"/>
                          </a:solidFill>
                          <a:latin typeface="Comic Sans MS" panose="030F0702030302020204" pitchFamily="66" charset="0"/>
                        </a:rPr>
                        <a:t>Above unsuspecting crowds,</a:t>
                      </a:r>
                      <a:r>
                        <a:rPr lang="en-GB" sz="1200" baseline="0" dirty="0" smtClean="0">
                          <a:solidFill>
                            <a:schemeClr val="tx1"/>
                          </a:solidFill>
                          <a:latin typeface="Comic Sans MS" panose="030F0702030302020204" pitchFamily="66" charset="0"/>
                        </a:rPr>
                        <a:t> </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200" dirty="0" smtClean="0">
                          <a:solidFill>
                            <a:schemeClr val="tx1"/>
                          </a:solidFill>
                          <a:latin typeface="Comic Sans MS" panose="030F0702030302020204" pitchFamily="66" charset="0"/>
                        </a:rPr>
                        <a:t>Bravely,</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smtClean="0">
                          <a:solidFill>
                            <a:schemeClr val="tx1"/>
                          </a:solidFill>
                          <a:latin typeface="Comic Sans MS" panose="030F0702030302020204" pitchFamily="66" charset="0"/>
                        </a:rPr>
                        <a:t>Whenever</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53FF"/>
                    </a:solidFill>
                  </a:tcPr>
                </a:tc>
                <a:tc>
                  <a:txBody>
                    <a:bodyPr/>
                    <a:lstStyle/>
                    <a:p>
                      <a:pPr algn="ctr"/>
                      <a:r>
                        <a:rPr lang="en-GB" sz="1200" dirty="0" smtClean="0">
                          <a:solidFill>
                            <a:schemeClr val="tx1"/>
                          </a:solidFill>
                          <a:latin typeface="Comic Sans MS" panose="030F0702030302020204" pitchFamily="66" charset="0"/>
                        </a:rPr>
                        <a:t>Puzzled</a:t>
                      </a:r>
                      <a:endParaRPr lang="en-GB" sz="1200" dirty="0">
                        <a:solidFill>
                          <a:schemeClr val="tx1"/>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684588025"/>
                  </a:ext>
                </a:extLst>
              </a:tr>
            </a:tbl>
          </a:graphicData>
        </a:graphic>
      </p:graphicFrame>
      <p:grpSp>
        <p:nvGrpSpPr>
          <p:cNvPr id="12" name="Group 11"/>
          <p:cNvGrpSpPr/>
          <p:nvPr/>
        </p:nvGrpSpPr>
        <p:grpSpPr>
          <a:xfrm>
            <a:off x="418012" y="0"/>
            <a:ext cx="11396721" cy="1515997"/>
            <a:chOff x="313509" y="209004"/>
            <a:chExt cx="11396721" cy="1515997"/>
          </a:xfrm>
        </p:grpSpPr>
        <p:pic>
          <p:nvPicPr>
            <p:cNvPr id="3" name="Picture 2"/>
            <p:cNvPicPr>
              <a:picLocks noChangeAspect="1"/>
            </p:cNvPicPr>
            <p:nvPr/>
          </p:nvPicPr>
          <p:blipFill rotWithShape="1">
            <a:blip r:embed="rId2"/>
            <a:srcRect l="4266" t="2357" r="4423" b="85817"/>
            <a:stretch/>
          </p:blipFill>
          <p:spPr>
            <a:xfrm>
              <a:off x="313509" y="209004"/>
              <a:ext cx="11396721" cy="1045029"/>
            </a:xfrm>
            <a:prstGeom prst="rect">
              <a:avLst/>
            </a:prstGeom>
          </p:spPr>
        </p:pic>
        <p:sp>
          <p:nvSpPr>
            <p:cNvPr id="6" name="TextBox 5"/>
            <p:cNvSpPr txBox="1"/>
            <p:nvPr/>
          </p:nvSpPr>
          <p:spPr>
            <a:xfrm>
              <a:off x="444240" y="1304498"/>
              <a:ext cx="1606731" cy="307777"/>
            </a:xfrm>
            <a:prstGeom prst="rect">
              <a:avLst/>
            </a:prstGeom>
            <a:noFill/>
          </p:spPr>
          <p:txBody>
            <a:bodyPr wrap="square" rtlCol="0">
              <a:spAutoFit/>
            </a:bodyPr>
            <a:lstStyle/>
            <a:p>
              <a:pPr algn="ctr"/>
              <a:r>
                <a:rPr lang="en-GB" sz="1400" dirty="0" smtClean="0">
                  <a:latin typeface="Comic Sans MS" panose="030F0702030302020204" pitchFamily="66" charset="0"/>
                </a:rPr>
                <a:t>      ‘</a:t>
              </a:r>
              <a:r>
                <a:rPr lang="en-GB" sz="1400" dirty="0" err="1" smtClean="0">
                  <a:latin typeface="Comic Sans MS" panose="030F0702030302020204" pitchFamily="66" charset="0"/>
                </a:rPr>
                <a:t>ing</a:t>
              </a:r>
              <a:r>
                <a:rPr lang="en-GB" sz="1400" dirty="0" smtClean="0">
                  <a:latin typeface="Comic Sans MS" panose="030F0702030302020204" pitchFamily="66" charset="0"/>
                </a:rPr>
                <a:t>’ words</a:t>
              </a:r>
              <a:endParaRPr lang="en-GB" sz="1400" dirty="0">
                <a:latin typeface="Comic Sans MS" panose="030F0702030302020204" pitchFamily="66" charset="0"/>
              </a:endParaRPr>
            </a:p>
          </p:txBody>
        </p:sp>
        <p:sp>
          <p:nvSpPr>
            <p:cNvPr id="7" name="TextBox 6"/>
            <p:cNvSpPr txBox="1"/>
            <p:nvPr/>
          </p:nvSpPr>
          <p:spPr>
            <a:xfrm>
              <a:off x="2422511" y="1292867"/>
              <a:ext cx="1606731" cy="307777"/>
            </a:xfrm>
            <a:prstGeom prst="rect">
              <a:avLst/>
            </a:prstGeom>
            <a:noFill/>
          </p:spPr>
          <p:txBody>
            <a:bodyPr wrap="square" rtlCol="0">
              <a:spAutoFit/>
            </a:bodyPr>
            <a:lstStyle/>
            <a:p>
              <a:pPr algn="ctr"/>
              <a:r>
                <a:rPr lang="en-GB" sz="1400" dirty="0" smtClean="0">
                  <a:latin typeface="Comic Sans MS" panose="030F0702030302020204" pitchFamily="66" charset="0"/>
                </a:rPr>
                <a:t>Simile openers</a:t>
              </a:r>
              <a:endParaRPr lang="en-GB" sz="1100" dirty="0">
                <a:solidFill>
                  <a:srgbClr val="FF0000"/>
                </a:solidFill>
                <a:latin typeface="Comic Sans MS" panose="030F0702030302020204" pitchFamily="66" charset="0"/>
              </a:endParaRPr>
            </a:p>
          </p:txBody>
        </p:sp>
        <p:sp>
          <p:nvSpPr>
            <p:cNvPr id="8" name="TextBox 7"/>
            <p:cNvSpPr txBox="1"/>
            <p:nvPr/>
          </p:nvSpPr>
          <p:spPr>
            <a:xfrm>
              <a:off x="4274508" y="1201781"/>
              <a:ext cx="1606731" cy="523220"/>
            </a:xfrm>
            <a:prstGeom prst="rect">
              <a:avLst/>
            </a:prstGeom>
            <a:noFill/>
          </p:spPr>
          <p:txBody>
            <a:bodyPr wrap="square" rtlCol="0">
              <a:spAutoFit/>
            </a:bodyPr>
            <a:lstStyle/>
            <a:p>
              <a:pPr algn="ctr"/>
              <a:r>
                <a:rPr lang="en-GB" sz="1400" dirty="0" smtClean="0">
                  <a:latin typeface="Comic Sans MS" panose="030F0702030302020204" pitchFamily="66" charset="0"/>
                </a:rPr>
                <a:t>Prepositional openers</a:t>
              </a:r>
              <a:endParaRPr lang="en-GB" sz="1400" dirty="0">
                <a:latin typeface="Comic Sans MS" panose="030F0702030302020204" pitchFamily="66" charset="0"/>
              </a:endParaRPr>
            </a:p>
          </p:txBody>
        </p:sp>
        <p:sp>
          <p:nvSpPr>
            <p:cNvPr id="9" name="TextBox 8"/>
            <p:cNvSpPr txBox="1"/>
            <p:nvPr/>
          </p:nvSpPr>
          <p:spPr>
            <a:xfrm>
              <a:off x="6268773" y="1292869"/>
              <a:ext cx="1606731" cy="307777"/>
            </a:xfrm>
            <a:prstGeom prst="rect">
              <a:avLst/>
            </a:prstGeom>
            <a:noFill/>
          </p:spPr>
          <p:txBody>
            <a:bodyPr wrap="square" rtlCol="0">
              <a:spAutoFit/>
            </a:bodyPr>
            <a:lstStyle/>
            <a:p>
              <a:pPr algn="ctr"/>
              <a:r>
                <a:rPr lang="en-GB" sz="1400" dirty="0" smtClean="0">
                  <a:latin typeface="Comic Sans MS" panose="030F0702030302020204" pitchFamily="66" charset="0"/>
                </a:rPr>
                <a:t>Adverb(</a:t>
              </a:r>
              <a:r>
                <a:rPr lang="en-GB" sz="1400" dirty="0" err="1" smtClean="0">
                  <a:latin typeface="Comic Sans MS" panose="030F0702030302020204" pitchFamily="66" charset="0"/>
                </a:rPr>
                <a:t>ials</a:t>
              </a:r>
              <a:r>
                <a:rPr lang="en-GB" sz="1400" dirty="0" smtClean="0">
                  <a:latin typeface="Comic Sans MS" panose="030F0702030302020204" pitchFamily="66" charset="0"/>
                </a:rPr>
                <a:t>)</a:t>
              </a:r>
              <a:endParaRPr lang="en-GB" sz="1400" dirty="0">
                <a:latin typeface="Comic Sans MS" panose="030F0702030302020204" pitchFamily="66" charset="0"/>
              </a:endParaRPr>
            </a:p>
          </p:txBody>
        </p:sp>
        <p:sp>
          <p:nvSpPr>
            <p:cNvPr id="10" name="TextBox 9"/>
            <p:cNvSpPr txBox="1"/>
            <p:nvPr/>
          </p:nvSpPr>
          <p:spPr>
            <a:xfrm>
              <a:off x="8057684" y="1292868"/>
              <a:ext cx="1606731" cy="307777"/>
            </a:xfrm>
            <a:prstGeom prst="rect">
              <a:avLst/>
            </a:prstGeom>
            <a:noFill/>
          </p:spPr>
          <p:txBody>
            <a:bodyPr wrap="square" rtlCol="0">
              <a:spAutoFit/>
            </a:bodyPr>
            <a:lstStyle/>
            <a:p>
              <a:pPr algn="ctr"/>
              <a:r>
                <a:rPr lang="en-GB" sz="1400" dirty="0" smtClean="0">
                  <a:latin typeface="Comic Sans MS" panose="030F0702030302020204" pitchFamily="66" charset="0"/>
                </a:rPr>
                <a:t>Conjunctions</a:t>
              </a:r>
              <a:endParaRPr lang="en-GB" sz="1400" dirty="0">
                <a:latin typeface="Comic Sans MS" panose="030F0702030302020204" pitchFamily="66" charset="0"/>
              </a:endParaRPr>
            </a:p>
          </p:txBody>
        </p:sp>
        <p:sp>
          <p:nvSpPr>
            <p:cNvPr id="11" name="TextBox 10"/>
            <p:cNvSpPr txBox="1"/>
            <p:nvPr/>
          </p:nvSpPr>
          <p:spPr>
            <a:xfrm>
              <a:off x="9842239" y="1326324"/>
              <a:ext cx="1737260" cy="307777"/>
            </a:xfrm>
            <a:prstGeom prst="rect">
              <a:avLst/>
            </a:prstGeom>
            <a:noFill/>
          </p:spPr>
          <p:txBody>
            <a:bodyPr wrap="square" rtlCol="0">
              <a:spAutoFit/>
            </a:bodyPr>
            <a:lstStyle/>
            <a:p>
              <a:pPr algn="ctr"/>
              <a:r>
                <a:rPr lang="en-GB" sz="1400" dirty="0" smtClean="0">
                  <a:latin typeface="Comic Sans MS" panose="030F0702030302020204" pitchFamily="66" charset="0"/>
                </a:rPr>
                <a:t>‘</a:t>
              </a:r>
              <a:r>
                <a:rPr lang="en-GB" sz="1400" dirty="0" err="1" smtClean="0">
                  <a:latin typeface="Comic Sans MS" panose="030F0702030302020204" pitchFamily="66" charset="0"/>
                </a:rPr>
                <a:t>ed</a:t>
              </a:r>
              <a:r>
                <a:rPr lang="en-GB" sz="1400" dirty="0" smtClean="0">
                  <a:latin typeface="Comic Sans MS" panose="030F0702030302020204" pitchFamily="66" charset="0"/>
                </a:rPr>
                <a:t>’ emotion words</a:t>
              </a:r>
              <a:endParaRPr lang="en-GB" sz="1400" dirty="0">
                <a:latin typeface="Comic Sans MS" panose="030F0702030302020204" pitchFamily="66" charset="0"/>
              </a:endParaRPr>
            </a:p>
          </p:txBody>
        </p:sp>
      </p:grpSp>
      <p:sp>
        <p:nvSpPr>
          <p:cNvPr id="13" name="Title 1"/>
          <p:cNvSpPr txBox="1">
            <a:spLocks/>
          </p:cNvSpPr>
          <p:nvPr/>
        </p:nvSpPr>
        <p:spPr>
          <a:xfrm>
            <a:off x="0" y="0"/>
            <a:ext cx="10515600" cy="340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smtClean="0">
                <a:latin typeface="Comic Sans MS" panose="030F0702030302020204" pitchFamily="66" charset="0"/>
              </a:rPr>
              <a:t>Document 10</a:t>
            </a:r>
            <a:endParaRPr lang="en-GB" sz="1800" b="1" dirty="0">
              <a:latin typeface="Comic Sans MS" panose="030F0702030302020204" pitchFamily="66" charset="0"/>
            </a:endParaRPr>
          </a:p>
        </p:txBody>
      </p:sp>
    </p:spTree>
    <p:extLst>
      <p:ext uri="{BB962C8B-B14F-4D97-AF65-F5344CB8AC3E}">
        <p14:creationId xmlns:p14="http://schemas.microsoft.com/office/powerpoint/2010/main" val="4244003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0515600" cy="340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smtClean="0">
                <a:latin typeface="Comic Sans MS" panose="030F0702030302020204" pitchFamily="66" charset="0"/>
              </a:rPr>
              <a:t>Document 11 – Page 1/3</a:t>
            </a:r>
            <a:endParaRPr lang="en-GB" sz="1800" b="1" dirty="0">
              <a:latin typeface="Comic Sans MS" panose="030F0702030302020204" pitchFamily="66" charset="0"/>
            </a:endParaRPr>
          </a:p>
        </p:txBody>
      </p:sp>
      <p:sp>
        <p:nvSpPr>
          <p:cNvPr id="5" name="Rectangle 4"/>
          <p:cNvSpPr/>
          <p:nvPr/>
        </p:nvSpPr>
        <p:spPr>
          <a:xfrm>
            <a:off x="182882" y="1228543"/>
            <a:ext cx="11639004" cy="4524315"/>
          </a:xfrm>
          <a:prstGeom prst="rect">
            <a:avLst/>
          </a:prstGeom>
        </p:spPr>
        <p:txBody>
          <a:bodyPr wrap="square">
            <a:spAutoFit/>
          </a:bodyPr>
          <a:lstStyle/>
          <a:p>
            <a:pPr>
              <a:lnSpc>
                <a:spcPct val="150000"/>
              </a:lnSpc>
            </a:pPr>
            <a:r>
              <a:rPr lang="en-GB" sz="1600" dirty="0" smtClean="0">
                <a:solidFill>
                  <a:srgbClr val="000000"/>
                </a:solidFill>
                <a:latin typeface="Comic Sans MS" panose="030F0702030302020204" pitchFamily="66" charset="0"/>
              </a:rPr>
              <a:t>Dear Kitty, </a:t>
            </a:r>
          </a:p>
          <a:p>
            <a:pPr>
              <a:lnSpc>
                <a:spcPct val="150000"/>
              </a:lnSpc>
            </a:pPr>
            <a:endParaRPr lang="en-GB" sz="1600" dirty="0" smtClean="0">
              <a:solidFill>
                <a:srgbClr val="000000"/>
              </a:solidFill>
              <a:latin typeface="Comic Sans MS" panose="030F0702030302020204" pitchFamily="66" charset="0"/>
            </a:endParaRPr>
          </a:p>
          <a:p>
            <a:pPr>
              <a:lnSpc>
                <a:spcPct val="150000"/>
              </a:lnSpc>
            </a:pPr>
            <a:r>
              <a:rPr lang="en-GB" sz="1600" dirty="0" smtClean="0">
                <a:solidFill>
                  <a:srgbClr val="000000"/>
                </a:solidFill>
                <a:latin typeface="Comic Sans MS" panose="030F0702030302020204" pitchFamily="66" charset="0"/>
              </a:rPr>
              <a:t>Looking </a:t>
            </a:r>
            <a:r>
              <a:rPr lang="en-GB" sz="1600" dirty="0">
                <a:solidFill>
                  <a:srgbClr val="000000"/>
                </a:solidFill>
                <a:latin typeface="Comic Sans MS" panose="030F0702030302020204" pitchFamily="66" charset="0"/>
              </a:rPr>
              <a:t>agitated and somewhat shocked, Margot appeared in front of me </a:t>
            </a:r>
            <a:r>
              <a:rPr lang="en-GB" sz="1600" dirty="0" smtClean="0">
                <a:solidFill>
                  <a:srgbClr val="000000"/>
                </a:solidFill>
                <a:latin typeface="Comic Sans MS" panose="030F0702030302020204" pitchFamily="66" charset="0"/>
              </a:rPr>
              <a:t>in </a:t>
            </a:r>
            <a:r>
              <a:rPr lang="en-GB" sz="1600" dirty="0">
                <a:solidFill>
                  <a:srgbClr val="000000"/>
                </a:solidFill>
                <a:latin typeface="Comic Sans MS" panose="030F0702030302020204" pitchFamily="66" charset="0"/>
              </a:rPr>
              <a:t>the kitchen </a:t>
            </a:r>
            <a:r>
              <a:rPr lang="en-GB" sz="1600" dirty="0" smtClean="0">
                <a:solidFill>
                  <a:srgbClr val="000000"/>
                </a:solidFill>
                <a:latin typeface="Comic Sans MS" panose="030F0702030302020204" pitchFamily="66" charset="0"/>
              </a:rPr>
              <a:t>doorway this morning. </a:t>
            </a:r>
            <a:r>
              <a:rPr lang="en-GB" sz="1600" dirty="0">
                <a:solidFill>
                  <a:srgbClr val="000000"/>
                </a:solidFill>
                <a:latin typeface="Comic Sans MS" panose="030F0702030302020204" pitchFamily="66" charset="0"/>
              </a:rPr>
              <a:t>“Father has received a call-up notice from the </a:t>
            </a:r>
            <a:r>
              <a:rPr lang="en-GB" sz="1600" dirty="0" smtClean="0">
                <a:solidFill>
                  <a:srgbClr val="000000"/>
                </a:solidFill>
                <a:latin typeface="Comic Sans MS" panose="030F0702030302020204" pitchFamily="66" charset="0"/>
              </a:rPr>
              <a:t>SS</a:t>
            </a:r>
            <a:r>
              <a:rPr lang="en-GB" sz="1600" dirty="0">
                <a:solidFill>
                  <a:srgbClr val="000000"/>
                </a:solidFill>
                <a:latin typeface="Comic Sans MS" panose="030F0702030302020204" pitchFamily="66" charset="0"/>
              </a:rPr>
              <a:t>,” she whispered. (The SS are like the Nazi police; they have been </a:t>
            </a:r>
            <a:r>
              <a:rPr lang="en-GB" sz="1600" dirty="0" smtClean="0">
                <a:solidFill>
                  <a:srgbClr val="000000"/>
                </a:solidFill>
                <a:latin typeface="Comic Sans MS" panose="030F0702030302020204" pitchFamily="66" charset="0"/>
              </a:rPr>
              <a:t>rounding </a:t>
            </a:r>
            <a:r>
              <a:rPr lang="en-GB" sz="1600" dirty="0">
                <a:solidFill>
                  <a:srgbClr val="000000"/>
                </a:solidFill>
                <a:latin typeface="Comic Sans MS" panose="030F0702030302020204" pitchFamily="66" charset="0"/>
              </a:rPr>
              <a:t>up Jews and taking them away). A wave of emotions coursed </a:t>
            </a:r>
            <a:r>
              <a:rPr lang="en-GB" sz="1600" dirty="0" smtClean="0">
                <a:solidFill>
                  <a:srgbClr val="000000"/>
                </a:solidFill>
                <a:latin typeface="Comic Sans MS" panose="030F0702030302020204" pitchFamily="66" charset="0"/>
              </a:rPr>
              <a:t>through </a:t>
            </a:r>
            <a:r>
              <a:rPr lang="en-GB" sz="1600" dirty="0">
                <a:solidFill>
                  <a:srgbClr val="000000"/>
                </a:solidFill>
                <a:latin typeface="Comic Sans MS" panose="030F0702030302020204" pitchFamily="66" charset="0"/>
              </a:rPr>
              <a:t>my </a:t>
            </a:r>
            <a:r>
              <a:rPr lang="en-GB" sz="1600" dirty="0" smtClean="0">
                <a:solidFill>
                  <a:srgbClr val="000000"/>
                </a:solidFill>
                <a:latin typeface="Comic Sans MS" panose="030F0702030302020204" pitchFamily="66" charset="0"/>
              </a:rPr>
              <a:t>veins – I couldn’t believe it! </a:t>
            </a:r>
            <a:r>
              <a:rPr lang="en-GB" sz="1600" dirty="0">
                <a:solidFill>
                  <a:srgbClr val="000000"/>
                </a:solidFill>
                <a:latin typeface="Comic Sans MS" panose="030F0702030302020204" pitchFamily="66" charset="0"/>
              </a:rPr>
              <a:t>Everyone knew what a call-up from the SS </a:t>
            </a:r>
            <a:r>
              <a:rPr lang="en-GB" sz="1600" dirty="0" smtClean="0">
                <a:solidFill>
                  <a:srgbClr val="000000"/>
                </a:solidFill>
                <a:latin typeface="Comic Sans MS" panose="030F0702030302020204" pitchFamily="66" charset="0"/>
              </a:rPr>
              <a:t>meant: being transported miles across Europe away from home. Dejected</a:t>
            </a:r>
            <a:r>
              <a:rPr lang="en-GB" sz="1600" dirty="0">
                <a:solidFill>
                  <a:srgbClr val="000000"/>
                </a:solidFill>
                <a:latin typeface="Comic Sans MS" panose="030F0702030302020204" pitchFamily="66" charset="0"/>
              </a:rPr>
              <a:t>, subdued and motionless, I sat in silence pondering my </a:t>
            </a:r>
            <a:r>
              <a:rPr lang="en-GB" sz="1600" dirty="0" smtClean="0">
                <a:solidFill>
                  <a:srgbClr val="000000"/>
                </a:solidFill>
                <a:latin typeface="Comic Sans MS" panose="030F0702030302020204" pitchFamily="66" charset="0"/>
              </a:rPr>
              <a:t>seemingly </a:t>
            </a:r>
            <a:r>
              <a:rPr lang="en-GB" sz="1600" dirty="0">
                <a:solidFill>
                  <a:srgbClr val="000000"/>
                </a:solidFill>
                <a:latin typeface="Comic Sans MS" panose="030F0702030302020204" pitchFamily="66" charset="0"/>
              </a:rPr>
              <a:t>inevitable fate – surely there had to be another way</a:t>
            </a:r>
            <a:r>
              <a:rPr lang="en-GB" sz="1600" dirty="0" smtClean="0">
                <a:solidFill>
                  <a:srgbClr val="000000"/>
                </a:solidFill>
                <a:latin typeface="Comic Sans MS" panose="030F0702030302020204" pitchFamily="66" charset="0"/>
              </a:rPr>
              <a:t>. </a:t>
            </a:r>
            <a:br>
              <a:rPr lang="en-GB" sz="1600" dirty="0" smtClean="0">
                <a:solidFill>
                  <a:srgbClr val="000000"/>
                </a:solidFill>
                <a:latin typeface="Comic Sans MS" panose="030F0702030302020204" pitchFamily="66" charset="0"/>
              </a:rPr>
            </a:br>
            <a:endParaRPr lang="en-GB" sz="1600" dirty="0">
              <a:solidFill>
                <a:srgbClr val="000000"/>
              </a:solidFill>
              <a:latin typeface="Comic Sans MS" panose="030F0702030302020204" pitchFamily="66" charset="0"/>
            </a:endParaRPr>
          </a:p>
          <a:p>
            <a:pPr>
              <a:lnSpc>
                <a:spcPct val="150000"/>
              </a:lnSpc>
            </a:pPr>
            <a:r>
              <a:rPr lang="en-GB" sz="1600" dirty="0" smtClean="0">
                <a:solidFill>
                  <a:srgbClr val="000000"/>
                </a:solidFill>
                <a:latin typeface="Comic Sans MS" panose="030F0702030302020204" pitchFamily="66" charset="0"/>
              </a:rPr>
              <a:t>Eventually mother came home and I confronted her about the issue. Reassuringly, she told me that there really was another way! Apparently, Father has a secret annex behind the offices where he works. We have to get our stuff together and prepare to live there for the foreseeable future. I don’t know if I’m excited or scared: I haven’t worked it out yet. Anyway, lots to do so I’d better get on with it…</a:t>
            </a:r>
            <a:endParaRPr lang="en-GB" sz="16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492323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86" y="470662"/>
            <a:ext cx="11612880" cy="4154984"/>
          </a:xfrm>
          <a:prstGeom prst="rect">
            <a:avLst/>
          </a:prstGeom>
        </p:spPr>
        <p:txBody>
          <a:bodyPr wrap="square">
            <a:spAutoFit/>
          </a:bodyPr>
          <a:lstStyle/>
          <a:p>
            <a:pPr>
              <a:lnSpc>
                <a:spcPct val="150000"/>
              </a:lnSpc>
            </a:pPr>
            <a:r>
              <a:rPr lang="en-GB" sz="1600" dirty="0">
                <a:latin typeface="Comic Sans MS" panose="030F0702030302020204" pitchFamily="66" charset="0"/>
              </a:rPr>
              <a:t>Dear Kitty, </a:t>
            </a:r>
          </a:p>
          <a:p>
            <a:pPr>
              <a:lnSpc>
                <a:spcPct val="150000"/>
              </a:lnSpc>
            </a:pPr>
            <a:endParaRPr lang="en-GB" sz="1600" dirty="0">
              <a:latin typeface="Comic Sans MS" panose="030F0702030302020204" pitchFamily="66" charset="0"/>
            </a:endParaRPr>
          </a:p>
          <a:p>
            <a:pPr>
              <a:lnSpc>
                <a:spcPct val="150000"/>
              </a:lnSpc>
            </a:pPr>
            <a:r>
              <a:rPr lang="en-GB" sz="1600" dirty="0">
                <a:latin typeface="Comic Sans MS" panose="030F0702030302020204" pitchFamily="66" charset="0"/>
              </a:rPr>
              <a:t>Admittedly, the prospect of going into hiding was something I was pessimistic </a:t>
            </a:r>
            <a:r>
              <a:rPr lang="en-GB" sz="1600" dirty="0" smtClean="0">
                <a:latin typeface="Comic Sans MS" panose="030F0702030302020204" pitchFamily="66" charset="0"/>
              </a:rPr>
              <a:t>about; however, </a:t>
            </a:r>
            <a:r>
              <a:rPr lang="en-GB" sz="1600" dirty="0">
                <a:latin typeface="Comic Sans MS" panose="030F0702030302020204" pitchFamily="66" charset="0"/>
              </a:rPr>
              <a:t>I must confess I have been slightly comforted by the transformation that me and Margot have made to our room. Beside my bed, a lamp – my only source of light- spills a blotch of yellow light across the room. My night robe hangs from the door, which I always leave ajar: it helps me to better hear any commotion going on outside. Strewn across my wooden desk, newspapers detailing only dismal and depressing news of the outside. Across the beige walls, I have peppered images of my favourite things: film stars, royal families and famous artists. </a:t>
            </a:r>
            <a:r>
              <a:rPr lang="en-GB" sz="1600" dirty="0" smtClean="0">
                <a:latin typeface="Comic Sans MS" panose="030F0702030302020204" pitchFamily="66" charset="0"/>
              </a:rPr>
              <a:t>Nevertheless</a:t>
            </a:r>
            <a:r>
              <a:rPr lang="en-GB" sz="1600" dirty="0">
                <a:latin typeface="Comic Sans MS" panose="030F0702030302020204" pitchFamily="66" charset="0"/>
              </a:rPr>
              <a:t>, two months on from moving into our annex (or secret hiding place as I call it), I am beginning to understand the extent of what it truly means to be in hiding. Longingly, I dream of once more feeling the chill of wind as it drifts through my hair; listening to the birds singing melodiously in the sky; and even the rain drops streaming down my face - I never thought I'd say that! </a:t>
            </a:r>
          </a:p>
        </p:txBody>
      </p:sp>
      <p:sp>
        <p:nvSpPr>
          <p:cNvPr id="6" name="Title 1"/>
          <p:cNvSpPr txBox="1">
            <a:spLocks/>
          </p:cNvSpPr>
          <p:nvPr/>
        </p:nvSpPr>
        <p:spPr>
          <a:xfrm>
            <a:off x="0" y="0"/>
            <a:ext cx="10515600" cy="340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smtClean="0">
                <a:latin typeface="Comic Sans MS" panose="030F0702030302020204" pitchFamily="66" charset="0"/>
              </a:rPr>
              <a:t>Document 11 – Page 2/3 </a:t>
            </a:r>
            <a:endParaRPr lang="en-GB" sz="1800" b="1" dirty="0">
              <a:latin typeface="Comic Sans MS" panose="030F0702030302020204" pitchFamily="66" charset="0"/>
            </a:endParaRPr>
          </a:p>
        </p:txBody>
      </p:sp>
    </p:spTree>
    <p:extLst>
      <p:ext uri="{BB962C8B-B14F-4D97-AF65-F5344CB8AC3E}">
        <p14:creationId xmlns:p14="http://schemas.microsoft.com/office/powerpoint/2010/main" val="229866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0515600" cy="340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smtClean="0">
                <a:latin typeface="Comic Sans MS" panose="030F0702030302020204" pitchFamily="66" charset="0"/>
              </a:rPr>
              <a:t>Document 11 – Page 3/3 </a:t>
            </a:r>
            <a:endParaRPr lang="en-GB" sz="1800" b="1" dirty="0">
              <a:latin typeface="Comic Sans MS" panose="030F0702030302020204" pitchFamily="66" charset="0"/>
            </a:endParaRPr>
          </a:p>
        </p:txBody>
      </p:sp>
      <p:sp>
        <p:nvSpPr>
          <p:cNvPr id="6" name="Rectangle 5"/>
          <p:cNvSpPr/>
          <p:nvPr/>
        </p:nvSpPr>
        <p:spPr>
          <a:xfrm>
            <a:off x="267789" y="1231416"/>
            <a:ext cx="11612880" cy="3046988"/>
          </a:xfrm>
          <a:prstGeom prst="rect">
            <a:avLst/>
          </a:prstGeom>
        </p:spPr>
        <p:txBody>
          <a:bodyPr wrap="square">
            <a:spAutoFit/>
          </a:bodyPr>
          <a:lstStyle/>
          <a:p>
            <a:pPr>
              <a:lnSpc>
                <a:spcPct val="150000"/>
              </a:lnSpc>
            </a:pPr>
            <a:r>
              <a:rPr lang="en-GB" sz="1600" dirty="0">
                <a:latin typeface="Comic Sans MS" panose="030F0702030302020204" pitchFamily="66" charset="0"/>
              </a:rPr>
              <a:t>Dear Kitty,</a:t>
            </a:r>
          </a:p>
          <a:p>
            <a:pPr>
              <a:lnSpc>
                <a:spcPct val="150000"/>
              </a:lnSpc>
            </a:pPr>
            <a:endParaRPr lang="en-GB" sz="1600" dirty="0">
              <a:latin typeface="Comic Sans MS" panose="030F0702030302020204" pitchFamily="66" charset="0"/>
            </a:endParaRPr>
          </a:p>
          <a:p>
            <a:pPr>
              <a:lnSpc>
                <a:spcPct val="150000"/>
              </a:lnSpc>
            </a:pPr>
            <a:r>
              <a:rPr lang="en-GB" sz="1600" dirty="0">
                <a:latin typeface="Comic Sans MS" panose="030F0702030302020204" pitchFamily="66" charset="0"/>
              </a:rPr>
              <a:t>Today, I write from an annex in which the inhabitants are both dismal and depressed. </a:t>
            </a:r>
            <a:r>
              <a:rPr lang="en-GB" sz="1600" dirty="0" err="1">
                <a:latin typeface="Comic Sans MS" panose="030F0702030302020204" pitchFamily="66" charset="0"/>
              </a:rPr>
              <a:t>Meip</a:t>
            </a:r>
            <a:r>
              <a:rPr lang="en-GB" sz="1600" dirty="0">
                <a:latin typeface="Comic Sans MS" panose="030F0702030302020204" pitchFamily="66" charset="0"/>
              </a:rPr>
              <a:t> - our friend and only contact with the outside world - brings us news: our Jewish friends and acquaintances are being taken away in droves to 'labour camps'. Apparently, there, Jews have their heads shaved; are treated like slaves; made to sleep in cramped rooms with dozens of other people; and only have access to water for one hour a day. </a:t>
            </a:r>
            <a:br>
              <a:rPr lang="en-GB" sz="1600" dirty="0">
                <a:latin typeface="Comic Sans MS" panose="030F0702030302020204" pitchFamily="66" charset="0"/>
              </a:rPr>
            </a:br>
            <a:r>
              <a:rPr lang="en-GB" sz="1600" dirty="0">
                <a:latin typeface="Comic Sans MS" panose="030F0702030302020204" pitchFamily="66" charset="0"/>
              </a:rPr>
              <a:t>Paradoxically, on this foundation of chaos in which anguish, suffering and cruelty is abundant, I clutch on to the belief that people are truly good at heart and that peace and tranquillity will return once </a:t>
            </a:r>
            <a:r>
              <a:rPr lang="en-GB" sz="1600" dirty="0" smtClean="0">
                <a:latin typeface="Comic Sans MS" panose="030F0702030302020204" pitchFamily="66" charset="0"/>
              </a:rPr>
              <a:t>more.</a:t>
            </a:r>
            <a:endParaRPr lang="en-GB" sz="1600" dirty="0">
              <a:latin typeface="Comic Sans MS" panose="030F0702030302020204" pitchFamily="66" charset="0"/>
            </a:endParaRPr>
          </a:p>
        </p:txBody>
      </p:sp>
    </p:spTree>
    <p:extLst>
      <p:ext uri="{BB962C8B-B14F-4D97-AF65-F5344CB8AC3E}">
        <p14:creationId xmlns:p14="http://schemas.microsoft.com/office/powerpoint/2010/main" val="378608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27"/>
            <a:ext cx="10515600" cy="1024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u="sng" dirty="0" smtClean="0">
                <a:latin typeface="Comic Sans MS" panose="030F0702030302020204" pitchFamily="66" charset="0"/>
              </a:rPr>
              <a:t>Document 11: </a:t>
            </a:r>
            <a:br>
              <a:rPr lang="en-GB" sz="1800" b="1" u="sng" dirty="0" smtClean="0">
                <a:latin typeface="Comic Sans MS" panose="030F0702030302020204" pitchFamily="66" charset="0"/>
              </a:rPr>
            </a:br>
            <a:r>
              <a:rPr lang="en-GB" sz="1800" b="1" u="sng" dirty="0" smtClean="0">
                <a:latin typeface="Comic Sans MS" panose="030F0702030302020204" pitchFamily="66" charset="0"/>
              </a:rPr>
              <a:t/>
            </a:r>
            <a:br>
              <a:rPr lang="en-GB" sz="1800" b="1" u="sng" dirty="0" smtClean="0">
                <a:latin typeface="Comic Sans MS" panose="030F0702030302020204" pitchFamily="66" charset="0"/>
              </a:rPr>
            </a:br>
            <a:endParaRPr lang="en-GB" sz="1800" dirty="0">
              <a:latin typeface="Comic Sans MS" panose="030F0702030302020204"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52155668"/>
              </p:ext>
            </p:extLst>
          </p:nvPr>
        </p:nvGraphicFramePr>
        <p:xfrm>
          <a:off x="6054634" y="3505429"/>
          <a:ext cx="5994221" cy="3272731"/>
        </p:xfrm>
        <a:graphic>
          <a:graphicData uri="http://schemas.openxmlformats.org/drawingml/2006/table">
            <a:tbl>
              <a:tblPr firstRow="1" firstCol="1" bandRow="1"/>
              <a:tblGrid>
                <a:gridCol w="5181288">
                  <a:extLst>
                    <a:ext uri="{9D8B030D-6E8A-4147-A177-3AD203B41FA5}">
                      <a16:colId xmlns:a16="http://schemas.microsoft.com/office/drawing/2014/main" val="3759390577"/>
                    </a:ext>
                  </a:extLst>
                </a:gridCol>
                <a:gridCol w="812933">
                  <a:extLst>
                    <a:ext uri="{9D8B030D-6E8A-4147-A177-3AD203B41FA5}">
                      <a16:colId xmlns:a16="http://schemas.microsoft.com/office/drawing/2014/main" val="969847951"/>
                    </a:ext>
                  </a:extLst>
                </a:gridCol>
              </a:tblGrid>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b="1" dirty="0">
                          <a:effectLst/>
                          <a:latin typeface="Comic Sans MS" panose="030F0702030302020204" pitchFamily="66" charset="0"/>
                          <a:ea typeface="Calibri" panose="020F0502020204030204" pitchFamily="34" charset="0"/>
                          <a:cs typeface="Times New Roman" panose="02020603050405020304" pitchFamily="18" charset="0"/>
                        </a:rPr>
                        <a:t>Platinum Success Criteria</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r>
                        <a:rPr lang="en-GB" sz="1300" b="1">
                          <a:effectLst/>
                          <a:latin typeface="Comic Sans MS" panose="030F0702030302020204" pitchFamily="66" charset="0"/>
                          <a:ea typeface="Calibri" panose="020F0502020204030204" pitchFamily="34" charset="0"/>
                          <a:cs typeface="Times New Roman" panose="02020603050405020304" pitchFamily="18" charset="0"/>
                        </a:rPr>
                        <a:t>Tick</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9267322"/>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started with Dear Kitty? (the name of the </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diary)</a:t>
                      </a:r>
                    </a:p>
                    <a:p>
                      <a:pPr>
                        <a:lnSpc>
                          <a:spcPct val="107000"/>
                        </a:lnSpc>
                        <a:spcAft>
                          <a:spcPts val="0"/>
                        </a:spcAft>
                      </a:pP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1993976"/>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ISPACE openers? Have I used parenthesis to add extra information?</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739831"/>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written in first person? (me, I, us, our, mine)</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183337"/>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Golden Lines?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71593"/>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parenthesis? (using</a:t>
                      </a:r>
                      <a:r>
                        <a:rPr lang="en-GB" sz="1200" baseline="0" dirty="0" smtClean="0">
                          <a:effectLst/>
                          <a:latin typeface="Comic Sans MS" panose="030F0702030302020204" pitchFamily="66" charset="0"/>
                          <a:ea typeface="Calibri" panose="020F0502020204030204" pitchFamily="34" charset="0"/>
                          <a:cs typeface="Times New Roman" panose="02020603050405020304" pitchFamily="18" charset="0"/>
                        </a:rPr>
                        <a:t> b</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rackets, dashes</a:t>
                      </a:r>
                      <a:r>
                        <a:rPr lang="en-GB" sz="1200" baseline="0" dirty="0" smtClean="0">
                          <a:effectLst/>
                          <a:latin typeface="Comic Sans MS" panose="030F0702030302020204" pitchFamily="66" charset="0"/>
                          <a:ea typeface="Calibri" panose="020F0502020204030204" pitchFamily="34" charset="0"/>
                          <a:cs typeface="Times New Roman" panose="02020603050405020304" pitchFamily="18" charset="0"/>
                        </a:rPr>
                        <a:t> or commas to add extra information)</a:t>
                      </a:r>
                      <a:endParaRPr lang="en-GB" sz="120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8682220"/>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my senses to describe the setting?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4031171"/>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written in an informal voice?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886203"/>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colons for clauses?</a:t>
                      </a:r>
                    </a:p>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endParaRPr lang="en-GB" sz="120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778579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39154192"/>
              </p:ext>
            </p:extLst>
          </p:nvPr>
        </p:nvGraphicFramePr>
        <p:xfrm>
          <a:off x="0" y="3518492"/>
          <a:ext cx="5994221" cy="2881317"/>
        </p:xfrm>
        <a:graphic>
          <a:graphicData uri="http://schemas.openxmlformats.org/drawingml/2006/table">
            <a:tbl>
              <a:tblPr firstRow="1" firstCol="1" bandRow="1"/>
              <a:tblGrid>
                <a:gridCol w="5181288">
                  <a:extLst>
                    <a:ext uri="{9D8B030D-6E8A-4147-A177-3AD203B41FA5}">
                      <a16:colId xmlns:a16="http://schemas.microsoft.com/office/drawing/2014/main" val="3759390577"/>
                    </a:ext>
                  </a:extLst>
                </a:gridCol>
                <a:gridCol w="812933">
                  <a:extLst>
                    <a:ext uri="{9D8B030D-6E8A-4147-A177-3AD203B41FA5}">
                      <a16:colId xmlns:a16="http://schemas.microsoft.com/office/drawing/2014/main" val="969847951"/>
                    </a:ext>
                  </a:extLst>
                </a:gridCol>
              </a:tblGrid>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b="1" dirty="0" smtClean="0">
                          <a:effectLst/>
                          <a:latin typeface="Comic Sans MS" panose="030F0702030302020204" pitchFamily="66" charset="0"/>
                          <a:ea typeface="Calibri" panose="020F0502020204030204" pitchFamily="34" charset="0"/>
                          <a:cs typeface="Times New Roman" panose="02020603050405020304" pitchFamily="18" charset="0"/>
                        </a:rPr>
                        <a:t>Gold</a:t>
                      </a:r>
                      <a:r>
                        <a:rPr lang="en-GB" sz="1200" b="1" baseline="0" dirty="0" smtClean="0">
                          <a:effectLst/>
                          <a:latin typeface="Comic Sans MS" panose="030F0702030302020204" pitchFamily="66" charset="0"/>
                          <a:ea typeface="Calibri" panose="020F0502020204030204" pitchFamily="34" charset="0"/>
                          <a:cs typeface="Times New Roman" panose="02020603050405020304" pitchFamily="18" charset="0"/>
                        </a:rPr>
                        <a:t> </a:t>
                      </a:r>
                      <a:r>
                        <a:rPr lang="en-GB" sz="1200" b="1" dirty="0" smtClean="0">
                          <a:effectLst/>
                          <a:latin typeface="Comic Sans MS" panose="030F0702030302020204" pitchFamily="66" charset="0"/>
                          <a:ea typeface="Calibri" panose="020F0502020204030204" pitchFamily="34" charset="0"/>
                          <a:cs typeface="Times New Roman" panose="02020603050405020304" pitchFamily="18" charset="0"/>
                        </a:rPr>
                        <a:t>Success </a:t>
                      </a:r>
                      <a:r>
                        <a:rPr lang="en-GB" sz="1200" b="1" dirty="0">
                          <a:effectLst/>
                          <a:latin typeface="Comic Sans MS" panose="030F0702030302020204" pitchFamily="66" charset="0"/>
                          <a:ea typeface="Calibri" panose="020F0502020204030204" pitchFamily="34" charset="0"/>
                          <a:cs typeface="Times New Roman" panose="02020603050405020304" pitchFamily="18" charset="0"/>
                        </a:rPr>
                        <a:t>Criteria</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r>
                        <a:rPr lang="en-GB" sz="1300" b="1">
                          <a:effectLst/>
                          <a:latin typeface="Comic Sans MS" panose="030F0702030302020204" pitchFamily="66" charset="0"/>
                          <a:ea typeface="Calibri" panose="020F0502020204030204" pitchFamily="34" charset="0"/>
                          <a:cs typeface="Times New Roman" panose="02020603050405020304" pitchFamily="18" charset="0"/>
                        </a:rPr>
                        <a:t>Tick</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9267322"/>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started with Dear Kitty? (the name of the </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diary)</a:t>
                      </a:r>
                    </a:p>
                    <a:p>
                      <a:pPr>
                        <a:lnSpc>
                          <a:spcPct val="107000"/>
                        </a:lnSpc>
                        <a:spcAft>
                          <a:spcPts val="0"/>
                        </a:spcAft>
                      </a:pP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1993976"/>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ISPACE openers? Have I used parenthesis to add extra information?</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739831"/>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written in first person? (me, I, us, our, mine)</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183337"/>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Golden Lines?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71593"/>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parenthesis? (using</a:t>
                      </a:r>
                      <a:r>
                        <a:rPr lang="en-GB" sz="1200" baseline="0" dirty="0" smtClean="0">
                          <a:effectLst/>
                          <a:latin typeface="Comic Sans MS" panose="030F0702030302020204" pitchFamily="66" charset="0"/>
                          <a:ea typeface="Calibri" panose="020F0502020204030204" pitchFamily="34" charset="0"/>
                          <a:cs typeface="Times New Roman" panose="02020603050405020304" pitchFamily="18" charset="0"/>
                        </a:rPr>
                        <a:t> b</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rackets, dashes</a:t>
                      </a:r>
                      <a:r>
                        <a:rPr lang="en-GB" sz="1200" baseline="0" dirty="0" smtClean="0">
                          <a:effectLst/>
                          <a:latin typeface="Comic Sans MS" panose="030F0702030302020204" pitchFamily="66" charset="0"/>
                          <a:ea typeface="Calibri" panose="020F0502020204030204" pitchFamily="34" charset="0"/>
                          <a:cs typeface="Times New Roman" panose="02020603050405020304" pitchFamily="18" charset="0"/>
                        </a:rPr>
                        <a:t> or commas to add extra information)</a:t>
                      </a:r>
                      <a:endParaRPr lang="en-GB" sz="120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8682220"/>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written in an informal voice?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4031171"/>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my senses to describe the setting?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88620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68477599"/>
              </p:ext>
            </p:extLst>
          </p:nvPr>
        </p:nvGraphicFramePr>
        <p:xfrm>
          <a:off x="6054633" y="627582"/>
          <a:ext cx="5994221" cy="2551038"/>
        </p:xfrm>
        <a:graphic>
          <a:graphicData uri="http://schemas.openxmlformats.org/drawingml/2006/table">
            <a:tbl>
              <a:tblPr firstRow="1" firstCol="1" bandRow="1"/>
              <a:tblGrid>
                <a:gridCol w="5181288">
                  <a:extLst>
                    <a:ext uri="{9D8B030D-6E8A-4147-A177-3AD203B41FA5}">
                      <a16:colId xmlns:a16="http://schemas.microsoft.com/office/drawing/2014/main" val="3759390577"/>
                    </a:ext>
                  </a:extLst>
                </a:gridCol>
                <a:gridCol w="812933">
                  <a:extLst>
                    <a:ext uri="{9D8B030D-6E8A-4147-A177-3AD203B41FA5}">
                      <a16:colId xmlns:a16="http://schemas.microsoft.com/office/drawing/2014/main" val="969847951"/>
                    </a:ext>
                  </a:extLst>
                </a:gridCol>
              </a:tblGrid>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b="1" dirty="0" smtClean="0">
                          <a:effectLst/>
                          <a:latin typeface="Comic Sans MS" panose="030F0702030302020204" pitchFamily="66" charset="0"/>
                          <a:ea typeface="Calibri" panose="020F0502020204030204" pitchFamily="34" charset="0"/>
                          <a:cs typeface="Times New Roman" panose="02020603050405020304" pitchFamily="18" charset="0"/>
                        </a:rPr>
                        <a:t>Silver</a:t>
                      </a:r>
                      <a:r>
                        <a:rPr lang="en-GB" sz="1200" b="1" baseline="0" dirty="0" smtClean="0">
                          <a:effectLst/>
                          <a:latin typeface="Comic Sans MS" panose="030F0702030302020204" pitchFamily="66" charset="0"/>
                          <a:ea typeface="Calibri" panose="020F0502020204030204" pitchFamily="34" charset="0"/>
                          <a:cs typeface="Times New Roman" panose="02020603050405020304" pitchFamily="18" charset="0"/>
                        </a:rPr>
                        <a:t> </a:t>
                      </a:r>
                      <a:r>
                        <a:rPr lang="en-GB" sz="1200" b="1" dirty="0" smtClean="0">
                          <a:effectLst/>
                          <a:latin typeface="Comic Sans MS" panose="030F0702030302020204" pitchFamily="66" charset="0"/>
                          <a:ea typeface="Calibri" panose="020F0502020204030204" pitchFamily="34" charset="0"/>
                          <a:cs typeface="Times New Roman" panose="02020603050405020304" pitchFamily="18" charset="0"/>
                        </a:rPr>
                        <a:t>Success </a:t>
                      </a:r>
                      <a:r>
                        <a:rPr lang="en-GB" sz="1200" b="1" dirty="0">
                          <a:effectLst/>
                          <a:latin typeface="Comic Sans MS" panose="030F0702030302020204" pitchFamily="66" charset="0"/>
                          <a:ea typeface="Calibri" panose="020F0502020204030204" pitchFamily="34" charset="0"/>
                          <a:cs typeface="Times New Roman" panose="02020603050405020304" pitchFamily="18" charset="0"/>
                        </a:rPr>
                        <a:t>Criteria</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r>
                        <a:rPr lang="en-GB" sz="1300" b="1">
                          <a:effectLst/>
                          <a:latin typeface="Comic Sans MS" panose="030F0702030302020204" pitchFamily="66" charset="0"/>
                          <a:ea typeface="Calibri" panose="020F0502020204030204" pitchFamily="34" charset="0"/>
                          <a:cs typeface="Times New Roman" panose="02020603050405020304" pitchFamily="18" charset="0"/>
                        </a:rPr>
                        <a:t>Tick</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9267322"/>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started with Dear Kitty? (the name of the </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diary)</a:t>
                      </a:r>
                    </a:p>
                    <a:p>
                      <a:pPr>
                        <a:lnSpc>
                          <a:spcPct val="107000"/>
                        </a:lnSpc>
                        <a:spcAft>
                          <a:spcPts val="0"/>
                        </a:spcAft>
                      </a:pP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1993976"/>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Golden Lines?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739831"/>
                  </a:ext>
                </a:extLst>
              </a:tr>
              <a:tr h="348998">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written in first person? (me, I, us, our, mine)</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183337"/>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ISPACE openers? Have I used parenthesis to add extra information?</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71593"/>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my senses to describe the setting?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886203"/>
                  </a:ext>
                </a:extLst>
              </a:tr>
              <a:tr h="330756">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parenthesis? (using</a:t>
                      </a:r>
                      <a:r>
                        <a:rPr lang="en-GB" sz="1200" baseline="0" dirty="0" smtClean="0">
                          <a:effectLst/>
                          <a:latin typeface="Comic Sans MS" panose="030F0702030302020204" pitchFamily="66" charset="0"/>
                          <a:ea typeface="Calibri" panose="020F0502020204030204" pitchFamily="34" charset="0"/>
                          <a:cs typeface="Times New Roman" panose="02020603050405020304" pitchFamily="18" charset="0"/>
                        </a:rPr>
                        <a:t> b</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rackets, dashes</a:t>
                      </a:r>
                      <a:r>
                        <a:rPr lang="en-GB" sz="1200" baseline="0" dirty="0" smtClean="0">
                          <a:effectLst/>
                          <a:latin typeface="Comic Sans MS" panose="030F0702030302020204" pitchFamily="66" charset="0"/>
                          <a:ea typeface="Calibri" panose="020F0502020204030204" pitchFamily="34" charset="0"/>
                          <a:cs typeface="Times New Roman" panose="02020603050405020304" pitchFamily="18" charset="0"/>
                        </a:rPr>
                        <a:t> or commas to add extra information)</a:t>
                      </a:r>
                      <a:endParaRPr lang="en-GB" sz="120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9062448"/>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06179975"/>
              </p:ext>
            </p:extLst>
          </p:nvPr>
        </p:nvGraphicFramePr>
        <p:xfrm>
          <a:off x="30206" y="627582"/>
          <a:ext cx="5994221" cy="2159624"/>
        </p:xfrm>
        <a:graphic>
          <a:graphicData uri="http://schemas.openxmlformats.org/drawingml/2006/table">
            <a:tbl>
              <a:tblPr firstRow="1" firstCol="1" bandRow="1"/>
              <a:tblGrid>
                <a:gridCol w="5181288">
                  <a:extLst>
                    <a:ext uri="{9D8B030D-6E8A-4147-A177-3AD203B41FA5}">
                      <a16:colId xmlns:a16="http://schemas.microsoft.com/office/drawing/2014/main" val="3759390577"/>
                    </a:ext>
                  </a:extLst>
                </a:gridCol>
                <a:gridCol w="812933">
                  <a:extLst>
                    <a:ext uri="{9D8B030D-6E8A-4147-A177-3AD203B41FA5}">
                      <a16:colId xmlns:a16="http://schemas.microsoft.com/office/drawing/2014/main" val="969847951"/>
                    </a:ext>
                  </a:extLst>
                </a:gridCol>
              </a:tblGrid>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b="1" dirty="0" smtClean="0">
                          <a:effectLst/>
                          <a:latin typeface="Comic Sans MS" panose="030F0702030302020204" pitchFamily="66" charset="0"/>
                          <a:ea typeface="Calibri" panose="020F0502020204030204" pitchFamily="34" charset="0"/>
                          <a:cs typeface="Times New Roman" panose="02020603050405020304" pitchFamily="18" charset="0"/>
                        </a:rPr>
                        <a:t>Bronze</a:t>
                      </a:r>
                      <a:r>
                        <a:rPr lang="en-GB" sz="1200" b="1" baseline="0" dirty="0" smtClean="0">
                          <a:effectLst/>
                          <a:latin typeface="Comic Sans MS" panose="030F0702030302020204" pitchFamily="66" charset="0"/>
                          <a:ea typeface="Calibri" panose="020F0502020204030204" pitchFamily="34" charset="0"/>
                          <a:cs typeface="Times New Roman" panose="02020603050405020304" pitchFamily="18" charset="0"/>
                        </a:rPr>
                        <a:t> </a:t>
                      </a:r>
                      <a:r>
                        <a:rPr lang="en-GB" sz="1200" b="1" dirty="0" smtClean="0">
                          <a:effectLst/>
                          <a:latin typeface="Comic Sans MS" panose="030F0702030302020204" pitchFamily="66" charset="0"/>
                          <a:ea typeface="Calibri" panose="020F0502020204030204" pitchFamily="34" charset="0"/>
                          <a:cs typeface="Times New Roman" panose="02020603050405020304" pitchFamily="18" charset="0"/>
                        </a:rPr>
                        <a:t>Success </a:t>
                      </a:r>
                      <a:r>
                        <a:rPr lang="en-GB" sz="1200" b="1" dirty="0">
                          <a:effectLst/>
                          <a:latin typeface="Comic Sans MS" panose="030F0702030302020204" pitchFamily="66" charset="0"/>
                          <a:ea typeface="Calibri" panose="020F0502020204030204" pitchFamily="34" charset="0"/>
                          <a:cs typeface="Times New Roman" panose="02020603050405020304" pitchFamily="18" charset="0"/>
                        </a:rPr>
                        <a:t>Criteria</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r>
                        <a:rPr lang="en-GB" sz="1300" b="1">
                          <a:effectLst/>
                          <a:latin typeface="Comic Sans MS" panose="030F0702030302020204" pitchFamily="66" charset="0"/>
                          <a:ea typeface="Calibri" panose="020F0502020204030204" pitchFamily="34" charset="0"/>
                          <a:cs typeface="Times New Roman" panose="02020603050405020304" pitchFamily="18" charset="0"/>
                        </a:rPr>
                        <a:t>Tick</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9267322"/>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started with Dear Kitty? (the name of the </a:t>
                      </a: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diary)</a:t>
                      </a:r>
                    </a:p>
                    <a:p>
                      <a:pPr>
                        <a:lnSpc>
                          <a:spcPct val="107000"/>
                        </a:lnSpc>
                        <a:spcAft>
                          <a:spcPts val="0"/>
                        </a:spcAft>
                      </a:pP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1993976"/>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Golden Lines?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739831"/>
                  </a:ext>
                </a:extLst>
              </a:tr>
              <a:tr h="348998">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nSpc>
                          <a:spcPct val="107000"/>
                        </a:lnSpc>
                        <a:spcAft>
                          <a:spcPts val="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written in first person? (me, I, us, our, mine)</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183337"/>
                  </a:ext>
                </a:extLst>
              </a:tr>
              <a:tr h="34852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ISPACE openers? Have I used parenthesis to add extra information?</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71593"/>
                  </a:ext>
                </a:extLst>
              </a:tr>
              <a:tr h="330756">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my senses to describe the setting?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DBF"/>
                    </a:solidFill>
                  </a:tcPr>
                </a:tc>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lnSpc>
                          <a:spcPct val="107000"/>
                        </a:lnSpc>
                        <a:spcAft>
                          <a:spcPts val="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886203"/>
                  </a:ext>
                </a:extLst>
              </a:tr>
            </a:tbl>
          </a:graphicData>
        </a:graphic>
      </p:graphicFrame>
    </p:spTree>
    <p:extLst>
      <p:ext uri="{BB962C8B-B14F-4D97-AF65-F5344CB8AC3E}">
        <p14:creationId xmlns:p14="http://schemas.microsoft.com/office/powerpoint/2010/main" val="46355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60" t="10445" r="32999" b="7590"/>
          <a:stretch/>
        </p:blipFill>
        <p:spPr>
          <a:xfrm>
            <a:off x="1817914" y="0"/>
            <a:ext cx="5199017" cy="6741101"/>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560" t="10090" r="32899" b="6517"/>
          <a:stretch/>
        </p:blipFill>
        <p:spPr>
          <a:xfrm>
            <a:off x="7016931" y="57706"/>
            <a:ext cx="5066212" cy="6683395"/>
          </a:xfrm>
          <a:prstGeom prst="rect">
            <a:avLst/>
          </a:prstGeom>
        </p:spPr>
      </p:pic>
      <p:sp>
        <p:nvSpPr>
          <p:cNvPr id="10" name="Title 1"/>
          <p:cNvSpPr>
            <a:spLocks noGrp="1"/>
          </p:cNvSpPr>
          <p:nvPr>
            <p:ph type="title"/>
          </p:nvPr>
        </p:nvSpPr>
        <p:spPr>
          <a:xfrm>
            <a:off x="0" y="-261257"/>
            <a:ext cx="10515600" cy="1325563"/>
          </a:xfrm>
        </p:spPr>
        <p:txBody>
          <a:bodyPr>
            <a:normAutofit/>
          </a:bodyPr>
          <a:lstStyle/>
          <a:p>
            <a:r>
              <a:rPr lang="en-GB" sz="1400" b="1" u="sng" dirty="0" smtClean="0">
                <a:latin typeface="Comic Sans MS" panose="030F0702030302020204" pitchFamily="66" charset="0"/>
              </a:rPr>
              <a:t>Document 3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100" b="1" u="sng" dirty="0" smtClean="0">
                <a:solidFill>
                  <a:srgbClr val="FF0000"/>
                </a:solidFill>
                <a:latin typeface="Comic Sans MS" panose="030F0702030302020204" pitchFamily="66" charset="0"/>
              </a:rPr>
              <a:t>Silver Reading</a:t>
            </a:r>
            <a:endParaRPr lang="en-GB" sz="11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152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067" t="9910" r="32598" b="7590"/>
          <a:stretch/>
        </p:blipFill>
        <p:spPr>
          <a:xfrm>
            <a:off x="2011679" y="128859"/>
            <a:ext cx="5042263" cy="6619078"/>
          </a:xfrm>
          <a:prstGeom prst="rect">
            <a:avLst/>
          </a:prstGeom>
        </p:spPr>
      </p:pic>
      <p:sp>
        <p:nvSpPr>
          <p:cNvPr id="5" name="Title 1"/>
          <p:cNvSpPr>
            <a:spLocks noGrp="1"/>
          </p:cNvSpPr>
          <p:nvPr>
            <p:ph type="title"/>
          </p:nvPr>
        </p:nvSpPr>
        <p:spPr>
          <a:xfrm>
            <a:off x="0" y="-287382"/>
            <a:ext cx="10515600" cy="1325563"/>
          </a:xfrm>
        </p:spPr>
        <p:txBody>
          <a:bodyPr>
            <a:normAutofit/>
          </a:bodyPr>
          <a:lstStyle/>
          <a:p>
            <a:r>
              <a:rPr lang="en-GB" sz="1400" b="1" u="sng" dirty="0" smtClean="0">
                <a:latin typeface="Comic Sans MS" panose="030F0702030302020204" pitchFamily="66" charset="0"/>
              </a:rPr>
              <a:t>Document 3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100" b="1" u="sng" dirty="0" smtClean="0">
                <a:solidFill>
                  <a:srgbClr val="FF0000"/>
                </a:solidFill>
                <a:latin typeface="Comic Sans MS" panose="030F0702030302020204" pitchFamily="66" charset="0"/>
              </a:rPr>
              <a:t>Silver Questions</a:t>
            </a:r>
            <a:endParaRPr lang="en-GB" sz="11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97582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60" t="10090" r="32798" b="6875"/>
          <a:stretch/>
        </p:blipFill>
        <p:spPr>
          <a:xfrm>
            <a:off x="7032171" y="118334"/>
            <a:ext cx="5159829" cy="6739666"/>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661" t="10445" r="32999" b="6161"/>
          <a:stretch/>
        </p:blipFill>
        <p:spPr>
          <a:xfrm>
            <a:off x="1950721" y="116417"/>
            <a:ext cx="5081450" cy="6741583"/>
          </a:xfrm>
          <a:prstGeom prst="rect">
            <a:avLst/>
          </a:prstGeom>
        </p:spPr>
      </p:pic>
      <p:sp>
        <p:nvSpPr>
          <p:cNvPr id="6" name="Title 1"/>
          <p:cNvSpPr>
            <a:spLocks noGrp="1"/>
          </p:cNvSpPr>
          <p:nvPr>
            <p:ph type="title"/>
          </p:nvPr>
        </p:nvSpPr>
        <p:spPr>
          <a:xfrm>
            <a:off x="0" y="-287383"/>
            <a:ext cx="10515600" cy="1325563"/>
          </a:xfrm>
        </p:spPr>
        <p:txBody>
          <a:bodyPr>
            <a:normAutofit/>
          </a:bodyPr>
          <a:lstStyle/>
          <a:p>
            <a:r>
              <a:rPr lang="en-GB" sz="1400" b="1" u="sng" dirty="0" smtClean="0">
                <a:latin typeface="Comic Sans MS" panose="030F0702030302020204" pitchFamily="66" charset="0"/>
              </a:rPr>
              <a:t>Document 3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100" b="1" u="sng" dirty="0" smtClean="0">
                <a:solidFill>
                  <a:srgbClr val="FF0000"/>
                </a:solidFill>
                <a:latin typeface="Comic Sans MS" panose="030F0702030302020204" pitchFamily="66" charset="0"/>
              </a:rPr>
              <a:t>Gold Reading</a:t>
            </a:r>
            <a:endParaRPr lang="en-GB" sz="11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6220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962" t="10625" r="32598" b="10804"/>
          <a:stretch/>
        </p:blipFill>
        <p:spPr>
          <a:xfrm>
            <a:off x="1748006" y="260256"/>
            <a:ext cx="5251270" cy="654549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761" t="15089" r="32999" b="70625"/>
          <a:stretch/>
        </p:blipFill>
        <p:spPr>
          <a:xfrm>
            <a:off x="6973150" y="169817"/>
            <a:ext cx="5192724" cy="1227909"/>
          </a:xfrm>
          <a:prstGeom prst="rect">
            <a:avLst/>
          </a:prstGeom>
        </p:spPr>
      </p:pic>
      <p:sp>
        <p:nvSpPr>
          <p:cNvPr id="6" name="Title 1"/>
          <p:cNvSpPr>
            <a:spLocks noGrp="1"/>
          </p:cNvSpPr>
          <p:nvPr>
            <p:ph type="title"/>
          </p:nvPr>
        </p:nvSpPr>
        <p:spPr>
          <a:xfrm>
            <a:off x="0" y="-248194"/>
            <a:ext cx="10515600" cy="1325563"/>
          </a:xfrm>
        </p:spPr>
        <p:txBody>
          <a:bodyPr>
            <a:normAutofit/>
          </a:bodyPr>
          <a:lstStyle/>
          <a:p>
            <a:r>
              <a:rPr lang="en-GB" sz="1400" b="1" u="sng" dirty="0" smtClean="0">
                <a:latin typeface="Comic Sans MS" panose="030F0702030302020204" pitchFamily="66" charset="0"/>
              </a:rPr>
              <a:t>Document 3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100" b="1" u="sng" dirty="0" smtClean="0">
                <a:solidFill>
                  <a:srgbClr val="FF0000"/>
                </a:solidFill>
                <a:latin typeface="Comic Sans MS" panose="030F0702030302020204" pitchFamily="66" charset="0"/>
              </a:rPr>
              <a:t>Gold Questions</a:t>
            </a:r>
            <a:endParaRPr lang="en-GB" sz="11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45646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560" t="11875" r="32899" b="6175"/>
          <a:stretch/>
        </p:blipFill>
        <p:spPr>
          <a:xfrm>
            <a:off x="2050868" y="156754"/>
            <a:ext cx="5068388" cy="6570617"/>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661" t="9910" r="32999" b="9911"/>
          <a:stretch/>
        </p:blipFill>
        <p:spPr>
          <a:xfrm>
            <a:off x="7093130" y="209005"/>
            <a:ext cx="5079444" cy="6518365"/>
          </a:xfrm>
          <a:prstGeom prst="rect">
            <a:avLst/>
          </a:prstGeom>
        </p:spPr>
      </p:pic>
      <p:sp>
        <p:nvSpPr>
          <p:cNvPr id="6" name="Title 1"/>
          <p:cNvSpPr>
            <a:spLocks noGrp="1"/>
          </p:cNvSpPr>
          <p:nvPr>
            <p:ph type="title"/>
          </p:nvPr>
        </p:nvSpPr>
        <p:spPr>
          <a:xfrm>
            <a:off x="0" y="-235131"/>
            <a:ext cx="10515600" cy="1325563"/>
          </a:xfrm>
        </p:spPr>
        <p:txBody>
          <a:bodyPr>
            <a:normAutofit/>
          </a:bodyPr>
          <a:lstStyle/>
          <a:p>
            <a:r>
              <a:rPr lang="en-GB" sz="1400" b="1" u="sng" dirty="0" smtClean="0">
                <a:latin typeface="Comic Sans MS" panose="030F0702030302020204" pitchFamily="66" charset="0"/>
              </a:rPr>
              <a:t>Document 3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100" b="1" u="sng" dirty="0" smtClean="0">
                <a:solidFill>
                  <a:srgbClr val="FF0000"/>
                </a:solidFill>
                <a:latin typeface="Comic Sans MS" panose="030F0702030302020204" pitchFamily="66" charset="0"/>
              </a:rPr>
              <a:t>Platinum Reading</a:t>
            </a:r>
            <a:endParaRPr lang="en-GB" sz="11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01103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062" t="17947" r="32698" b="6161"/>
          <a:stretch/>
        </p:blipFill>
        <p:spPr>
          <a:xfrm>
            <a:off x="1566621" y="104503"/>
            <a:ext cx="5448134" cy="65967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2163" t="15813" r="32899" b="58304"/>
          <a:stretch/>
        </p:blipFill>
        <p:spPr>
          <a:xfrm>
            <a:off x="6818810" y="104503"/>
            <a:ext cx="5373189" cy="2237941"/>
          </a:xfrm>
          <a:prstGeom prst="rect">
            <a:avLst/>
          </a:prstGeom>
        </p:spPr>
      </p:pic>
      <p:sp>
        <p:nvSpPr>
          <p:cNvPr id="6" name="Title 1"/>
          <p:cNvSpPr>
            <a:spLocks noGrp="1"/>
          </p:cNvSpPr>
          <p:nvPr>
            <p:ph type="title"/>
          </p:nvPr>
        </p:nvSpPr>
        <p:spPr>
          <a:xfrm>
            <a:off x="0" y="-261257"/>
            <a:ext cx="10515600" cy="1325563"/>
          </a:xfrm>
        </p:spPr>
        <p:txBody>
          <a:bodyPr>
            <a:normAutofit/>
          </a:bodyPr>
          <a:lstStyle/>
          <a:p>
            <a:r>
              <a:rPr lang="en-GB" sz="1400" b="1" u="sng" dirty="0" smtClean="0">
                <a:latin typeface="Comic Sans MS" panose="030F0702030302020204" pitchFamily="66" charset="0"/>
              </a:rPr>
              <a:t>Document 3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100" b="1" u="sng" dirty="0" smtClean="0">
                <a:solidFill>
                  <a:srgbClr val="FF0000"/>
                </a:solidFill>
                <a:latin typeface="Comic Sans MS" panose="030F0702030302020204" pitchFamily="66" charset="0"/>
              </a:rPr>
              <a:t>Platinum Questions</a:t>
            </a:r>
            <a:endParaRPr lang="en-GB" sz="11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12062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 y="877656"/>
            <a:ext cx="12160003" cy="4890023"/>
            <a:chOff x="-1" y="877656"/>
            <a:chExt cx="12160003" cy="4890023"/>
          </a:xfrm>
        </p:grpSpPr>
        <p:pic>
          <p:nvPicPr>
            <p:cNvPr id="4" name="Picture 3"/>
            <p:cNvPicPr>
              <a:picLocks noChangeAspect="1"/>
            </p:cNvPicPr>
            <p:nvPr/>
          </p:nvPicPr>
          <p:blipFill rotWithShape="1">
            <a:blip r:embed="rId2"/>
            <a:srcRect l="31761" t="17768" r="32497" b="7411"/>
            <a:stretch/>
          </p:blipFill>
          <p:spPr>
            <a:xfrm>
              <a:off x="3924827" y="877656"/>
              <a:ext cx="4131744" cy="4890023"/>
            </a:xfrm>
            <a:prstGeom prst="rect">
              <a:avLst/>
            </a:prstGeom>
            <a:ln w="28575">
              <a:solidFill>
                <a:srgbClr val="FF0000"/>
              </a:solidFill>
            </a:ln>
          </p:spPr>
        </p:pic>
        <p:pic>
          <p:nvPicPr>
            <p:cNvPr id="5" name="Picture 4"/>
            <p:cNvPicPr>
              <a:picLocks noChangeAspect="1"/>
            </p:cNvPicPr>
            <p:nvPr/>
          </p:nvPicPr>
          <p:blipFill rotWithShape="1">
            <a:blip r:embed="rId3"/>
            <a:srcRect l="31961" t="14732" r="32900" b="5982"/>
            <a:stretch/>
          </p:blipFill>
          <p:spPr>
            <a:xfrm>
              <a:off x="-1" y="877656"/>
              <a:ext cx="3924827" cy="4890023"/>
            </a:xfrm>
            <a:prstGeom prst="rect">
              <a:avLst/>
            </a:prstGeom>
            <a:ln w="28575">
              <a:solidFill>
                <a:srgbClr val="FF0000"/>
              </a:solidFill>
            </a:ln>
          </p:spPr>
        </p:pic>
        <p:pic>
          <p:nvPicPr>
            <p:cNvPr id="6" name="Picture 5"/>
            <p:cNvPicPr>
              <a:picLocks noChangeAspect="1"/>
            </p:cNvPicPr>
            <p:nvPr/>
          </p:nvPicPr>
          <p:blipFill rotWithShape="1">
            <a:blip r:embed="rId4"/>
            <a:srcRect l="31661" t="15446" r="33401" b="11339"/>
            <a:stretch/>
          </p:blipFill>
          <p:spPr>
            <a:xfrm>
              <a:off x="8085908" y="877656"/>
              <a:ext cx="4074094" cy="4890023"/>
            </a:xfrm>
            <a:prstGeom prst="rect">
              <a:avLst/>
            </a:prstGeom>
            <a:ln w="28575">
              <a:solidFill>
                <a:srgbClr val="FF0000"/>
              </a:solidFill>
            </a:ln>
          </p:spPr>
        </p:pic>
      </p:grpSp>
      <p:sp>
        <p:nvSpPr>
          <p:cNvPr id="7" name="Title 1"/>
          <p:cNvSpPr>
            <a:spLocks noGrp="1"/>
          </p:cNvSpPr>
          <p:nvPr>
            <p:ph type="title"/>
          </p:nvPr>
        </p:nvSpPr>
        <p:spPr>
          <a:xfrm>
            <a:off x="0" y="0"/>
            <a:ext cx="10515600" cy="418011"/>
          </a:xfrm>
        </p:spPr>
        <p:txBody>
          <a:bodyPr>
            <a:normAutofit/>
          </a:bodyPr>
          <a:lstStyle/>
          <a:p>
            <a:r>
              <a:rPr lang="en-GB" sz="1800" b="1" u="sng" dirty="0" smtClean="0">
                <a:latin typeface="Comic Sans MS" panose="030F0702030302020204" pitchFamily="66" charset="0"/>
              </a:rPr>
              <a:t>Document 3 –</a:t>
            </a:r>
            <a:r>
              <a:rPr lang="en-GB" sz="1800" b="1" u="sng" dirty="0">
                <a:latin typeface="Comic Sans MS" panose="030F0702030302020204" pitchFamily="66" charset="0"/>
              </a:rPr>
              <a:t> </a:t>
            </a:r>
            <a:r>
              <a:rPr lang="en-GB" sz="1400" b="1" u="sng" dirty="0" smtClean="0">
                <a:solidFill>
                  <a:srgbClr val="FF0000"/>
                </a:solidFill>
                <a:latin typeface="Comic Sans MS" panose="030F0702030302020204" pitchFamily="66" charset="0"/>
              </a:rPr>
              <a:t>Answers</a:t>
            </a:r>
            <a:endParaRPr lang="en-GB" sz="1400" b="1" u="sng" dirty="0">
              <a:solidFill>
                <a:srgbClr val="FF0000"/>
              </a:solidFill>
              <a:latin typeface="Comic Sans MS" panose="030F0702030302020204" pitchFamily="66" charset="0"/>
            </a:endParaRPr>
          </a:p>
        </p:txBody>
      </p:sp>
      <p:sp>
        <p:nvSpPr>
          <p:cNvPr id="8" name="Title 1"/>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1100" b="1" u="sng" dirty="0">
              <a:latin typeface="Comic Sans MS" panose="030F0702030302020204" pitchFamily="66" charset="0"/>
            </a:endParaRPr>
          </a:p>
        </p:txBody>
      </p:sp>
      <p:sp>
        <p:nvSpPr>
          <p:cNvPr id="9" name="Rectangle 8"/>
          <p:cNvSpPr/>
          <p:nvPr/>
        </p:nvSpPr>
        <p:spPr>
          <a:xfrm>
            <a:off x="1072679" y="528372"/>
            <a:ext cx="683200" cy="307777"/>
          </a:xfrm>
          <a:prstGeom prst="rect">
            <a:avLst/>
          </a:prstGeom>
        </p:spPr>
        <p:txBody>
          <a:bodyPr wrap="none">
            <a:spAutoFit/>
          </a:bodyPr>
          <a:lstStyle/>
          <a:p>
            <a:r>
              <a:rPr lang="en-GB" sz="1400" b="1" u="sng" dirty="0">
                <a:latin typeface="Comic Sans MS" panose="030F0702030302020204" pitchFamily="66" charset="0"/>
              </a:rPr>
              <a:t>Silver</a:t>
            </a:r>
            <a:endParaRPr lang="en-GB" sz="1100" b="1" u="sng" dirty="0">
              <a:latin typeface="Comic Sans MS" panose="030F0702030302020204" pitchFamily="66" charset="0"/>
            </a:endParaRPr>
          </a:p>
        </p:txBody>
      </p:sp>
      <p:sp>
        <p:nvSpPr>
          <p:cNvPr id="10" name="Rectangle 9"/>
          <p:cNvSpPr/>
          <p:nvPr/>
        </p:nvSpPr>
        <p:spPr>
          <a:xfrm>
            <a:off x="5233205" y="570869"/>
            <a:ext cx="556563" cy="307777"/>
          </a:xfrm>
          <a:prstGeom prst="rect">
            <a:avLst/>
          </a:prstGeom>
        </p:spPr>
        <p:txBody>
          <a:bodyPr wrap="none">
            <a:spAutoFit/>
          </a:bodyPr>
          <a:lstStyle/>
          <a:p>
            <a:r>
              <a:rPr lang="en-GB" sz="1400" b="1" u="sng" dirty="0" smtClean="0">
                <a:latin typeface="Comic Sans MS" panose="030F0702030302020204" pitchFamily="66" charset="0"/>
              </a:rPr>
              <a:t>Gold</a:t>
            </a:r>
            <a:endParaRPr lang="en-GB" sz="1100" b="1" u="sng" dirty="0">
              <a:latin typeface="Comic Sans MS" panose="030F0702030302020204" pitchFamily="66" charset="0"/>
            </a:endParaRPr>
          </a:p>
        </p:txBody>
      </p:sp>
      <p:sp>
        <p:nvSpPr>
          <p:cNvPr id="11" name="Rectangle 10"/>
          <p:cNvSpPr/>
          <p:nvPr/>
        </p:nvSpPr>
        <p:spPr>
          <a:xfrm>
            <a:off x="9369673" y="493945"/>
            <a:ext cx="891591" cy="307777"/>
          </a:xfrm>
          <a:prstGeom prst="rect">
            <a:avLst/>
          </a:prstGeom>
        </p:spPr>
        <p:txBody>
          <a:bodyPr wrap="none">
            <a:spAutoFit/>
          </a:bodyPr>
          <a:lstStyle/>
          <a:p>
            <a:r>
              <a:rPr lang="en-GB" sz="1400" b="1" u="sng" dirty="0" smtClean="0">
                <a:latin typeface="Comic Sans MS" panose="030F0702030302020204" pitchFamily="66" charset="0"/>
              </a:rPr>
              <a:t>Platinum</a:t>
            </a:r>
            <a:endParaRPr lang="en-GB" sz="1100" b="1" u="sng" dirty="0">
              <a:latin typeface="Comic Sans MS" panose="030F0702030302020204" pitchFamily="66" charset="0"/>
            </a:endParaRPr>
          </a:p>
        </p:txBody>
      </p:sp>
    </p:spTree>
    <p:extLst>
      <p:ext uri="{BB962C8B-B14F-4D97-AF65-F5344CB8AC3E}">
        <p14:creationId xmlns:p14="http://schemas.microsoft.com/office/powerpoint/2010/main" val="2294031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73FC5-6349-47D8-9A28-252C3CFE6A61}">
  <ds:schemaRefs>
    <ds:schemaRef ds:uri="http://schemas.microsoft.com/sharepoint/v3/contenttype/forms"/>
  </ds:schemaRefs>
</ds:datastoreItem>
</file>

<file path=customXml/itemProps2.xml><?xml version="1.0" encoding="utf-8"?>
<ds:datastoreItem xmlns:ds="http://schemas.openxmlformats.org/officeDocument/2006/customXml" ds:itemID="{C071CD97-1EFA-4DFB-ACF9-5F8A2300D036}">
  <ds:schemaRefs>
    <ds:schemaRef ds:uri="http://schemas.microsoft.com/office/infopath/2007/PartnerControls"/>
    <ds:schemaRef ds:uri="http://purl.org/dc/elements/1.1/"/>
    <ds:schemaRef ds:uri="http://schemas.microsoft.com/office/2006/metadata/properties"/>
    <ds:schemaRef ds:uri="359a9a00-a290-4288-b116-4b5872e28cb1"/>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4201952A-8DD4-4F6F-90FD-F44D0E2FD7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2517</TotalTime>
  <Words>3334</Words>
  <Application>Microsoft Office PowerPoint</Application>
  <PresentationFormat>Widescreen</PresentationFormat>
  <Paragraphs>284</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Comic Sans MS</vt:lpstr>
      <vt:lpstr>Letter-join 36</vt:lpstr>
      <vt:lpstr>Times New Roman</vt:lpstr>
      <vt:lpstr>Office Theme</vt:lpstr>
      <vt:lpstr>Document 1:  Work from top to bottom until the full word is spelt out on the bottom of the pyramid</vt:lpstr>
      <vt:lpstr>Document 2 -</vt:lpstr>
      <vt:lpstr>Document 3 –  Silver Reading</vt:lpstr>
      <vt:lpstr>Document 3 –  Silver Questions</vt:lpstr>
      <vt:lpstr>Document 3 –  Gold Reading</vt:lpstr>
      <vt:lpstr>Document 3 –  Gold Questions</vt:lpstr>
      <vt:lpstr>Document 3 –  Platinum Reading</vt:lpstr>
      <vt:lpstr>Document 3 –  Platinum Questions</vt:lpstr>
      <vt:lpstr>Document 3 – Answers</vt:lpstr>
      <vt:lpstr>Document 3</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 8</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Soboljew</dc:creator>
  <cp:lastModifiedBy>Lisa Wainwright</cp:lastModifiedBy>
  <cp:revision>130</cp:revision>
  <dcterms:created xsi:type="dcterms:W3CDTF">2020-11-19T11:07:29Z</dcterms:created>
  <dcterms:modified xsi:type="dcterms:W3CDTF">2021-02-01T10:57:22Z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