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39"/>
  </p:notesMasterIdLst>
  <p:sldIdLst>
    <p:sldId id="256" r:id="rId5"/>
    <p:sldId id="262" r:id="rId6"/>
    <p:sldId id="275" r:id="rId7"/>
    <p:sldId id="276" r:id="rId8"/>
    <p:sldId id="277" r:id="rId9"/>
    <p:sldId id="258" r:id="rId10"/>
    <p:sldId id="307" r:id="rId11"/>
    <p:sldId id="308" r:id="rId12"/>
    <p:sldId id="309" r:id="rId13"/>
    <p:sldId id="272" r:id="rId14"/>
    <p:sldId id="289" r:id="rId15"/>
    <p:sldId id="290" r:id="rId16"/>
    <p:sldId id="292" r:id="rId17"/>
    <p:sldId id="274" r:id="rId18"/>
    <p:sldId id="296" r:id="rId19"/>
    <p:sldId id="298" r:id="rId20"/>
    <p:sldId id="295" r:id="rId21"/>
    <p:sldId id="299" r:id="rId22"/>
    <p:sldId id="293" r:id="rId23"/>
    <p:sldId id="294" r:id="rId24"/>
    <p:sldId id="297" r:id="rId25"/>
    <p:sldId id="300" r:id="rId26"/>
    <p:sldId id="273" r:id="rId27"/>
    <p:sldId id="261" r:id="rId28"/>
    <p:sldId id="281" r:id="rId29"/>
    <p:sldId id="301" r:id="rId30"/>
    <p:sldId id="302" r:id="rId31"/>
    <p:sldId id="288" r:id="rId32"/>
    <p:sldId id="303" r:id="rId33"/>
    <p:sldId id="304" r:id="rId34"/>
    <p:sldId id="305" r:id="rId35"/>
    <p:sldId id="306" r:id="rId36"/>
    <p:sldId id="283" r:id="rId37"/>
    <p:sldId id="287" r:id="rId3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00"/>
    <a:srgbClr val="F363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03" autoAdjust="0"/>
    <p:restoredTop sz="94343" autoAdjust="0"/>
  </p:normalViewPr>
  <p:slideViewPr>
    <p:cSldViewPr>
      <p:cViewPr varScale="1">
        <p:scale>
          <a:sx n="73" d="100"/>
          <a:sy n="73" d="100"/>
        </p:scale>
        <p:origin x="147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C2B5BD6-941A-46DF-AC0E-4548CFBEB0A4}" type="datetimeFigureOut">
              <a:rPr lang="en-GB" smtClean="0"/>
              <a:t>01/02/2021</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3993709-2252-4F6F-82F1-C032B12C9AD5}" type="slidenum">
              <a:rPr lang="en-GB" smtClean="0"/>
              <a:t>‹#›</a:t>
            </a:fld>
            <a:endParaRPr lang="en-GB"/>
          </a:p>
        </p:txBody>
      </p:sp>
    </p:spTree>
    <p:extLst>
      <p:ext uri="{BB962C8B-B14F-4D97-AF65-F5344CB8AC3E}">
        <p14:creationId xmlns:p14="http://schemas.microsoft.com/office/powerpoint/2010/main" val="4161508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a:t>
            </a:fld>
            <a:endParaRPr lang="en-GB"/>
          </a:p>
        </p:txBody>
      </p:sp>
    </p:spTree>
    <p:extLst>
      <p:ext uri="{BB962C8B-B14F-4D97-AF65-F5344CB8AC3E}">
        <p14:creationId xmlns:p14="http://schemas.microsoft.com/office/powerpoint/2010/main" val="2975233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20</a:t>
            </a:fld>
            <a:endParaRPr lang="en-GB"/>
          </a:p>
        </p:txBody>
      </p:sp>
    </p:spTree>
    <p:extLst>
      <p:ext uri="{BB962C8B-B14F-4D97-AF65-F5344CB8AC3E}">
        <p14:creationId xmlns:p14="http://schemas.microsoft.com/office/powerpoint/2010/main" val="2772044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25</a:t>
            </a:fld>
            <a:endParaRPr lang="en-GB"/>
          </a:p>
        </p:txBody>
      </p:sp>
    </p:spTree>
    <p:extLst>
      <p:ext uri="{BB962C8B-B14F-4D97-AF65-F5344CB8AC3E}">
        <p14:creationId xmlns:p14="http://schemas.microsoft.com/office/powerpoint/2010/main" val="1021950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26</a:t>
            </a:fld>
            <a:endParaRPr lang="en-GB"/>
          </a:p>
        </p:txBody>
      </p:sp>
    </p:spTree>
    <p:extLst>
      <p:ext uri="{BB962C8B-B14F-4D97-AF65-F5344CB8AC3E}">
        <p14:creationId xmlns:p14="http://schemas.microsoft.com/office/powerpoint/2010/main" val="3360385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27</a:t>
            </a:fld>
            <a:endParaRPr lang="en-GB"/>
          </a:p>
        </p:txBody>
      </p:sp>
    </p:spTree>
    <p:extLst>
      <p:ext uri="{BB962C8B-B14F-4D97-AF65-F5344CB8AC3E}">
        <p14:creationId xmlns:p14="http://schemas.microsoft.com/office/powerpoint/2010/main" val="2256560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29</a:t>
            </a:fld>
            <a:endParaRPr lang="en-GB"/>
          </a:p>
        </p:txBody>
      </p:sp>
    </p:spTree>
    <p:extLst>
      <p:ext uri="{BB962C8B-B14F-4D97-AF65-F5344CB8AC3E}">
        <p14:creationId xmlns:p14="http://schemas.microsoft.com/office/powerpoint/2010/main" val="4111128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30</a:t>
            </a:fld>
            <a:endParaRPr lang="en-GB"/>
          </a:p>
        </p:txBody>
      </p:sp>
    </p:spTree>
    <p:extLst>
      <p:ext uri="{BB962C8B-B14F-4D97-AF65-F5344CB8AC3E}">
        <p14:creationId xmlns:p14="http://schemas.microsoft.com/office/powerpoint/2010/main" val="266391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32</a:t>
            </a:fld>
            <a:endParaRPr lang="en-GB"/>
          </a:p>
        </p:txBody>
      </p:sp>
    </p:spTree>
    <p:extLst>
      <p:ext uri="{BB962C8B-B14F-4D97-AF65-F5344CB8AC3E}">
        <p14:creationId xmlns:p14="http://schemas.microsoft.com/office/powerpoint/2010/main" val="4132251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33</a:t>
            </a:fld>
            <a:endParaRPr lang="en-GB"/>
          </a:p>
        </p:txBody>
      </p:sp>
    </p:spTree>
    <p:extLst>
      <p:ext uri="{BB962C8B-B14F-4D97-AF65-F5344CB8AC3E}">
        <p14:creationId xmlns:p14="http://schemas.microsoft.com/office/powerpoint/2010/main" val="28534918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5B9BBDFF-E59A-4A6C-AF92-8EC950ED9EC2}" type="datetimeFigureOut">
              <a:rPr lang="en-GB" smtClean="0"/>
              <a:t>01/02/2021</a:t>
            </a:fld>
            <a:endParaRPr lang="en-GB"/>
          </a:p>
        </p:txBody>
      </p:sp>
      <p:sp>
        <p:nvSpPr>
          <p:cNvPr id="5" name="Footer Placeholder 4"/>
          <p:cNvSpPr>
            <a:spLocks noGrp="1"/>
          </p:cNvSpPr>
          <p:nvPr>
            <p:ph type="ftr" sz="quarter" idx="11"/>
          </p:nvPr>
        </p:nvSpPr>
        <p:spPr>
          <a:xfrm>
            <a:off x="1174044" y="5357592"/>
            <a:ext cx="5034845" cy="365125"/>
          </a:xfrm>
        </p:spPr>
        <p:txBody>
          <a:bodyPr/>
          <a:lstStyle/>
          <a:p>
            <a:endParaRPr lang="en-GB"/>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D6BD9BC3-C315-4BC6-97CF-AD093D35EAF4}"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BBDFF-E59A-4A6C-AF92-8EC950ED9EC2}"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BBDFF-E59A-4A6C-AF92-8EC950ED9EC2}"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BBDFF-E59A-4A6C-AF92-8EC950ED9EC2}"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9BBDFF-E59A-4A6C-AF92-8EC950ED9EC2}"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5B9BBDFF-E59A-4A6C-AF92-8EC950ED9EC2}" type="datetimeFigureOut">
              <a:rPr lang="en-GB" smtClean="0"/>
              <a:t>01/02/2021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BD9BC3-C315-4BC6-97CF-AD093D35EAF4}" type="slidenum">
              <a:rPr lang="en-GB" smtClean="0"/>
              <a:t>‹#›</a:t>
            </a:fld>
            <a:endParaRPr lang="en-GB"/>
          </a:p>
        </p:txBody>
      </p:sp>
      <p:sp>
        <p:nvSpPr>
          <p:cNvPr id="9" name="Content Placeholder 8"/>
          <p:cNvSpPr>
            <a:spLocks noGrp="1"/>
          </p:cNvSpPr>
          <p:nvPr>
            <p:ph sz="quarter" idx="13"/>
          </p:nvPr>
        </p:nvSpPr>
        <p:spPr>
          <a:xfrm>
            <a:off x="1298448" y="2121407"/>
            <a:ext cx="32004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63440" y="2119313"/>
            <a:ext cx="32004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B9BBDFF-E59A-4A6C-AF92-8EC950ED9EC2}" type="datetimeFigureOut">
              <a:rPr lang="en-GB" smtClean="0"/>
              <a:t>01/02/2021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6BD9BC3-C315-4BC6-97CF-AD093D35EAF4}" type="slidenum">
              <a:rPr lang="en-GB" smtClean="0"/>
              <a:t>‹#›</a:t>
            </a:fld>
            <a:endParaRPr lang="en-GB"/>
          </a:p>
        </p:txBody>
      </p:sp>
      <p:sp>
        <p:nvSpPr>
          <p:cNvPr id="11" name="Content Placeholder 10"/>
          <p:cNvSpPr>
            <a:spLocks noGrp="1"/>
          </p:cNvSpPr>
          <p:nvPr>
            <p:ph sz="quarter" idx="13"/>
          </p:nvPr>
        </p:nvSpPr>
        <p:spPr>
          <a:xfrm>
            <a:off x="1298448" y="2944368"/>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9BBDFF-E59A-4A6C-AF92-8EC950ED9EC2}" type="datetimeFigureOut">
              <a:rPr lang="en-GB" smtClean="0"/>
              <a:t>01/02/2021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9BBDFF-E59A-4A6C-AF92-8EC950ED9EC2}" type="datetimeFigureOut">
              <a:rPr lang="en-GB" smtClean="0"/>
              <a:t>01/02/2021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5B9BBDFF-E59A-4A6C-AF92-8EC950ED9EC2}" type="datetimeFigureOut">
              <a:rPr lang="en-GB" smtClean="0"/>
              <a:t>01/02/2021</a:t>
            </a:fld>
            <a:endParaRPr lang="en-GB"/>
          </a:p>
        </p:txBody>
      </p:sp>
      <p:sp>
        <p:nvSpPr>
          <p:cNvPr id="6" name="Footer Placeholder 5"/>
          <p:cNvSpPr>
            <a:spLocks noGrp="1"/>
          </p:cNvSpPr>
          <p:nvPr>
            <p:ph type="ftr" sz="quarter" idx="11"/>
          </p:nvPr>
        </p:nvSpPr>
        <p:spPr>
          <a:xfrm rot="-60000">
            <a:off x="914554" y="5829261"/>
            <a:ext cx="3522607" cy="365125"/>
          </a:xfrm>
        </p:spPr>
        <p:txBody>
          <a:bodyPr/>
          <a:lstStyle/>
          <a:p>
            <a:endParaRPr lang="en-GB"/>
          </a:p>
        </p:txBody>
      </p:sp>
      <p:sp>
        <p:nvSpPr>
          <p:cNvPr id="7" name="Slide Number Placeholder 6"/>
          <p:cNvSpPr>
            <a:spLocks noGrp="1"/>
          </p:cNvSpPr>
          <p:nvPr>
            <p:ph type="sldNum" sz="quarter" idx="12"/>
          </p:nvPr>
        </p:nvSpPr>
        <p:spPr>
          <a:xfrm rot="60000">
            <a:off x="7557313" y="5896961"/>
            <a:ext cx="554023" cy="365125"/>
          </a:xfrm>
        </p:spPr>
        <p:txBody>
          <a:bodyPr/>
          <a:lstStyle/>
          <a:p>
            <a:fld id="{D6BD9BC3-C315-4BC6-97CF-AD093D35EAF4}"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5B9BBDFF-E59A-4A6C-AF92-8EC950ED9EC2}" type="datetimeFigureOut">
              <a:rPr lang="en-GB" smtClean="0"/>
              <a:t>01/02/2021</a:t>
            </a:fld>
            <a:endParaRPr lang="en-GB"/>
          </a:p>
        </p:txBody>
      </p:sp>
      <p:sp>
        <p:nvSpPr>
          <p:cNvPr id="6" name="Footer Placeholder 5"/>
          <p:cNvSpPr>
            <a:spLocks noGrp="1"/>
          </p:cNvSpPr>
          <p:nvPr>
            <p:ph type="ftr" sz="quarter" idx="11"/>
          </p:nvPr>
        </p:nvSpPr>
        <p:spPr>
          <a:xfrm rot="-60000">
            <a:off x="914569" y="5831037"/>
            <a:ext cx="3319043" cy="365125"/>
          </a:xfrm>
        </p:spPr>
        <p:txBody>
          <a:bodyPr/>
          <a:lstStyle/>
          <a:p>
            <a:endParaRPr lang="en-GB"/>
          </a:p>
        </p:txBody>
      </p:sp>
      <p:sp>
        <p:nvSpPr>
          <p:cNvPr id="7" name="Slide Number Placeholder 6"/>
          <p:cNvSpPr>
            <a:spLocks noGrp="1"/>
          </p:cNvSpPr>
          <p:nvPr>
            <p:ph type="sldNum" sz="quarter" idx="12"/>
          </p:nvPr>
        </p:nvSpPr>
        <p:spPr>
          <a:xfrm rot="60000">
            <a:off x="7562089" y="5900026"/>
            <a:ext cx="554023" cy="365125"/>
          </a:xfrm>
        </p:spPr>
        <p:txBody>
          <a:bodyPr/>
          <a:lstStyle/>
          <a:p>
            <a:fld id="{D6BD9BC3-C315-4BC6-97CF-AD093D35EAF4}"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5B9BBDFF-E59A-4A6C-AF92-8EC950ED9EC2}" type="datetimeFigureOut">
              <a:rPr lang="en-GB" smtClean="0"/>
              <a:t>01/02/2021</a:t>
            </a:fld>
            <a:endParaRPr lang="en-GB"/>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GB"/>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D6BD9BC3-C315-4BC6-97CF-AD093D35EAF4}"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yLSvdEUA2wI&amp;feature=emb_logo"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hyperlink" Target="https://www.annefrank.org/en/about-us/what-we-do/publications/anne-frank-house-virtual-reality/"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llside Primary School | Baddeley Green | Staffordshir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171" y="1052736"/>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5656" y="2852936"/>
            <a:ext cx="6264696" cy="1815882"/>
          </a:xfrm>
          <a:prstGeom prst="rect">
            <a:avLst/>
          </a:prstGeom>
          <a:noFill/>
        </p:spPr>
        <p:txBody>
          <a:bodyPr wrap="square" rtlCol="0">
            <a:spAutoFit/>
          </a:bodyPr>
          <a:lstStyle/>
          <a:p>
            <a:pPr algn="ctr"/>
            <a:r>
              <a:rPr lang="en-GB" sz="4000" b="1" dirty="0">
                <a:latin typeface="Comic Sans MS" panose="030F0702030302020204" pitchFamily="66" charset="0"/>
              </a:rPr>
              <a:t>Year </a:t>
            </a:r>
            <a:r>
              <a:rPr lang="en-GB" sz="4000" b="1" dirty="0" smtClean="0">
                <a:latin typeface="Comic Sans MS" panose="030F0702030302020204" pitchFamily="66" charset="0"/>
              </a:rPr>
              <a:t>6</a:t>
            </a:r>
            <a:br>
              <a:rPr lang="en-GB" sz="4000" b="1" dirty="0" smtClean="0">
                <a:latin typeface="Comic Sans MS" panose="030F0702030302020204" pitchFamily="66" charset="0"/>
              </a:rPr>
            </a:br>
            <a:endParaRPr lang="en-GB" sz="4000" b="1" dirty="0">
              <a:latin typeface="Comic Sans MS" panose="030F0702030302020204" pitchFamily="66" charset="0"/>
            </a:endParaRPr>
          </a:p>
          <a:p>
            <a:pPr algn="ctr"/>
            <a:r>
              <a:rPr lang="en-GB" sz="3200" b="1" dirty="0" smtClean="0">
                <a:latin typeface="Comic Sans MS" panose="030F0702030302020204" pitchFamily="66" charset="0"/>
              </a:rPr>
              <a:t>Anne Frank Diary Entry</a:t>
            </a:r>
            <a:endParaRPr lang="en-GB" sz="3200" b="1" dirty="0">
              <a:latin typeface="Comic Sans MS" panose="030F0702030302020204" pitchFamily="66" charset="0"/>
            </a:endParaRPr>
          </a:p>
        </p:txBody>
      </p:sp>
    </p:spTree>
    <p:extLst>
      <p:ext uri="{BB962C8B-B14F-4D97-AF65-F5344CB8AC3E}">
        <p14:creationId xmlns:p14="http://schemas.microsoft.com/office/powerpoint/2010/main" val="36331892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377" y="1443906"/>
            <a:ext cx="6965245" cy="1202485"/>
          </a:xfrm>
        </p:spPr>
        <p:txBody>
          <a:bodyPr>
            <a:normAutofit/>
          </a:bodyPr>
          <a:lstStyle/>
          <a:p>
            <a:r>
              <a:rPr lang="en-GB" sz="2800" b="1" u="sng" dirty="0" smtClean="0">
                <a:latin typeface="Comic Sans MS" panose="030F0702030302020204" pitchFamily="66" charset="0"/>
              </a:rPr>
              <a:t>Ordering events</a:t>
            </a:r>
            <a:endParaRPr lang="en-GB" sz="2800" b="1" u="sng" dirty="0">
              <a:latin typeface="Comic Sans MS" panose="030F0702030302020204" pitchFamily="66" charset="0"/>
            </a:endParaRPr>
          </a:p>
        </p:txBody>
      </p:sp>
      <p:sp>
        <p:nvSpPr>
          <p:cNvPr id="4" name="TextBox 3"/>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rPr>
              <a:t>Lesson 3</a:t>
            </a:r>
            <a:endParaRPr lang="en-GB" dirty="0">
              <a:solidFill>
                <a:schemeClr val="bg1"/>
              </a:solidFill>
            </a:endParaRPr>
          </a:p>
        </p:txBody>
      </p:sp>
      <p:sp>
        <p:nvSpPr>
          <p:cNvPr id="5" name="Content Placeholder 2"/>
          <p:cNvSpPr txBox="1">
            <a:spLocks/>
          </p:cNvSpPr>
          <p:nvPr/>
        </p:nvSpPr>
        <p:spPr>
          <a:xfrm>
            <a:off x="2303748" y="6016054"/>
            <a:ext cx="4608512" cy="570736"/>
          </a:xfrm>
          <a:prstGeom prst="rect">
            <a:avLst/>
          </a:prstGeom>
          <a:solidFill>
            <a:schemeClr val="bg2"/>
          </a:solidFill>
        </p:spPr>
        <p:txBody>
          <a:bodyPr vert="horz" lIns="91440" tIns="45720" rIns="91440" bIns="45720" rtlCol="0" anchor="t">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None/>
            </a:pPr>
            <a:r>
              <a:rPr lang="en-GB" sz="1400" b="1" dirty="0" smtClean="0">
                <a:solidFill>
                  <a:schemeClr val="bg1"/>
                </a:solidFill>
                <a:latin typeface="Comic Sans MS" panose="030F0702030302020204" pitchFamily="66" charset="0"/>
              </a:rPr>
              <a:t>TASK: </a:t>
            </a:r>
            <a:r>
              <a:rPr lang="en-GB" sz="1400" dirty="0" smtClean="0">
                <a:solidFill>
                  <a:schemeClr val="bg1"/>
                </a:solidFill>
                <a:latin typeface="Comic Sans MS" panose="030F0702030302020204" pitchFamily="66" charset="0"/>
              </a:rPr>
              <a:t>Watch the video and order events on </a:t>
            </a:r>
            <a:r>
              <a:rPr lang="en-GB" sz="1400" b="1" dirty="0" smtClean="0">
                <a:solidFill>
                  <a:schemeClr val="bg1"/>
                </a:solidFill>
                <a:latin typeface="Comic Sans MS" panose="030F0702030302020204" pitchFamily="66" charset="0"/>
              </a:rPr>
              <a:t>Document 4 </a:t>
            </a:r>
            <a:r>
              <a:rPr lang="en-GB" sz="1400" dirty="0" smtClean="0">
                <a:solidFill>
                  <a:schemeClr val="bg1"/>
                </a:solidFill>
                <a:latin typeface="Comic Sans MS" panose="030F0702030302020204" pitchFamily="66" charset="0"/>
              </a:rPr>
              <a:t>so they’re in chronological order</a:t>
            </a:r>
            <a:endParaRPr lang="en-GB" sz="1400" dirty="0">
              <a:solidFill>
                <a:schemeClr val="bg1"/>
              </a:solidFill>
              <a:latin typeface="Comic Sans MS" panose="030F0702030302020204" pitchFamily="66" charset="0"/>
            </a:endParaRPr>
          </a:p>
          <a:p>
            <a:pPr marL="0" indent="0" algn="ctr">
              <a:buFont typeface="Brush Script MT" pitchFamily="66" charset="0"/>
              <a:buNone/>
            </a:pPr>
            <a:r>
              <a:rPr lang="en-GB" sz="1600" b="1" dirty="0" smtClean="0">
                <a:solidFill>
                  <a:schemeClr val="bg1"/>
                </a:solidFill>
                <a:latin typeface="Comic Sans MS" panose="030F0702030302020204" pitchFamily="66" charset="0"/>
              </a:rPr>
              <a:t>.</a:t>
            </a:r>
          </a:p>
          <a:p>
            <a:pPr marL="0" indent="0">
              <a:buFont typeface="Brush Script MT" pitchFamily="66" charset="0"/>
              <a:buNone/>
            </a:pPr>
            <a:endParaRPr lang="en-GB" sz="1800" dirty="0">
              <a:latin typeface="Comic Sans MS" panose="030F0702030302020204" pitchFamily="66" charset="0"/>
            </a:endParaRPr>
          </a:p>
        </p:txBody>
      </p:sp>
      <p:grpSp>
        <p:nvGrpSpPr>
          <p:cNvPr id="12" name="Group 11"/>
          <p:cNvGrpSpPr/>
          <p:nvPr/>
        </p:nvGrpSpPr>
        <p:grpSpPr>
          <a:xfrm>
            <a:off x="647563" y="2383567"/>
            <a:ext cx="8064896" cy="683690"/>
            <a:chOff x="755576" y="1938516"/>
            <a:chExt cx="8064896" cy="683690"/>
          </a:xfrm>
        </p:grpSpPr>
        <p:sp>
          <p:nvSpPr>
            <p:cNvPr id="7" name="Rectangle 6"/>
            <p:cNvSpPr/>
            <p:nvPr/>
          </p:nvSpPr>
          <p:spPr>
            <a:xfrm>
              <a:off x="755576" y="2252874"/>
              <a:ext cx="8064896" cy="369332"/>
            </a:xfrm>
            <a:prstGeom prst="rect">
              <a:avLst/>
            </a:prstGeom>
          </p:spPr>
          <p:txBody>
            <a:bodyPr wrap="square">
              <a:spAutoFit/>
            </a:bodyPr>
            <a:lstStyle/>
            <a:p>
              <a:r>
                <a:rPr lang="en-GB" dirty="0" smtClean="0">
                  <a:hlinkClick r:id="rId2"/>
                </a:rPr>
                <a:t>https</a:t>
              </a:r>
              <a:r>
                <a:rPr lang="en-GB" dirty="0">
                  <a:hlinkClick r:id="rId2"/>
                </a:rPr>
                <a:t>://www.youtube.com/watch?v=yLSvdEUA2wI&amp;feature=emb_logo</a:t>
              </a:r>
              <a:r>
                <a:rPr lang="en-GB" dirty="0"/>
                <a:t> </a:t>
              </a:r>
            </a:p>
          </p:txBody>
        </p:sp>
        <p:sp>
          <p:nvSpPr>
            <p:cNvPr id="10" name="TextBox 9"/>
            <p:cNvSpPr txBox="1"/>
            <p:nvPr/>
          </p:nvSpPr>
          <p:spPr>
            <a:xfrm>
              <a:off x="768686" y="1938516"/>
              <a:ext cx="7560839" cy="369332"/>
            </a:xfrm>
            <a:prstGeom prst="rect">
              <a:avLst/>
            </a:prstGeom>
            <a:noFill/>
          </p:spPr>
          <p:txBody>
            <a:bodyPr wrap="square" rtlCol="0">
              <a:spAutoFit/>
            </a:bodyPr>
            <a:lstStyle/>
            <a:p>
              <a:r>
                <a:rPr lang="en-GB" b="1" dirty="0" smtClean="0"/>
                <a:t>Watch this video:</a:t>
              </a:r>
            </a:p>
          </p:txBody>
        </p:sp>
      </p:grpSp>
      <p:sp>
        <p:nvSpPr>
          <p:cNvPr id="13" name="TextBox 12"/>
          <p:cNvSpPr txBox="1"/>
          <p:nvPr/>
        </p:nvSpPr>
        <p:spPr>
          <a:xfrm>
            <a:off x="4303522" y="3875000"/>
            <a:ext cx="4088322" cy="1200329"/>
          </a:xfrm>
          <a:prstGeom prst="rect">
            <a:avLst/>
          </a:prstGeom>
          <a:noFill/>
        </p:spPr>
        <p:txBody>
          <a:bodyPr wrap="square" rtlCol="0">
            <a:spAutoFit/>
          </a:bodyPr>
          <a:lstStyle/>
          <a:p>
            <a:r>
              <a:rPr lang="en-GB" dirty="0" smtClean="0">
                <a:latin typeface="Comic Sans MS" panose="030F0702030302020204" pitchFamily="66" charset="0"/>
              </a:rPr>
              <a:t>Then, order the events of Anne’s life in chronological order. Find the events on </a:t>
            </a:r>
            <a:r>
              <a:rPr lang="en-GB" b="1" dirty="0" smtClean="0">
                <a:latin typeface="Comic Sans MS" panose="030F0702030302020204" pitchFamily="66" charset="0"/>
              </a:rPr>
              <a:t>Document 4 </a:t>
            </a:r>
            <a:r>
              <a:rPr lang="en-GB" dirty="0" smtClean="0">
                <a:latin typeface="Comic Sans MS" panose="030F0702030302020204" pitchFamily="66" charset="0"/>
              </a:rPr>
              <a:t>of the </a:t>
            </a:r>
            <a:r>
              <a:rPr lang="en-GB" i="1" dirty="0" smtClean="0">
                <a:latin typeface="Comic Sans MS" panose="030F0702030302020204" pitchFamily="66" charset="0"/>
              </a:rPr>
              <a:t>English Resource Pack</a:t>
            </a:r>
            <a:endParaRPr lang="en-GB" i="1" dirty="0">
              <a:latin typeface="Comic Sans MS" panose="030F0702030302020204" pitchFamily="66" charset="0"/>
            </a:endParaRPr>
          </a:p>
        </p:txBody>
      </p:sp>
      <p:pic>
        <p:nvPicPr>
          <p:cNvPr id="16" name="Picture 15"/>
          <p:cNvPicPr>
            <a:picLocks noChangeAspect="1"/>
          </p:cNvPicPr>
          <p:nvPr/>
        </p:nvPicPr>
        <p:blipFill rotWithShape="1">
          <a:blip r:embed="rId3"/>
          <a:srcRect l="22881" t="21221" r="10153" b="13811"/>
          <a:stretch/>
        </p:blipFill>
        <p:spPr>
          <a:xfrm rot="20696078">
            <a:off x="653565" y="3739630"/>
            <a:ext cx="3463935" cy="1889419"/>
          </a:xfrm>
          <a:prstGeom prst="rect">
            <a:avLst/>
          </a:prstGeom>
          <a:ln w="28575">
            <a:solidFill>
              <a:schemeClr val="bg2"/>
            </a:solidFill>
          </a:ln>
        </p:spPr>
      </p:pic>
      <p:pic>
        <p:nvPicPr>
          <p:cNvPr id="11" name="Picture 2" descr="Hillside Primary School | Baddeley Green | Staffordshir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179" y="564598"/>
            <a:ext cx="7423665" cy="1239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9534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179" y="564598"/>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rPr>
              <a:t>Lesson 3</a:t>
            </a:r>
            <a:endParaRPr lang="en-GB" dirty="0">
              <a:solidFill>
                <a:schemeClr val="bg1"/>
              </a:solidFill>
            </a:endParaRPr>
          </a:p>
        </p:txBody>
      </p:sp>
      <p:sp>
        <p:nvSpPr>
          <p:cNvPr id="7" name="Rectangle 6"/>
          <p:cNvSpPr/>
          <p:nvPr/>
        </p:nvSpPr>
        <p:spPr>
          <a:xfrm>
            <a:off x="755576" y="5733256"/>
            <a:ext cx="7636268" cy="93610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TASK: </a:t>
            </a:r>
            <a:r>
              <a:rPr lang="en-GB" sz="1400" dirty="0" smtClean="0">
                <a:latin typeface="Comic Sans MS" panose="030F0702030302020204" pitchFamily="66" charset="0"/>
              </a:rPr>
              <a:t>First of all you must research the definitions of the words on the left-hand side of </a:t>
            </a:r>
            <a:r>
              <a:rPr lang="en-GB" sz="1400" b="1" dirty="0" smtClean="0">
                <a:latin typeface="Comic Sans MS" panose="030F0702030302020204" pitchFamily="66" charset="0"/>
              </a:rPr>
              <a:t>Document 4</a:t>
            </a:r>
            <a:r>
              <a:rPr lang="en-GB" sz="1400" dirty="0" smtClean="0">
                <a:latin typeface="Comic Sans MS" panose="030F0702030302020204" pitchFamily="66" charset="0"/>
              </a:rPr>
              <a:t>. You may use a dictionary or Google (simply type the word followed by ‘definition’ into Google search engine). You don’t have to write these definitions anywhere but it may help as you will need to remember them for the  next task.</a:t>
            </a:r>
            <a:endParaRPr lang="en-GB" sz="1400" dirty="0">
              <a:latin typeface="Comic Sans MS" panose="030F0702030302020204" pitchFamily="66" charset="0"/>
            </a:endParaRPr>
          </a:p>
        </p:txBody>
      </p:sp>
      <p:grpSp>
        <p:nvGrpSpPr>
          <p:cNvPr id="14" name="Group 13"/>
          <p:cNvGrpSpPr/>
          <p:nvPr/>
        </p:nvGrpSpPr>
        <p:grpSpPr>
          <a:xfrm>
            <a:off x="755576" y="2406170"/>
            <a:ext cx="6792298" cy="3136875"/>
            <a:chOff x="665785" y="1988840"/>
            <a:chExt cx="6792298" cy="3136875"/>
          </a:xfrm>
        </p:grpSpPr>
        <p:sp>
          <p:nvSpPr>
            <p:cNvPr id="10" name="TextBox 9"/>
            <p:cNvSpPr txBox="1"/>
            <p:nvPr/>
          </p:nvSpPr>
          <p:spPr>
            <a:xfrm>
              <a:off x="665785" y="2337614"/>
              <a:ext cx="1080120" cy="954107"/>
            </a:xfrm>
            <a:prstGeom prst="rect">
              <a:avLst/>
            </a:prstGeom>
            <a:noFill/>
          </p:spPr>
          <p:txBody>
            <a:bodyPr wrap="square" rtlCol="0">
              <a:spAutoFit/>
            </a:bodyPr>
            <a:lstStyle/>
            <a:p>
              <a:r>
                <a:rPr lang="en-GB" sz="1400" dirty="0" smtClean="0">
                  <a:latin typeface="Comic Sans MS" panose="030F0702030302020204" pitchFamily="66" charset="0"/>
                </a:rPr>
                <a:t>Find the meaning of these words</a:t>
              </a:r>
              <a:endParaRPr lang="en-GB" sz="1400" dirty="0">
                <a:latin typeface="Comic Sans MS" panose="030F0702030302020204" pitchFamily="66" charset="0"/>
              </a:endParaRPr>
            </a:p>
          </p:txBody>
        </p:sp>
        <p:grpSp>
          <p:nvGrpSpPr>
            <p:cNvPr id="13" name="Group 12"/>
            <p:cNvGrpSpPr/>
            <p:nvPr/>
          </p:nvGrpSpPr>
          <p:grpSpPr>
            <a:xfrm>
              <a:off x="1403648" y="1988840"/>
              <a:ext cx="6054435" cy="3136875"/>
              <a:chOff x="1403648" y="1988840"/>
              <a:chExt cx="6054435" cy="3136875"/>
            </a:xfrm>
          </p:grpSpPr>
          <p:grpSp>
            <p:nvGrpSpPr>
              <p:cNvPr id="9" name="Group 8"/>
              <p:cNvGrpSpPr/>
              <p:nvPr/>
            </p:nvGrpSpPr>
            <p:grpSpPr>
              <a:xfrm>
                <a:off x="1685917" y="1988840"/>
                <a:ext cx="5772166" cy="3136875"/>
                <a:chOff x="1685917" y="1988840"/>
                <a:chExt cx="5772166" cy="3136875"/>
              </a:xfrm>
            </p:grpSpPr>
            <p:pic>
              <p:nvPicPr>
                <p:cNvPr id="6" name="Picture 5"/>
                <p:cNvPicPr>
                  <a:picLocks noChangeAspect="1"/>
                </p:cNvPicPr>
                <p:nvPr/>
              </p:nvPicPr>
              <p:blipFill rotWithShape="1">
                <a:blip r:embed="rId3"/>
                <a:srcRect l="14580" t="28344" r="22882" b="12595"/>
                <a:stretch/>
              </p:blipFill>
              <p:spPr>
                <a:xfrm>
                  <a:off x="1685917" y="2060848"/>
                  <a:ext cx="5772166" cy="3064867"/>
                </a:xfrm>
                <a:prstGeom prst="rect">
                  <a:avLst/>
                </a:prstGeom>
                <a:ln>
                  <a:solidFill>
                    <a:schemeClr val="tx1"/>
                  </a:solidFill>
                </a:ln>
              </p:spPr>
            </p:pic>
            <p:sp>
              <p:nvSpPr>
                <p:cNvPr id="8" name="Oval 7"/>
                <p:cNvSpPr/>
                <p:nvPr/>
              </p:nvSpPr>
              <p:spPr>
                <a:xfrm>
                  <a:off x="1805892" y="1988840"/>
                  <a:ext cx="648072" cy="2232248"/>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2" name="Straight Arrow Connector 11"/>
              <p:cNvCxnSpPr/>
              <p:nvPr/>
            </p:nvCxnSpPr>
            <p:spPr>
              <a:xfrm flipH="1" flipV="1">
                <a:off x="1403648" y="2996952"/>
                <a:ext cx="402244" cy="216024"/>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 name="TextBox 14"/>
          <p:cNvSpPr txBox="1"/>
          <p:nvPr/>
        </p:nvSpPr>
        <p:spPr>
          <a:xfrm>
            <a:off x="726482" y="1820203"/>
            <a:ext cx="7665362" cy="523220"/>
          </a:xfrm>
          <a:prstGeom prst="rect">
            <a:avLst/>
          </a:prstGeom>
          <a:noFill/>
        </p:spPr>
        <p:txBody>
          <a:bodyPr wrap="square" rtlCol="0">
            <a:spAutoFit/>
          </a:bodyPr>
          <a:lstStyle/>
          <a:p>
            <a:pPr algn="ctr"/>
            <a:r>
              <a:rPr lang="en-GB" sz="1400" b="1" dirty="0" smtClean="0">
                <a:latin typeface="Comic Sans MS" panose="030F0702030302020204" pitchFamily="66" charset="0"/>
              </a:rPr>
              <a:t>Anne Frank’s emotions graph</a:t>
            </a:r>
            <a:r>
              <a:rPr lang="en-GB" sz="1400" dirty="0" smtClean="0">
                <a:latin typeface="Comic Sans MS" panose="030F0702030302020204" pitchFamily="66" charset="0"/>
              </a:rPr>
              <a:t> – the words on the left of the graph are powerful adjectives to describe how Anne may have felt at different points in her life. </a:t>
            </a:r>
            <a:endParaRPr lang="en-GB" sz="1400" dirty="0">
              <a:latin typeface="Comic Sans MS" panose="030F0702030302020204" pitchFamily="66" charset="0"/>
            </a:endParaRPr>
          </a:p>
        </p:txBody>
      </p:sp>
    </p:spTree>
    <p:extLst>
      <p:ext uri="{BB962C8B-B14F-4D97-AF65-F5344CB8AC3E}">
        <p14:creationId xmlns:p14="http://schemas.microsoft.com/office/powerpoint/2010/main" val="21621147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179" y="564598"/>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rPr>
              <a:t>Lesson 3</a:t>
            </a:r>
            <a:endParaRPr lang="en-GB" dirty="0">
              <a:solidFill>
                <a:schemeClr val="bg1"/>
              </a:solidFill>
            </a:endParaRPr>
          </a:p>
        </p:txBody>
      </p:sp>
      <p:sp>
        <p:nvSpPr>
          <p:cNvPr id="7" name="Rectangle 6"/>
          <p:cNvSpPr/>
          <p:nvPr/>
        </p:nvSpPr>
        <p:spPr>
          <a:xfrm>
            <a:off x="755576" y="5733256"/>
            <a:ext cx="7636268" cy="93610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TASK 2: </a:t>
            </a:r>
            <a:r>
              <a:rPr lang="en-GB" sz="1400" dirty="0">
                <a:latin typeface="Comic Sans MS" panose="030F0702030302020204" pitchFamily="66" charset="0"/>
              </a:rPr>
              <a:t>U</a:t>
            </a:r>
            <a:r>
              <a:rPr lang="en-GB" sz="1400" dirty="0" smtClean="0">
                <a:latin typeface="Comic Sans MS" panose="030F0702030302020204" pitchFamily="66" charset="0"/>
              </a:rPr>
              <a:t>sing the events ordered in the first part of the lesson, choose seven to go into the boxes along the bottom of this graph. Be careful though, you should ensure that the events you are choosing can be matched to one of Anne’s emotions on the left hand-side of the graph. Order the events from left to right in chronological order.</a:t>
            </a:r>
            <a:endParaRPr lang="en-GB" sz="1400" dirty="0">
              <a:latin typeface="Comic Sans MS" panose="030F0702030302020204" pitchFamily="66" charset="0"/>
            </a:endParaRPr>
          </a:p>
        </p:txBody>
      </p:sp>
      <p:grpSp>
        <p:nvGrpSpPr>
          <p:cNvPr id="14" name="Group 13"/>
          <p:cNvGrpSpPr/>
          <p:nvPr/>
        </p:nvGrpSpPr>
        <p:grpSpPr>
          <a:xfrm>
            <a:off x="1547665" y="2060848"/>
            <a:ext cx="6120680" cy="3403421"/>
            <a:chOff x="1547665" y="2060848"/>
            <a:chExt cx="6120680" cy="3403421"/>
          </a:xfrm>
        </p:grpSpPr>
        <p:grpSp>
          <p:nvGrpSpPr>
            <p:cNvPr id="9" name="Group 8"/>
            <p:cNvGrpSpPr/>
            <p:nvPr/>
          </p:nvGrpSpPr>
          <p:grpSpPr>
            <a:xfrm>
              <a:off x="1685917" y="2060848"/>
              <a:ext cx="5772166" cy="3064867"/>
              <a:chOff x="1685917" y="2060848"/>
              <a:chExt cx="5772166" cy="3064867"/>
            </a:xfrm>
          </p:grpSpPr>
          <p:pic>
            <p:nvPicPr>
              <p:cNvPr id="6" name="Picture 5"/>
              <p:cNvPicPr>
                <a:picLocks noChangeAspect="1"/>
              </p:cNvPicPr>
              <p:nvPr/>
            </p:nvPicPr>
            <p:blipFill rotWithShape="1">
              <a:blip r:embed="rId5"/>
              <a:srcRect l="14580" t="28344" r="22882" b="12595"/>
              <a:stretch/>
            </p:blipFill>
            <p:spPr>
              <a:xfrm>
                <a:off x="1685917" y="2060848"/>
                <a:ext cx="5772166" cy="3064867"/>
              </a:xfrm>
              <a:prstGeom prst="rect">
                <a:avLst/>
              </a:prstGeom>
              <a:ln>
                <a:solidFill>
                  <a:schemeClr val="tx1"/>
                </a:solidFill>
              </a:ln>
            </p:spPr>
          </p:pic>
          <p:sp>
            <p:nvSpPr>
              <p:cNvPr id="8" name="Oval 7"/>
              <p:cNvSpPr/>
              <p:nvPr/>
            </p:nvSpPr>
            <p:spPr>
              <a:xfrm rot="5400000">
                <a:off x="4303167" y="1816707"/>
                <a:ext cx="975475" cy="5334355"/>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p:cNvSpPr txBox="1"/>
            <p:nvPr/>
          </p:nvSpPr>
          <p:spPr>
            <a:xfrm>
              <a:off x="1547665" y="5125715"/>
              <a:ext cx="6120680" cy="338554"/>
            </a:xfrm>
            <a:prstGeom prst="rect">
              <a:avLst/>
            </a:prstGeom>
            <a:noFill/>
            <a:ln>
              <a:noFill/>
            </a:ln>
          </p:spPr>
          <p:txBody>
            <a:bodyPr wrap="square" rtlCol="0">
              <a:spAutoFit/>
            </a:bodyPr>
            <a:lstStyle/>
            <a:p>
              <a:r>
                <a:rPr lang="en-GB" sz="1600" b="1" dirty="0" smtClean="0">
                  <a:solidFill>
                    <a:schemeClr val="bg2"/>
                  </a:solidFill>
                  <a:latin typeface="Comic Sans MS" panose="030F0702030302020204" pitchFamily="66" charset="0"/>
                </a:rPr>
                <a:t>Earliest event 				Latest event</a:t>
              </a:r>
              <a:endParaRPr lang="en-GB" sz="1600" b="1" dirty="0">
                <a:solidFill>
                  <a:schemeClr val="bg2"/>
                </a:solidFill>
                <a:latin typeface="Comic Sans MS" panose="030F0702030302020204" pitchFamily="66" charset="0"/>
              </a:endParaRPr>
            </a:p>
          </p:txBody>
        </p:sp>
        <p:cxnSp>
          <p:nvCxnSpPr>
            <p:cNvPr id="11" name="Straight Arrow Connector 10"/>
            <p:cNvCxnSpPr/>
            <p:nvPr/>
          </p:nvCxnSpPr>
          <p:spPr>
            <a:xfrm>
              <a:off x="3059832" y="5301208"/>
              <a:ext cx="3096344"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3734" y="500890"/>
            <a:ext cx="609600" cy="609600"/>
          </a:xfrm>
          <a:prstGeom prst="rect">
            <a:avLst/>
          </a:prstGeom>
        </p:spPr>
      </p:pic>
    </p:spTree>
    <p:extLst>
      <p:ext uri="{BB962C8B-B14F-4D97-AF65-F5344CB8AC3E}">
        <p14:creationId xmlns:p14="http://schemas.microsoft.com/office/powerpoint/2010/main" val="308736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179" y="564598"/>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rPr>
              <a:t>Lesson 3</a:t>
            </a:r>
            <a:endParaRPr lang="en-GB" dirty="0">
              <a:solidFill>
                <a:schemeClr val="bg1"/>
              </a:solidFill>
            </a:endParaRPr>
          </a:p>
        </p:txBody>
      </p:sp>
      <p:sp>
        <p:nvSpPr>
          <p:cNvPr id="7" name="Rectangle 6"/>
          <p:cNvSpPr/>
          <p:nvPr/>
        </p:nvSpPr>
        <p:spPr>
          <a:xfrm>
            <a:off x="762171" y="5503521"/>
            <a:ext cx="7636268" cy="93610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TASK 2: </a:t>
            </a:r>
            <a:r>
              <a:rPr lang="en-GB" sz="1400" dirty="0">
                <a:latin typeface="Comic Sans MS" panose="030F0702030302020204" pitchFamily="66" charset="0"/>
              </a:rPr>
              <a:t>U</a:t>
            </a:r>
            <a:r>
              <a:rPr lang="en-GB" sz="1400" dirty="0" smtClean="0">
                <a:latin typeface="Comic Sans MS" panose="030F0702030302020204" pitchFamily="66" charset="0"/>
              </a:rPr>
              <a:t>sing the events ordered in the first part of the lesson, choose seven to go into the boxes along the bottom of this graph. Be careful though, you should ensure that the events you are choosing can be matched to one of Anne’s emotions on the left hand-side of the graph. Order the events from left to right in chronological order.</a:t>
            </a:r>
            <a:endParaRPr lang="en-GB" sz="1400" dirty="0">
              <a:latin typeface="Comic Sans MS" panose="030F0702030302020204" pitchFamily="66" charset="0"/>
            </a:endParaRPr>
          </a:p>
        </p:txBody>
      </p:sp>
      <p:grpSp>
        <p:nvGrpSpPr>
          <p:cNvPr id="41" name="Group 40"/>
          <p:cNvGrpSpPr/>
          <p:nvPr/>
        </p:nvGrpSpPr>
        <p:grpSpPr>
          <a:xfrm>
            <a:off x="1721921" y="2093602"/>
            <a:ext cx="5802515" cy="3064867"/>
            <a:chOff x="1721921" y="2093602"/>
            <a:chExt cx="5802515" cy="3064867"/>
          </a:xfrm>
        </p:grpSpPr>
        <p:grpSp>
          <p:nvGrpSpPr>
            <p:cNvPr id="40" name="Group 39"/>
            <p:cNvGrpSpPr/>
            <p:nvPr/>
          </p:nvGrpSpPr>
          <p:grpSpPr>
            <a:xfrm>
              <a:off x="1721921" y="2093602"/>
              <a:ext cx="5772166" cy="3064867"/>
              <a:chOff x="1721921" y="2093602"/>
              <a:chExt cx="5772166" cy="3064867"/>
            </a:xfrm>
          </p:grpSpPr>
          <p:pic>
            <p:nvPicPr>
              <p:cNvPr id="6" name="Picture 5"/>
              <p:cNvPicPr>
                <a:picLocks noChangeAspect="1"/>
              </p:cNvPicPr>
              <p:nvPr/>
            </p:nvPicPr>
            <p:blipFill rotWithShape="1">
              <a:blip r:embed="rId3"/>
              <a:srcRect l="14580" t="28344" r="22882" b="12595"/>
              <a:stretch/>
            </p:blipFill>
            <p:spPr>
              <a:xfrm>
                <a:off x="1721921" y="2093602"/>
                <a:ext cx="5772166" cy="3064867"/>
              </a:xfrm>
              <a:prstGeom prst="rect">
                <a:avLst/>
              </a:prstGeom>
              <a:ln>
                <a:solidFill>
                  <a:schemeClr val="tx1"/>
                </a:solidFill>
              </a:ln>
            </p:spPr>
          </p:pic>
          <p:cxnSp>
            <p:nvCxnSpPr>
              <p:cNvPr id="19" name="Straight Connector 18"/>
              <p:cNvCxnSpPr/>
              <p:nvPr/>
            </p:nvCxnSpPr>
            <p:spPr>
              <a:xfrm>
                <a:off x="2915816" y="2631125"/>
                <a:ext cx="576064" cy="1184037"/>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V="1">
                <a:off x="3491880" y="2920746"/>
                <a:ext cx="576064" cy="894416"/>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H="1" flipV="1">
                <a:off x="4067944" y="2920746"/>
                <a:ext cx="612067" cy="591961"/>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flipH="1">
                <a:off x="4680012" y="3206409"/>
                <a:ext cx="576063" cy="313157"/>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flipH="1">
                <a:off x="5256077" y="2312259"/>
                <a:ext cx="584072" cy="910884"/>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flipH="1" flipV="1">
                <a:off x="5840149" y="2312259"/>
                <a:ext cx="576066" cy="1502903"/>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flipH="1">
                <a:off x="6424221" y="2631125"/>
                <a:ext cx="576066" cy="1184038"/>
              </a:xfrm>
              <a:prstGeom prst="line">
                <a:avLst/>
              </a:prstGeom>
            </p:spPr>
            <p:style>
              <a:lnRef idx="1">
                <a:schemeClr val="dk1"/>
              </a:lnRef>
              <a:fillRef idx="0">
                <a:schemeClr val="dk1"/>
              </a:fillRef>
              <a:effectRef idx="0">
                <a:schemeClr val="dk1"/>
              </a:effectRef>
              <a:fontRef idx="minor">
                <a:schemeClr val="tx1"/>
              </a:fontRef>
            </p:style>
          </p:cxnSp>
        </p:grpSp>
        <p:sp>
          <p:nvSpPr>
            <p:cNvPr id="3" name="TextBox 2"/>
            <p:cNvSpPr txBox="1"/>
            <p:nvPr/>
          </p:nvSpPr>
          <p:spPr>
            <a:xfrm>
              <a:off x="3358613" y="3687228"/>
              <a:ext cx="642309" cy="261610"/>
            </a:xfrm>
            <a:prstGeom prst="rect">
              <a:avLst/>
            </a:prstGeom>
            <a:noFill/>
          </p:spPr>
          <p:txBody>
            <a:bodyPr wrap="square" rtlCol="0">
              <a:spAutoFit/>
            </a:bodyPr>
            <a:lstStyle/>
            <a:p>
              <a:r>
                <a:rPr lang="en-GB" sz="1050" dirty="0" smtClean="0"/>
                <a:t>X</a:t>
              </a:r>
              <a:endParaRPr lang="en-GB" sz="1050" dirty="0"/>
            </a:p>
          </p:txBody>
        </p:sp>
        <p:sp>
          <p:nvSpPr>
            <p:cNvPr id="12" name="TextBox 11"/>
            <p:cNvSpPr txBox="1"/>
            <p:nvPr/>
          </p:nvSpPr>
          <p:spPr>
            <a:xfrm>
              <a:off x="3937996" y="2789941"/>
              <a:ext cx="642309" cy="261610"/>
            </a:xfrm>
            <a:prstGeom prst="rect">
              <a:avLst/>
            </a:prstGeom>
            <a:noFill/>
          </p:spPr>
          <p:txBody>
            <a:bodyPr wrap="square" rtlCol="0">
              <a:spAutoFit/>
            </a:bodyPr>
            <a:lstStyle/>
            <a:p>
              <a:r>
                <a:rPr lang="en-GB" sz="1050" dirty="0" smtClean="0"/>
                <a:t>X</a:t>
              </a:r>
              <a:endParaRPr lang="en-GB" sz="1050" dirty="0"/>
            </a:p>
          </p:txBody>
        </p:sp>
        <p:sp>
          <p:nvSpPr>
            <p:cNvPr id="13" name="TextBox 12"/>
            <p:cNvSpPr txBox="1"/>
            <p:nvPr/>
          </p:nvSpPr>
          <p:spPr>
            <a:xfrm>
              <a:off x="4542196" y="3381902"/>
              <a:ext cx="642309" cy="261610"/>
            </a:xfrm>
            <a:prstGeom prst="rect">
              <a:avLst/>
            </a:prstGeom>
            <a:noFill/>
          </p:spPr>
          <p:txBody>
            <a:bodyPr wrap="square" rtlCol="0">
              <a:spAutoFit/>
            </a:bodyPr>
            <a:lstStyle/>
            <a:p>
              <a:r>
                <a:rPr lang="en-GB" sz="1050" dirty="0" smtClean="0"/>
                <a:t>X</a:t>
              </a:r>
              <a:endParaRPr lang="en-GB" sz="1050" dirty="0"/>
            </a:p>
          </p:txBody>
        </p:sp>
        <p:sp>
          <p:nvSpPr>
            <p:cNvPr id="15" name="TextBox 14"/>
            <p:cNvSpPr txBox="1"/>
            <p:nvPr/>
          </p:nvSpPr>
          <p:spPr>
            <a:xfrm>
              <a:off x="5130696" y="3098199"/>
              <a:ext cx="642309" cy="261610"/>
            </a:xfrm>
            <a:prstGeom prst="rect">
              <a:avLst/>
            </a:prstGeom>
            <a:noFill/>
          </p:spPr>
          <p:txBody>
            <a:bodyPr wrap="square" rtlCol="0">
              <a:spAutoFit/>
            </a:bodyPr>
            <a:lstStyle/>
            <a:p>
              <a:r>
                <a:rPr lang="en-GB" sz="1050" dirty="0" smtClean="0"/>
                <a:t>X</a:t>
              </a:r>
              <a:endParaRPr lang="en-GB" sz="1050" dirty="0"/>
            </a:p>
          </p:txBody>
        </p:sp>
        <p:sp>
          <p:nvSpPr>
            <p:cNvPr id="16" name="TextBox 15"/>
            <p:cNvSpPr txBox="1"/>
            <p:nvPr/>
          </p:nvSpPr>
          <p:spPr>
            <a:xfrm>
              <a:off x="5705125" y="2181454"/>
              <a:ext cx="642309" cy="261610"/>
            </a:xfrm>
            <a:prstGeom prst="rect">
              <a:avLst/>
            </a:prstGeom>
            <a:noFill/>
          </p:spPr>
          <p:txBody>
            <a:bodyPr wrap="square" rtlCol="0">
              <a:spAutoFit/>
            </a:bodyPr>
            <a:lstStyle/>
            <a:p>
              <a:r>
                <a:rPr lang="en-GB" sz="1050" dirty="0" smtClean="0"/>
                <a:t>X</a:t>
              </a:r>
              <a:endParaRPr lang="en-GB" sz="1050" dirty="0"/>
            </a:p>
          </p:txBody>
        </p:sp>
        <p:sp>
          <p:nvSpPr>
            <p:cNvPr id="17" name="TextBox 16"/>
            <p:cNvSpPr txBox="1"/>
            <p:nvPr/>
          </p:nvSpPr>
          <p:spPr>
            <a:xfrm>
              <a:off x="6307695" y="3684357"/>
              <a:ext cx="642309" cy="261610"/>
            </a:xfrm>
            <a:prstGeom prst="rect">
              <a:avLst/>
            </a:prstGeom>
            <a:noFill/>
          </p:spPr>
          <p:txBody>
            <a:bodyPr wrap="square" rtlCol="0">
              <a:spAutoFit/>
            </a:bodyPr>
            <a:lstStyle/>
            <a:p>
              <a:r>
                <a:rPr lang="en-GB" sz="1050" dirty="0" smtClean="0"/>
                <a:t>X</a:t>
              </a:r>
              <a:endParaRPr lang="en-GB" sz="1050" dirty="0"/>
            </a:p>
          </p:txBody>
        </p:sp>
        <p:sp>
          <p:nvSpPr>
            <p:cNvPr id="18" name="TextBox 17"/>
            <p:cNvSpPr txBox="1"/>
            <p:nvPr/>
          </p:nvSpPr>
          <p:spPr>
            <a:xfrm>
              <a:off x="6882127" y="2500320"/>
              <a:ext cx="642309" cy="261610"/>
            </a:xfrm>
            <a:prstGeom prst="rect">
              <a:avLst/>
            </a:prstGeom>
            <a:noFill/>
          </p:spPr>
          <p:txBody>
            <a:bodyPr wrap="square" rtlCol="0">
              <a:spAutoFit/>
            </a:bodyPr>
            <a:lstStyle/>
            <a:p>
              <a:r>
                <a:rPr lang="en-GB" sz="1050" dirty="0" smtClean="0"/>
                <a:t>X</a:t>
              </a:r>
              <a:endParaRPr lang="en-GB" sz="1050" dirty="0"/>
            </a:p>
          </p:txBody>
        </p:sp>
      </p:grpSp>
      <p:sp>
        <p:nvSpPr>
          <p:cNvPr id="42" name="TextBox 41"/>
          <p:cNvSpPr txBox="1"/>
          <p:nvPr/>
        </p:nvSpPr>
        <p:spPr>
          <a:xfrm>
            <a:off x="3239294" y="4383712"/>
            <a:ext cx="576064" cy="215444"/>
          </a:xfrm>
          <a:prstGeom prst="rect">
            <a:avLst/>
          </a:prstGeom>
          <a:noFill/>
        </p:spPr>
        <p:txBody>
          <a:bodyPr wrap="square" rtlCol="0">
            <a:spAutoFit/>
          </a:bodyPr>
          <a:lstStyle/>
          <a:p>
            <a:r>
              <a:rPr lang="en-GB" sz="800" dirty="0" smtClean="0">
                <a:latin typeface="Comic Sans MS" panose="030F0702030302020204" pitchFamily="66" charset="0"/>
              </a:rPr>
              <a:t>Event 2</a:t>
            </a:r>
            <a:endParaRPr lang="en-GB" sz="800" dirty="0">
              <a:latin typeface="Comic Sans MS" panose="030F0702030302020204" pitchFamily="66" charset="0"/>
            </a:endParaRPr>
          </a:p>
        </p:txBody>
      </p:sp>
      <p:sp>
        <p:nvSpPr>
          <p:cNvPr id="43" name="TextBox 42"/>
          <p:cNvSpPr txBox="1"/>
          <p:nvPr/>
        </p:nvSpPr>
        <p:spPr>
          <a:xfrm>
            <a:off x="3851920" y="4372605"/>
            <a:ext cx="576064" cy="215444"/>
          </a:xfrm>
          <a:prstGeom prst="rect">
            <a:avLst/>
          </a:prstGeom>
          <a:noFill/>
        </p:spPr>
        <p:txBody>
          <a:bodyPr wrap="square" rtlCol="0">
            <a:spAutoFit/>
          </a:bodyPr>
          <a:lstStyle/>
          <a:p>
            <a:r>
              <a:rPr lang="en-GB" sz="800" dirty="0" smtClean="0">
                <a:latin typeface="Comic Sans MS" panose="030F0702030302020204" pitchFamily="66" charset="0"/>
              </a:rPr>
              <a:t>Event 3</a:t>
            </a:r>
            <a:endParaRPr lang="en-GB" sz="800" dirty="0">
              <a:latin typeface="Comic Sans MS" panose="030F0702030302020204" pitchFamily="66" charset="0"/>
            </a:endParaRPr>
          </a:p>
        </p:txBody>
      </p:sp>
      <p:sp>
        <p:nvSpPr>
          <p:cNvPr id="44" name="TextBox 43"/>
          <p:cNvSpPr txBox="1"/>
          <p:nvPr/>
        </p:nvSpPr>
        <p:spPr>
          <a:xfrm>
            <a:off x="4427984" y="4368239"/>
            <a:ext cx="576064" cy="215444"/>
          </a:xfrm>
          <a:prstGeom prst="rect">
            <a:avLst/>
          </a:prstGeom>
          <a:noFill/>
        </p:spPr>
        <p:txBody>
          <a:bodyPr wrap="square" rtlCol="0">
            <a:spAutoFit/>
          </a:bodyPr>
          <a:lstStyle/>
          <a:p>
            <a:r>
              <a:rPr lang="en-GB" sz="800" dirty="0" smtClean="0">
                <a:latin typeface="Comic Sans MS" panose="030F0702030302020204" pitchFamily="66" charset="0"/>
              </a:rPr>
              <a:t>Event 4</a:t>
            </a:r>
            <a:endParaRPr lang="en-GB" sz="800" dirty="0">
              <a:latin typeface="Comic Sans MS" panose="030F0702030302020204" pitchFamily="66" charset="0"/>
            </a:endParaRPr>
          </a:p>
        </p:txBody>
      </p:sp>
      <p:sp>
        <p:nvSpPr>
          <p:cNvPr id="45" name="TextBox 44"/>
          <p:cNvSpPr txBox="1"/>
          <p:nvPr/>
        </p:nvSpPr>
        <p:spPr>
          <a:xfrm>
            <a:off x="5042375" y="4376925"/>
            <a:ext cx="576064" cy="215444"/>
          </a:xfrm>
          <a:prstGeom prst="rect">
            <a:avLst/>
          </a:prstGeom>
          <a:noFill/>
        </p:spPr>
        <p:txBody>
          <a:bodyPr wrap="square" rtlCol="0">
            <a:spAutoFit/>
          </a:bodyPr>
          <a:lstStyle/>
          <a:p>
            <a:r>
              <a:rPr lang="en-GB" sz="800" dirty="0" smtClean="0">
                <a:latin typeface="Comic Sans MS" panose="030F0702030302020204" pitchFamily="66" charset="0"/>
              </a:rPr>
              <a:t>Event 5</a:t>
            </a:r>
            <a:endParaRPr lang="en-GB" sz="800" dirty="0">
              <a:latin typeface="Comic Sans MS" panose="030F0702030302020204" pitchFamily="66" charset="0"/>
            </a:endParaRPr>
          </a:p>
        </p:txBody>
      </p:sp>
      <p:sp>
        <p:nvSpPr>
          <p:cNvPr id="46" name="TextBox 45"/>
          <p:cNvSpPr txBox="1"/>
          <p:nvPr/>
        </p:nvSpPr>
        <p:spPr>
          <a:xfrm>
            <a:off x="5618439" y="4374949"/>
            <a:ext cx="576064" cy="215444"/>
          </a:xfrm>
          <a:prstGeom prst="rect">
            <a:avLst/>
          </a:prstGeom>
          <a:noFill/>
        </p:spPr>
        <p:txBody>
          <a:bodyPr wrap="square" rtlCol="0">
            <a:spAutoFit/>
          </a:bodyPr>
          <a:lstStyle/>
          <a:p>
            <a:r>
              <a:rPr lang="en-GB" sz="800" dirty="0" smtClean="0">
                <a:latin typeface="Comic Sans MS" panose="030F0702030302020204" pitchFamily="66" charset="0"/>
              </a:rPr>
              <a:t>Event 6</a:t>
            </a:r>
            <a:endParaRPr lang="en-GB" sz="800" dirty="0">
              <a:latin typeface="Comic Sans MS" panose="030F0702030302020204" pitchFamily="66" charset="0"/>
            </a:endParaRPr>
          </a:p>
        </p:txBody>
      </p:sp>
      <p:sp>
        <p:nvSpPr>
          <p:cNvPr id="47" name="TextBox 46"/>
          <p:cNvSpPr txBox="1"/>
          <p:nvPr/>
        </p:nvSpPr>
        <p:spPr>
          <a:xfrm>
            <a:off x="6244070" y="4383712"/>
            <a:ext cx="576064" cy="215444"/>
          </a:xfrm>
          <a:prstGeom prst="rect">
            <a:avLst/>
          </a:prstGeom>
          <a:noFill/>
        </p:spPr>
        <p:txBody>
          <a:bodyPr wrap="square" rtlCol="0">
            <a:spAutoFit/>
          </a:bodyPr>
          <a:lstStyle/>
          <a:p>
            <a:r>
              <a:rPr lang="en-GB" sz="800" dirty="0" smtClean="0">
                <a:latin typeface="Comic Sans MS" panose="030F0702030302020204" pitchFamily="66" charset="0"/>
              </a:rPr>
              <a:t>Event 7</a:t>
            </a:r>
            <a:endParaRPr lang="en-GB" sz="800" dirty="0">
              <a:latin typeface="Comic Sans MS" panose="030F0702030302020204" pitchFamily="66" charset="0"/>
            </a:endParaRPr>
          </a:p>
        </p:txBody>
      </p:sp>
      <p:sp>
        <p:nvSpPr>
          <p:cNvPr id="48" name="TextBox 47"/>
          <p:cNvSpPr txBox="1"/>
          <p:nvPr/>
        </p:nvSpPr>
        <p:spPr>
          <a:xfrm>
            <a:off x="6820134" y="4383712"/>
            <a:ext cx="576064" cy="215444"/>
          </a:xfrm>
          <a:prstGeom prst="rect">
            <a:avLst/>
          </a:prstGeom>
          <a:noFill/>
        </p:spPr>
        <p:txBody>
          <a:bodyPr wrap="square" rtlCol="0">
            <a:spAutoFit/>
          </a:bodyPr>
          <a:lstStyle/>
          <a:p>
            <a:r>
              <a:rPr lang="en-GB" sz="800" dirty="0" smtClean="0">
                <a:latin typeface="Comic Sans MS" panose="030F0702030302020204" pitchFamily="66" charset="0"/>
              </a:rPr>
              <a:t>Event 8</a:t>
            </a:r>
            <a:endParaRPr lang="en-GB" sz="800" dirty="0">
              <a:latin typeface="Comic Sans MS" panose="030F0702030302020204" pitchFamily="66" charset="0"/>
            </a:endParaRPr>
          </a:p>
        </p:txBody>
      </p:sp>
    </p:spTree>
    <p:extLst>
      <p:ext uri="{BB962C8B-B14F-4D97-AF65-F5344CB8AC3E}">
        <p14:creationId xmlns:p14="http://schemas.microsoft.com/office/powerpoint/2010/main" val="35739723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179" y="1987802"/>
            <a:ext cx="6965245" cy="1202485"/>
          </a:xfrm>
        </p:spPr>
        <p:txBody>
          <a:bodyPr>
            <a:normAutofit/>
          </a:bodyPr>
          <a:lstStyle/>
          <a:p>
            <a:r>
              <a:rPr lang="en-GB" sz="2800" b="1" u="sng" dirty="0" smtClean="0">
                <a:latin typeface="Comic Sans MS" panose="030F0702030302020204" pitchFamily="66" charset="0"/>
              </a:rPr>
              <a:t>Formal and informal</a:t>
            </a:r>
            <a:endParaRPr lang="en-GB" sz="2800" b="1" u="sng" dirty="0">
              <a:latin typeface="Comic Sans MS" panose="030F0702030302020204" pitchFamily="66" charset="0"/>
            </a:endParaRPr>
          </a:p>
        </p:txBody>
      </p:sp>
      <p:sp>
        <p:nvSpPr>
          <p:cNvPr id="4" name="TextBox 3"/>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rPr>
              <a:t>Lesson 4</a:t>
            </a:r>
            <a:endParaRPr lang="en-GB" dirty="0">
              <a:solidFill>
                <a:schemeClr val="bg1"/>
              </a:solidFill>
            </a:endParaRPr>
          </a:p>
        </p:txBody>
      </p:sp>
      <p:pic>
        <p:nvPicPr>
          <p:cNvPr id="3" name="Picture 2"/>
          <p:cNvPicPr>
            <a:picLocks noChangeAspect="1"/>
          </p:cNvPicPr>
          <p:nvPr/>
        </p:nvPicPr>
        <p:blipFill>
          <a:blip r:embed="rId4"/>
          <a:stretch>
            <a:fillRect/>
          </a:stretch>
        </p:blipFill>
        <p:spPr>
          <a:xfrm>
            <a:off x="1253986" y="3429000"/>
            <a:ext cx="3182602" cy="2052638"/>
          </a:xfrm>
          <a:prstGeom prst="rect">
            <a:avLst/>
          </a:prstGeom>
          <a:ln>
            <a:solidFill>
              <a:schemeClr val="tx1"/>
            </a:solidFill>
          </a:ln>
        </p:spPr>
      </p:pic>
      <p:pic>
        <p:nvPicPr>
          <p:cNvPr id="6" name="Picture 5"/>
          <p:cNvPicPr>
            <a:picLocks noChangeAspect="1"/>
          </p:cNvPicPr>
          <p:nvPr/>
        </p:nvPicPr>
        <p:blipFill>
          <a:blip r:embed="rId5"/>
          <a:stretch>
            <a:fillRect/>
          </a:stretch>
        </p:blipFill>
        <p:spPr>
          <a:xfrm>
            <a:off x="4436588" y="3429000"/>
            <a:ext cx="3618034" cy="2052638"/>
          </a:xfrm>
          <a:prstGeom prst="rect">
            <a:avLst/>
          </a:prstGeom>
          <a:ln>
            <a:solidFill>
              <a:schemeClr val="tx1"/>
            </a:solidFill>
          </a:ln>
        </p:spPr>
      </p:pic>
      <p:pic>
        <p:nvPicPr>
          <p:cNvPr id="7" name="Picture 2" descr="Hillside Primary School | Baddeley Green | Staffordshire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179" y="564598"/>
            <a:ext cx="7423665" cy="1239695"/>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1844" y="381089"/>
            <a:ext cx="609600" cy="609600"/>
          </a:xfrm>
          <a:prstGeom prst="rect">
            <a:avLst/>
          </a:prstGeom>
        </p:spPr>
      </p:pic>
    </p:spTree>
    <p:extLst>
      <p:ext uri="{BB962C8B-B14F-4D97-AF65-F5344CB8AC3E}">
        <p14:creationId xmlns:p14="http://schemas.microsoft.com/office/powerpoint/2010/main" val="18623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a:blip r:embed="rId4"/>
          <a:stretch>
            <a:fillRect/>
          </a:stretch>
        </p:blipFill>
        <p:spPr>
          <a:xfrm>
            <a:off x="995362" y="804862"/>
            <a:ext cx="7153275" cy="5248275"/>
          </a:xfrm>
          <a:prstGeom prst="rect">
            <a:avLst/>
          </a:prstGeom>
        </p:spPr>
      </p:pic>
      <p:sp>
        <p:nvSpPr>
          <p:cNvPr id="6" name="TextBox 5"/>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rPr>
              <a:t>Lesson 4</a:t>
            </a:r>
            <a:endParaRPr lang="en-GB" dirty="0">
              <a:solidFill>
                <a:schemeClr val="bg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28639" y="718392"/>
            <a:ext cx="609600" cy="609600"/>
          </a:xfrm>
          <a:prstGeom prst="rect">
            <a:avLst/>
          </a:prstGeom>
        </p:spPr>
      </p:pic>
    </p:spTree>
    <p:extLst>
      <p:ext uri="{BB962C8B-B14F-4D97-AF65-F5344CB8AC3E}">
        <p14:creationId xmlns:p14="http://schemas.microsoft.com/office/powerpoint/2010/main" val="396425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6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4"/>
          <a:srcRect l="18454" t="11438" r="17900" b="10423"/>
          <a:stretch/>
        </p:blipFill>
        <p:spPr>
          <a:xfrm>
            <a:off x="899591" y="1052736"/>
            <a:ext cx="7344817" cy="5069858"/>
          </a:xfrm>
          <a:prstGeom prst="rect">
            <a:avLst/>
          </a:prstGeom>
        </p:spPr>
      </p:pic>
      <p:sp>
        <p:nvSpPr>
          <p:cNvPr id="5" name="TextBox 4"/>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rPr>
              <a:t>Lesson 4</a:t>
            </a:r>
            <a:endParaRPr lang="en-GB" dirty="0">
              <a:solidFill>
                <a:schemeClr val="bg1"/>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9879" y="512782"/>
            <a:ext cx="609600" cy="609600"/>
          </a:xfrm>
          <a:prstGeom prst="rect">
            <a:avLst/>
          </a:prstGeom>
        </p:spPr>
      </p:pic>
    </p:spTree>
    <p:extLst>
      <p:ext uri="{BB962C8B-B14F-4D97-AF65-F5344CB8AC3E}">
        <p14:creationId xmlns:p14="http://schemas.microsoft.com/office/powerpoint/2010/main" val="26516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a:srcRect l="2751" t="4568" r="4568" b="24546"/>
          <a:stretch/>
        </p:blipFill>
        <p:spPr>
          <a:xfrm>
            <a:off x="899592" y="1124744"/>
            <a:ext cx="7344816" cy="4010639"/>
          </a:xfrm>
          <a:prstGeom prst="rect">
            <a:avLst/>
          </a:prstGeom>
        </p:spPr>
      </p:pic>
      <p:sp>
        <p:nvSpPr>
          <p:cNvPr id="3" name="TextBox 2"/>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rPr>
              <a:t>Lesson 4</a:t>
            </a:r>
            <a:endParaRPr lang="en-GB" dirty="0">
              <a:solidFill>
                <a:schemeClr val="bg1"/>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408" y="303630"/>
            <a:ext cx="609600" cy="609600"/>
          </a:xfrm>
          <a:prstGeom prst="rect">
            <a:avLst/>
          </a:prstGeom>
        </p:spPr>
      </p:pic>
    </p:spTree>
    <p:extLst>
      <p:ext uri="{BB962C8B-B14F-4D97-AF65-F5344CB8AC3E}">
        <p14:creationId xmlns:p14="http://schemas.microsoft.com/office/powerpoint/2010/main" val="423158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6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17901" t="12072" r="17901" b="10423"/>
          <a:stretch/>
        </p:blipFill>
        <p:spPr>
          <a:xfrm>
            <a:off x="971600" y="899155"/>
            <a:ext cx="7454324" cy="5059690"/>
          </a:xfrm>
          <a:prstGeom prst="rect">
            <a:avLst/>
          </a:prstGeom>
        </p:spPr>
      </p:pic>
      <p:sp>
        <p:nvSpPr>
          <p:cNvPr id="5" name="Rectangle 4"/>
          <p:cNvSpPr/>
          <p:nvPr/>
        </p:nvSpPr>
        <p:spPr>
          <a:xfrm>
            <a:off x="899592" y="5723069"/>
            <a:ext cx="7398568" cy="108220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TASK 1: Complete document 5, by saying whether each of the text types is formal, informal or both. </a:t>
            </a:r>
          </a:p>
          <a:p>
            <a:pPr algn="ctr"/>
            <a:r>
              <a:rPr lang="en-GB" sz="1200" b="1" dirty="0" smtClean="0">
                <a:latin typeface="Comic Sans MS" panose="030F0702030302020204" pitchFamily="66" charset="0"/>
              </a:rPr>
              <a:t>Silver: </a:t>
            </a:r>
            <a:r>
              <a:rPr lang="en-GB" sz="1200" dirty="0" smtClean="0">
                <a:latin typeface="Comic Sans MS" panose="030F0702030302020204" pitchFamily="66" charset="0"/>
              </a:rPr>
              <a:t>Tick whether formal, informal or both and give a reason why</a:t>
            </a:r>
          </a:p>
          <a:p>
            <a:pPr algn="ctr"/>
            <a:r>
              <a:rPr lang="en-GB" sz="1200" b="1" dirty="0" smtClean="0">
                <a:latin typeface="Comic Sans MS" panose="030F0702030302020204" pitchFamily="66" charset="0"/>
              </a:rPr>
              <a:t>Gold: </a:t>
            </a:r>
            <a:r>
              <a:rPr lang="en-GB" sz="1200" dirty="0" smtClean="0">
                <a:latin typeface="Comic Sans MS" panose="030F0702030302020204" pitchFamily="66" charset="0"/>
              </a:rPr>
              <a:t>Same as Silver but also give an example sentence which may go into that piece of text which is written in the style that you have ticked. </a:t>
            </a:r>
            <a:endParaRPr lang="en-GB" sz="1200" dirty="0">
              <a:latin typeface="Comic Sans MS" panose="030F0702030302020204" pitchFamily="66" charset="0"/>
            </a:endParaRPr>
          </a:p>
        </p:txBody>
      </p:sp>
      <p:sp>
        <p:nvSpPr>
          <p:cNvPr id="6" name="TextBox 5"/>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rPr>
              <a:t>Lesson 4</a:t>
            </a:r>
            <a:endParaRPr lang="en-GB" dirty="0">
              <a:solidFill>
                <a:schemeClr val="bg1"/>
              </a:solidFill>
            </a:endParaRPr>
          </a:p>
        </p:txBody>
      </p:sp>
    </p:spTree>
    <p:extLst>
      <p:ext uri="{BB962C8B-B14F-4D97-AF65-F5344CB8AC3E}">
        <p14:creationId xmlns:p14="http://schemas.microsoft.com/office/powerpoint/2010/main" val="22113630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1109662" y="847725"/>
            <a:ext cx="6924675" cy="5162550"/>
          </a:xfrm>
          <a:prstGeom prst="rect">
            <a:avLst/>
          </a:prstGeom>
        </p:spPr>
      </p:pic>
      <p:grpSp>
        <p:nvGrpSpPr>
          <p:cNvPr id="6" name="Group 5"/>
          <p:cNvGrpSpPr/>
          <p:nvPr/>
        </p:nvGrpSpPr>
        <p:grpSpPr>
          <a:xfrm>
            <a:off x="863588" y="1254757"/>
            <a:ext cx="3564396" cy="1526171"/>
            <a:chOff x="863588" y="1254757"/>
            <a:chExt cx="3564396" cy="1526171"/>
          </a:xfrm>
        </p:grpSpPr>
        <p:sp>
          <p:nvSpPr>
            <p:cNvPr id="8" name="Oval 7"/>
            <p:cNvSpPr/>
            <p:nvPr/>
          </p:nvSpPr>
          <p:spPr>
            <a:xfrm>
              <a:off x="2195736" y="2060848"/>
              <a:ext cx="2232248" cy="7200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863588" y="1254757"/>
              <a:ext cx="2664296" cy="461665"/>
            </a:xfrm>
            <a:prstGeom prst="rect">
              <a:avLst/>
            </a:prstGeom>
            <a:noFill/>
          </p:spPr>
          <p:txBody>
            <a:bodyPr wrap="square" rtlCol="0">
              <a:spAutoFit/>
            </a:bodyPr>
            <a:lstStyle/>
            <a:p>
              <a:pPr algn="ctr"/>
              <a:r>
                <a:rPr lang="en-GB" sz="1200" dirty="0" smtClean="0">
                  <a:latin typeface="Comic Sans MS" panose="030F0702030302020204" pitchFamily="66" charset="0"/>
                </a:rPr>
                <a:t>Impersonal as don’t know the person who it is addressed to</a:t>
              </a:r>
              <a:endParaRPr lang="en-GB" sz="1200" dirty="0">
                <a:latin typeface="Comic Sans MS" panose="030F0702030302020204" pitchFamily="66" charset="0"/>
              </a:endParaRPr>
            </a:p>
          </p:txBody>
        </p:sp>
        <p:cxnSp>
          <p:nvCxnSpPr>
            <p:cNvPr id="4" name="Straight Arrow Connector 3"/>
            <p:cNvCxnSpPr/>
            <p:nvPr/>
          </p:nvCxnSpPr>
          <p:spPr>
            <a:xfrm flipH="1" flipV="1">
              <a:off x="2771800" y="1700808"/>
              <a:ext cx="72008" cy="3731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8" name="Group 17"/>
          <p:cNvGrpSpPr/>
          <p:nvPr/>
        </p:nvGrpSpPr>
        <p:grpSpPr>
          <a:xfrm>
            <a:off x="3419872" y="1893539"/>
            <a:ext cx="4176464" cy="1612070"/>
            <a:chOff x="3419872" y="1893539"/>
            <a:chExt cx="4176464" cy="1612070"/>
          </a:xfrm>
        </p:grpSpPr>
        <p:sp>
          <p:nvSpPr>
            <p:cNvPr id="9" name="Oval 8"/>
            <p:cNvSpPr/>
            <p:nvPr/>
          </p:nvSpPr>
          <p:spPr>
            <a:xfrm>
              <a:off x="3419872" y="2929545"/>
              <a:ext cx="1692188" cy="57606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5004048" y="1893539"/>
              <a:ext cx="2592288" cy="646331"/>
            </a:xfrm>
            <a:prstGeom prst="rect">
              <a:avLst/>
            </a:prstGeom>
            <a:noFill/>
          </p:spPr>
          <p:txBody>
            <a:bodyPr wrap="square" rtlCol="0">
              <a:spAutoFit/>
            </a:bodyPr>
            <a:lstStyle/>
            <a:p>
              <a:pPr algn="ctr"/>
              <a:r>
                <a:rPr lang="en-GB" sz="1200" dirty="0" smtClean="0">
                  <a:latin typeface="Comic Sans MS" panose="030F0702030302020204" pitchFamily="66" charset="0"/>
                </a:rPr>
                <a:t>Single word verb instead of multi-word e.g. inform you rather than ‘let you know’</a:t>
              </a:r>
              <a:endParaRPr lang="en-GB" sz="1200" dirty="0">
                <a:latin typeface="Comic Sans MS" panose="030F0702030302020204" pitchFamily="66" charset="0"/>
              </a:endParaRPr>
            </a:p>
          </p:txBody>
        </p:sp>
        <p:cxnSp>
          <p:nvCxnSpPr>
            <p:cNvPr id="17" name="Straight Arrow Connector 16"/>
            <p:cNvCxnSpPr/>
            <p:nvPr/>
          </p:nvCxnSpPr>
          <p:spPr>
            <a:xfrm flipV="1">
              <a:off x="4788024" y="2348880"/>
              <a:ext cx="360040" cy="6480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22" name="Group 21"/>
          <p:cNvGrpSpPr/>
          <p:nvPr/>
        </p:nvGrpSpPr>
        <p:grpSpPr>
          <a:xfrm>
            <a:off x="3059832" y="3645024"/>
            <a:ext cx="5616624" cy="681571"/>
            <a:chOff x="3059832" y="3645024"/>
            <a:chExt cx="5616624" cy="681571"/>
          </a:xfrm>
        </p:grpSpPr>
        <p:sp>
          <p:nvSpPr>
            <p:cNvPr id="11" name="Oval 10"/>
            <p:cNvSpPr/>
            <p:nvPr/>
          </p:nvSpPr>
          <p:spPr>
            <a:xfrm>
              <a:off x="3059832" y="3645024"/>
              <a:ext cx="3384376" cy="6815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p:cNvCxnSpPr/>
            <p:nvPr/>
          </p:nvCxnSpPr>
          <p:spPr>
            <a:xfrm flipV="1">
              <a:off x="6444208" y="3985809"/>
              <a:ext cx="615044" cy="263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6948264" y="3796681"/>
              <a:ext cx="1728192" cy="461665"/>
            </a:xfrm>
            <a:prstGeom prst="rect">
              <a:avLst/>
            </a:prstGeom>
            <a:noFill/>
          </p:spPr>
          <p:txBody>
            <a:bodyPr wrap="square" rtlCol="0">
              <a:spAutoFit/>
            </a:bodyPr>
            <a:lstStyle/>
            <a:p>
              <a:pPr algn="ctr"/>
              <a:r>
                <a:rPr lang="en-GB" sz="1200" dirty="0" smtClean="0">
                  <a:latin typeface="Comic Sans MS" panose="030F0702030302020204" pitchFamily="66" charset="0"/>
                </a:rPr>
                <a:t>Specific vocabulary for the subject </a:t>
              </a:r>
              <a:endParaRPr lang="en-GB" sz="1200" dirty="0">
                <a:latin typeface="Comic Sans MS" panose="030F0702030302020204" pitchFamily="66" charset="0"/>
              </a:endParaRPr>
            </a:p>
          </p:txBody>
        </p:sp>
      </p:grpSp>
      <p:grpSp>
        <p:nvGrpSpPr>
          <p:cNvPr id="5" name="Group 4"/>
          <p:cNvGrpSpPr/>
          <p:nvPr/>
        </p:nvGrpSpPr>
        <p:grpSpPr>
          <a:xfrm>
            <a:off x="5364088" y="4852525"/>
            <a:ext cx="2893147" cy="1109998"/>
            <a:chOff x="5364088" y="4852525"/>
            <a:chExt cx="2893147" cy="1109998"/>
          </a:xfrm>
        </p:grpSpPr>
        <p:sp>
          <p:nvSpPr>
            <p:cNvPr id="12" name="Oval 11"/>
            <p:cNvSpPr/>
            <p:nvPr/>
          </p:nvSpPr>
          <p:spPr>
            <a:xfrm>
              <a:off x="5364088" y="4852525"/>
              <a:ext cx="1440160" cy="526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6529043" y="5500858"/>
              <a:ext cx="1728192" cy="461665"/>
            </a:xfrm>
            <a:prstGeom prst="rect">
              <a:avLst/>
            </a:prstGeom>
            <a:noFill/>
          </p:spPr>
          <p:txBody>
            <a:bodyPr wrap="square" rtlCol="0">
              <a:spAutoFit/>
            </a:bodyPr>
            <a:lstStyle/>
            <a:p>
              <a:pPr algn="ctr"/>
              <a:r>
                <a:rPr lang="en-GB" sz="1200" dirty="0" smtClean="0">
                  <a:latin typeface="Comic Sans MS" panose="030F0702030302020204" pitchFamily="66" charset="0"/>
                </a:rPr>
                <a:t>Specific vocabulary for the subject </a:t>
              </a:r>
              <a:endParaRPr lang="en-GB" sz="1200" dirty="0">
                <a:latin typeface="Comic Sans MS" panose="030F0702030302020204" pitchFamily="66" charset="0"/>
              </a:endParaRPr>
            </a:p>
          </p:txBody>
        </p:sp>
        <p:cxnSp>
          <p:nvCxnSpPr>
            <p:cNvPr id="24" name="Straight Arrow Connector 23"/>
            <p:cNvCxnSpPr/>
            <p:nvPr/>
          </p:nvCxnSpPr>
          <p:spPr>
            <a:xfrm>
              <a:off x="6568273" y="5301208"/>
              <a:ext cx="163967" cy="2210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31" name="Group 30"/>
          <p:cNvGrpSpPr/>
          <p:nvPr/>
        </p:nvGrpSpPr>
        <p:grpSpPr>
          <a:xfrm>
            <a:off x="1307090" y="5237702"/>
            <a:ext cx="3660954" cy="1018794"/>
            <a:chOff x="1307090" y="5237702"/>
            <a:chExt cx="3660954" cy="1018794"/>
          </a:xfrm>
        </p:grpSpPr>
        <p:sp>
          <p:nvSpPr>
            <p:cNvPr id="27" name="Oval 26"/>
            <p:cNvSpPr/>
            <p:nvPr/>
          </p:nvSpPr>
          <p:spPr>
            <a:xfrm>
              <a:off x="1307090" y="5237702"/>
              <a:ext cx="1968766" cy="526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3239852" y="5794831"/>
              <a:ext cx="1728192" cy="461665"/>
            </a:xfrm>
            <a:prstGeom prst="rect">
              <a:avLst/>
            </a:prstGeom>
            <a:noFill/>
          </p:spPr>
          <p:txBody>
            <a:bodyPr wrap="square" rtlCol="0">
              <a:spAutoFit/>
            </a:bodyPr>
            <a:lstStyle/>
            <a:p>
              <a:pPr algn="ctr"/>
              <a:r>
                <a:rPr lang="en-GB" sz="1200" dirty="0" smtClean="0">
                  <a:latin typeface="Comic Sans MS" panose="030F0702030302020204" pitchFamily="66" charset="0"/>
                </a:rPr>
                <a:t>More sophisticated adjectives</a:t>
              </a:r>
              <a:endParaRPr lang="en-GB" sz="1200" dirty="0">
                <a:latin typeface="Comic Sans MS" panose="030F0702030302020204" pitchFamily="66" charset="0"/>
              </a:endParaRPr>
            </a:p>
          </p:txBody>
        </p:sp>
        <p:cxnSp>
          <p:nvCxnSpPr>
            <p:cNvPr id="29" name="Straight Arrow Connector 28"/>
            <p:cNvCxnSpPr/>
            <p:nvPr/>
          </p:nvCxnSpPr>
          <p:spPr>
            <a:xfrm>
              <a:off x="3147893" y="5650688"/>
              <a:ext cx="271979" cy="1441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25" name="TextBox 24"/>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rPr>
              <a:t>Lesson 4</a:t>
            </a:r>
            <a:endParaRPr lang="en-GB" dirty="0">
              <a:solidFill>
                <a:schemeClr val="bg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5381" y="645157"/>
            <a:ext cx="609600" cy="609600"/>
          </a:xfrm>
          <a:prstGeom prst="rect">
            <a:avLst/>
          </a:prstGeom>
        </p:spPr>
      </p:pic>
    </p:spTree>
    <p:extLst>
      <p:ext uri="{BB962C8B-B14F-4D97-AF65-F5344CB8AC3E}">
        <p14:creationId xmlns:p14="http://schemas.microsoft.com/office/powerpoint/2010/main" val="387412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39" fill="hold"/>
                                        <p:tgtEl>
                                          <p:spTgt spid="3"/>
                                        </p:tgtEl>
                                      </p:cBhvr>
                                    </p:cmd>
                                  </p:childTnLst>
                                </p:cTn>
                              </p:par>
                              <p:par>
                                <p:cTn id="7" presetID="10" presetClass="entr" presetSubtype="0" fill="hold" nodeType="withEffect">
                                  <p:stCondLst>
                                    <p:cond delay="5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ntr" presetSubtype="0" fill="hold" nodeType="withEffect">
                                  <p:stCondLst>
                                    <p:cond delay="1300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18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1800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2600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GB" b="1" dirty="0" smtClean="0">
                <a:latin typeface="Comic Sans MS" panose="030F0702030302020204" pitchFamily="66" charset="0"/>
              </a:rPr>
              <a:t>End Result: </a:t>
            </a:r>
          </a:p>
          <a:p>
            <a:pPr marL="0" indent="0" algn="ctr">
              <a:buNone/>
            </a:pPr>
            <a:r>
              <a:rPr lang="en-GB" b="1" dirty="0" smtClean="0">
                <a:latin typeface="Comic Sans MS" panose="030F0702030302020204" pitchFamily="66" charset="0"/>
              </a:rPr>
              <a:t/>
            </a:r>
            <a:br>
              <a:rPr lang="en-GB" b="1" dirty="0" smtClean="0">
                <a:latin typeface="Comic Sans MS" panose="030F0702030302020204" pitchFamily="66" charset="0"/>
              </a:rPr>
            </a:br>
            <a:r>
              <a:rPr lang="en-GB" dirty="0" smtClean="0">
                <a:latin typeface="Comic Sans MS" panose="030F0702030302020204" pitchFamily="66" charset="0"/>
              </a:rPr>
              <a:t>To write a diary entry as Anne Frank in the secret Amsterdam annex during World War Two</a:t>
            </a:r>
            <a:endParaRPr lang="en-GB" dirty="0">
              <a:latin typeface="Comic Sans MS" panose="030F0702030302020204" pitchFamily="66" charset="0"/>
            </a:endParaRPr>
          </a:p>
          <a:p>
            <a:pPr marL="0" indent="0" algn="ctr">
              <a:buNone/>
            </a:pPr>
            <a:endParaRPr lang="en-GB" dirty="0">
              <a:latin typeface="Comic Sans MS" panose="030F0702030302020204" pitchFamily="66" charset="0"/>
            </a:endParaRPr>
          </a:p>
        </p:txBody>
      </p:sp>
      <p:pic>
        <p:nvPicPr>
          <p:cNvPr id="4" name="Picture 2" descr="Hillside Primary School | Baddeley Green | Staffordshire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343" y="527818"/>
            <a:ext cx="7423665" cy="1239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6116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5"/>
          <a:stretch>
            <a:fillRect/>
          </a:stretch>
        </p:blipFill>
        <p:spPr>
          <a:xfrm>
            <a:off x="1028700" y="825651"/>
            <a:ext cx="7086600" cy="5267325"/>
          </a:xfrm>
          <a:prstGeom prst="rect">
            <a:avLst/>
          </a:prstGeom>
        </p:spPr>
      </p:pic>
      <p:grpSp>
        <p:nvGrpSpPr>
          <p:cNvPr id="14" name="Group 13"/>
          <p:cNvGrpSpPr/>
          <p:nvPr/>
        </p:nvGrpSpPr>
        <p:grpSpPr>
          <a:xfrm>
            <a:off x="1095023" y="880392"/>
            <a:ext cx="1964809" cy="1785988"/>
            <a:chOff x="1095023" y="880392"/>
            <a:chExt cx="1964809" cy="1785988"/>
          </a:xfrm>
        </p:grpSpPr>
        <p:sp>
          <p:nvSpPr>
            <p:cNvPr id="5" name="Oval 4"/>
            <p:cNvSpPr/>
            <p:nvPr/>
          </p:nvSpPr>
          <p:spPr>
            <a:xfrm>
              <a:off x="1457608" y="2049535"/>
              <a:ext cx="1380768" cy="61684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095023" y="880392"/>
              <a:ext cx="1964809" cy="830997"/>
            </a:xfrm>
            <a:prstGeom prst="rect">
              <a:avLst/>
            </a:prstGeom>
            <a:noFill/>
          </p:spPr>
          <p:txBody>
            <a:bodyPr wrap="square" rtlCol="0">
              <a:spAutoFit/>
            </a:bodyPr>
            <a:lstStyle/>
            <a:p>
              <a:r>
                <a:rPr lang="en-GB" sz="1200" dirty="0" smtClean="0">
                  <a:latin typeface="Comic Sans MS" panose="030F0702030302020204" pitchFamily="66" charset="0"/>
                </a:rPr>
                <a:t>Personal because we know the person who we are addressing and they are a friend</a:t>
              </a:r>
              <a:endParaRPr lang="en-GB" sz="1200" dirty="0">
                <a:latin typeface="Comic Sans MS" panose="030F0702030302020204" pitchFamily="66" charset="0"/>
              </a:endParaRPr>
            </a:p>
          </p:txBody>
        </p:sp>
        <p:cxnSp>
          <p:nvCxnSpPr>
            <p:cNvPr id="13" name="Straight Arrow Connector 12"/>
            <p:cNvCxnSpPr/>
            <p:nvPr/>
          </p:nvCxnSpPr>
          <p:spPr>
            <a:xfrm flipH="1" flipV="1">
              <a:off x="1835696" y="1727269"/>
              <a:ext cx="70564" cy="3381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8" name="Group 17"/>
          <p:cNvGrpSpPr/>
          <p:nvPr/>
        </p:nvGrpSpPr>
        <p:grpSpPr>
          <a:xfrm>
            <a:off x="4211960" y="2293713"/>
            <a:ext cx="3447485" cy="1567335"/>
            <a:chOff x="4211960" y="2293713"/>
            <a:chExt cx="3447485" cy="1567335"/>
          </a:xfrm>
        </p:grpSpPr>
        <p:sp>
          <p:nvSpPr>
            <p:cNvPr id="9" name="Oval 8"/>
            <p:cNvSpPr/>
            <p:nvPr/>
          </p:nvSpPr>
          <p:spPr>
            <a:xfrm>
              <a:off x="4211960" y="3284984"/>
              <a:ext cx="1872208" cy="57606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5148064" y="2293713"/>
              <a:ext cx="2511381" cy="738664"/>
            </a:xfrm>
            <a:prstGeom prst="rect">
              <a:avLst/>
            </a:prstGeom>
            <a:noFill/>
          </p:spPr>
          <p:txBody>
            <a:bodyPr wrap="square" rtlCol="0">
              <a:spAutoFit/>
            </a:bodyPr>
            <a:lstStyle/>
            <a:p>
              <a:r>
                <a:rPr lang="en-GB" sz="1400" dirty="0" smtClean="0">
                  <a:latin typeface="Comic Sans MS" panose="030F0702030302020204" pitchFamily="66" charset="0"/>
                </a:rPr>
                <a:t>Multi-word: really cool instead of ‘magnificent’ for example</a:t>
              </a:r>
              <a:endParaRPr lang="en-GB" sz="1400" dirty="0">
                <a:latin typeface="Comic Sans MS" panose="030F0702030302020204" pitchFamily="66" charset="0"/>
              </a:endParaRPr>
            </a:p>
          </p:txBody>
        </p:sp>
        <p:cxnSp>
          <p:nvCxnSpPr>
            <p:cNvPr id="17" name="Straight Arrow Connector 16"/>
            <p:cNvCxnSpPr/>
            <p:nvPr/>
          </p:nvCxnSpPr>
          <p:spPr>
            <a:xfrm flipV="1">
              <a:off x="5292080" y="3040824"/>
              <a:ext cx="0" cy="2526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23" name="Group 22"/>
          <p:cNvGrpSpPr/>
          <p:nvPr/>
        </p:nvGrpSpPr>
        <p:grpSpPr>
          <a:xfrm>
            <a:off x="1466915" y="3861048"/>
            <a:ext cx="3909077" cy="839195"/>
            <a:chOff x="1466915" y="3861048"/>
            <a:chExt cx="3909077" cy="839195"/>
          </a:xfrm>
        </p:grpSpPr>
        <p:sp>
          <p:nvSpPr>
            <p:cNvPr id="10" name="Oval 9"/>
            <p:cNvSpPr/>
            <p:nvPr/>
          </p:nvSpPr>
          <p:spPr>
            <a:xfrm>
              <a:off x="3503784" y="3861048"/>
              <a:ext cx="1872208" cy="57606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1466915" y="4177023"/>
              <a:ext cx="1831755" cy="523220"/>
            </a:xfrm>
            <a:prstGeom prst="rect">
              <a:avLst/>
            </a:prstGeom>
            <a:noFill/>
          </p:spPr>
          <p:txBody>
            <a:bodyPr wrap="square" rtlCol="0">
              <a:spAutoFit/>
            </a:bodyPr>
            <a:lstStyle/>
            <a:p>
              <a:r>
                <a:rPr lang="en-GB" sz="1400" dirty="0" smtClean="0">
                  <a:latin typeface="Comic Sans MS" panose="030F0702030302020204" pitchFamily="66" charset="0"/>
                </a:rPr>
                <a:t>Common adjective – not sophisticated</a:t>
              </a:r>
              <a:endParaRPr lang="en-GB" sz="1400" dirty="0">
                <a:latin typeface="Comic Sans MS" panose="030F0702030302020204" pitchFamily="66" charset="0"/>
              </a:endParaRPr>
            </a:p>
          </p:txBody>
        </p:sp>
        <p:cxnSp>
          <p:nvCxnSpPr>
            <p:cNvPr id="21" name="Straight Arrow Connector 20"/>
            <p:cNvCxnSpPr/>
            <p:nvPr/>
          </p:nvCxnSpPr>
          <p:spPr>
            <a:xfrm flipH="1">
              <a:off x="3203849" y="4293096"/>
              <a:ext cx="432047" cy="2160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2" name="Group 11"/>
          <p:cNvGrpSpPr/>
          <p:nvPr/>
        </p:nvGrpSpPr>
        <p:grpSpPr>
          <a:xfrm>
            <a:off x="4572000" y="4062263"/>
            <a:ext cx="4023549" cy="1063702"/>
            <a:chOff x="4572000" y="4062263"/>
            <a:chExt cx="4023549" cy="1063702"/>
          </a:xfrm>
        </p:grpSpPr>
        <p:sp>
          <p:nvSpPr>
            <p:cNvPr id="6" name="Oval 5"/>
            <p:cNvSpPr/>
            <p:nvPr/>
          </p:nvSpPr>
          <p:spPr>
            <a:xfrm>
              <a:off x="4572000" y="4509120"/>
              <a:ext cx="2232248" cy="61684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6075269" y="4062263"/>
              <a:ext cx="2520280" cy="461665"/>
            </a:xfrm>
            <a:prstGeom prst="rect">
              <a:avLst/>
            </a:prstGeom>
            <a:noFill/>
          </p:spPr>
          <p:txBody>
            <a:bodyPr wrap="square" rtlCol="0">
              <a:spAutoFit/>
            </a:bodyPr>
            <a:lstStyle/>
            <a:p>
              <a:r>
                <a:rPr lang="en-GB" sz="1200" dirty="0" smtClean="0">
                  <a:latin typeface="Comic Sans MS" panose="030F0702030302020204" pitchFamily="66" charset="0"/>
                </a:rPr>
                <a:t>Incorrect use of capital letter and hyphen. Text message style</a:t>
              </a:r>
              <a:endParaRPr lang="en-GB" sz="1200" dirty="0">
                <a:latin typeface="Comic Sans MS" panose="030F0702030302020204" pitchFamily="66" charset="0"/>
              </a:endParaRPr>
            </a:p>
          </p:txBody>
        </p:sp>
        <p:cxnSp>
          <p:nvCxnSpPr>
            <p:cNvPr id="26" name="Straight Arrow Connector 25"/>
            <p:cNvCxnSpPr/>
            <p:nvPr/>
          </p:nvCxnSpPr>
          <p:spPr>
            <a:xfrm flipV="1">
              <a:off x="6649322" y="4462013"/>
              <a:ext cx="218035" cy="1911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6" name="Group 15"/>
          <p:cNvGrpSpPr/>
          <p:nvPr/>
        </p:nvGrpSpPr>
        <p:grpSpPr>
          <a:xfrm>
            <a:off x="754854" y="4941168"/>
            <a:ext cx="3385098" cy="1267433"/>
            <a:chOff x="754854" y="4941168"/>
            <a:chExt cx="3385098" cy="1267433"/>
          </a:xfrm>
        </p:grpSpPr>
        <p:sp>
          <p:nvSpPr>
            <p:cNvPr id="27" name="Oval 26"/>
            <p:cNvSpPr/>
            <p:nvPr/>
          </p:nvSpPr>
          <p:spPr>
            <a:xfrm>
              <a:off x="1309146" y="4941168"/>
              <a:ext cx="2830806" cy="5228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754854" y="5931602"/>
              <a:ext cx="2232248" cy="276999"/>
            </a:xfrm>
            <a:prstGeom prst="rect">
              <a:avLst/>
            </a:prstGeom>
            <a:noFill/>
          </p:spPr>
          <p:txBody>
            <a:bodyPr wrap="square" rtlCol="0">
              <a:spAutoFit/>
            </a:bodyPr>
            <a:lstStyle/>
            <a:p>
              <a:r>
                <a:rPr lang="en-GB" sz="1200" dirty="0" smtClean="0">
                  <a:latin typeface="Comic Sans MS" panose="030F0702030302020204" pitchFamily="66" charset="0"/>
                </a:rPr>
                <a:t>Personal style – ‘you’</a:t>
              </a:r>
              <a:endParaRPr lang="en-GB" sz="1200" dirty="0">
                <a:latin typeface="Comic Sans MS" panose="030F0702030302020204" pitchFamily="66" charset="0"/>
              </a:endParaRPr>
            </a:p>
          </p:txBody>
        </p:sp>
        <p:cxnSp>
          <p:nvCxnSpPr>
            <p:cNvPr id="30" name="Straight Arrow Connector 29"/>
            <p:cNvCxnSpPr/>
            <p:nvPr/>
          </p:nvCxnSpPr>
          <p:spPr>
            <a:xfrm flipH="1">
              <a:off x="1227546" y="5301208"/>
              <a:ext cx="239370" cy="6303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29" name="TextBox 28"/>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rPr>
              <a:t>Lesson 4</a:t>
            </a:r>
            <a:endParaRPr lang="en-GB" dirty="0">
              <a:solidFill>
                <a:schemeClr val="bg1"/>
              </a:solidFill>
            </a:endParaRP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05718" y="216051"/>
            <a:ext cx="609600" cy="609600"/>
          </a:xfrm>
          <a:prstGeom prst="rect">
            <a:avLst/>
          </a:prstGeom>
        </p:spPr>
      </p:pic>
    </p:spTree>
    <p:extLst>
      <p:ext uri="{BB962C8B-B14F-4D97-AF65-F5344CB8AC3E}">
        <p14:creationId xmlns:p14="http://schemas.microsoft.com/office/powerpoint/2010/main" val="175309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22" fill="hold"/>
                                        <p:tgtEl>
                                          <p:spTgt spid="8"/>
                                        </p:tgtEl>
                                      </p:cBhvr>
                                    </p:cmd>
                                  </p:childTnLst>
                                </p:cTn>
                              </p:par>
                              <p:par>
                                <p:cTn id="7" presetID="10" presetClass="entr" presetSubtype="0" fill="hold" nodeType="withEffect">
                                  <p:stCondLst>
                                    <p:cond delay="500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0" presetClass="entr" presetSubtype="0" fill="hold" nodeType="withEffect">
                                  <p:stCondLst>
                                    <p:cond delay="900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160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21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3200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27309" t="27360" r="14027" b="15648"/>
          <a:stretch/>
        </p:blipFill>
        <p:spPr>
          <a:xfrm rot="20887220">
            <a:off x="330022" y="3159735"/>
            <a:ext cx="3240705" cy="2499047"/>
          </a:xfrm>
          <a:prstGeom prst="rect">
            <a:avLst/>
          </a:prstGeom>
          <a:ln>
            <a:solidFill>
              <a:schemeClr val="tx1"/>
            </a:solidFill>
          </a:ln>
        </p:spPr>
      </p:pic>
      <p:pic>
        <p:nvPicPr>
          <p:cNvPr id="7" name="Content Placeholder 6"/>
          <p:cNvPicPr>
            <a:picLocks noGrp="1" noChangeAspect="1"/>
          </p:cNvPicPr>
          <p:nvPr>
            <p:ph idx="1"/>
          </p:nvPr>
        </p:nvPicPr>
        <p:blipFill>
          <a:blip r:embed="rId5"/>
          <a:stretch>
            <a:fillRect/>
          </a:stretch>
        </p:blipFill>
        <p:spPr>
          <a:xfrm>
            <a:off x="2741642" y="2439824"/>
            <a:ext cx="3660716" cy="2175437"/>
          </a:xfrm>
          <a:prstGeom prst="rect">
            <a:avLst/>
          </a:prstGeom>
        </p:spPr>
      </p:pic>
      <p:pic>
        <p:nvPicPr>
          <p:cNvPr id="8" name="Picture 7"/>
          <p:cNvPicPr>
            <a:picLocks noChangeAspect="1"/>
          </p:cNvPicPr>
          <p:nvPr/>
        </p:nvPicPr>
        <p:blipFill>
          <a:blip r:embed="rId6"/>
          <a:stretch>
            <a:fillRect/>
          </a:stretch>
        </p:blipFill>
        <p:spPr>
          <a:xfrm rot="981617">
            <a:off x="4995319" y="4032360"/>
            <a:ext cx="3926336" cy="1304795"/>
          </a:xfrm>
          <a:prstGeom prst="rect">
            <a:avLst/>
          </a:prstGeom>
        </p:spPr>
      </p:pic>
      <p:sp>
        <p:nvSpPr>
          <p:cNvPr id="5" name="Rectangle 4"/>
          <p:cNvSpPr/>
          <p:nvPr/>
        </p:nvSpPr>
        <p:spPr>
          <a:xfrm>
            <a:off x="872716" y="5663904"/>
            <a:ext cx="7398568" cy="113493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smtClean="0">
                <a:latin typeface="Comic Sans MS" panose="030F0702030302020204" pitchFamily="66" charset="0"/>
              </a:rPr>
              <a:t>TASK 2</a:t>
            </a:r>
            <a:r>
              <a:rPr lang="en-GB" sz="1200" dirty="0" smtClean="0">
                <a:latin typeface="Comic Sans MS" panose="030F0702030302020204" pitchFamily="66" charset="0"/>
              </a:rPr>
              <a:t>: </a:t>
            </a:r>
            <a:br>
              <a:rPr lang="en-GB" sz="1200" dirty="0" smtClean="0">
                <a:latin typeface="Comic Sans MS" panose="030F0702030302020204" pitchFamily="66" charset="0"/>
              </a:rPr>
            </a:br>
            <a:r>
              <a:rPr lang="en-GB" sz="1200" b="1" dirty="0" smtClean="0">
                <a:latin typeface="Comic Sans MS" panose="030F0702030302020204" pitchFamily="66" charset="0"/>
              </a:rPr>
              <a:t>Silver: </a:t>
            </a:r>
            <a:r>
              <a:rPr lang="en-GB" sz="1200" dirty="0">
                <a:latin typeface="Comic Sans MS" panose="030F0702030302020204" pitchFamily="66" charset="0"/>
              </a:rPr>
              <a:t>C</a:t>
            </a:r>
            <a:r>
              <a:rPr lang="en-GB" sz="1200" dirty="0" smtClean="0">
                <a:latin typeface="Comic Sans MS" panose="030F0702030302020204" pitchFamily="66" charset="0"/>
              </a:rPr>
              <a:t>omplete the table by cutting around the different phrases and placing them in the formal or informal side of the table (</a:t>
            </a:r>
            <a:r>
              <a:rPr lang="en-GB" sz="1200" b="1" dirty="0" smtClean="0">
                <a:latin typeface="Comic Sans MS" panose="030F0702030302020204" pitchFamily="66" charset="0"/>
              </a:rPr>
              <a:t>page 1 of Document 6). </a:t>
            </a:r>
            <a:br>
              <a:rPr lang="en-GB" sz="1200" b="1" dirty="0" smtClean="0">
                <a:latin typeface="Comic Sans MS" panose="030F0702030302020204" pitchFamily="66" charset="0"/>
              </a:rPr>
            </a:br>
            <a:r>
              <a:rPr lang="en-GB" sz="1200" b="1" dirty="0" smtClean="0">
                <a:latin typeface="Comic Sans MS" panose="030F0702030302020204" pitchFamily="66" charset="0"/>
              </a:rPr>
              <a:t>Gold: </a:t>
            </a:r>
            <a:r>
              <a:rPr lang="en-GB" sz="1200" dirty="0" smtClean="0">
                <a:latin typeface="Comic Sans MS" panose="030F0702030302020204" pitchFamily="66" charset="0"/>
              </a:rPr>
              <a:t>Identify, using two different colours or using straight and squiggly lines, the informal and formal language in the diary extract </a:t>
            </a:r>
            <a:r>
              <a:rPr lang="en-GB" sz="1200" b="1" dirty="0" smtClean="0">
                <a:latin typeface="Comic Sans MS" panose="030F0702030302020204" pitchFamily="66" charset="0"/>
              </a:rPr>
              <a:t>(page 2 of Document 6)</a:t>
            </a:r>
          </a:p>
          <a:p>
            <a:r>
              <a:rPr lang="en-GB" sz="1200" b="1" dirty="0" smtClean="0">
                <a:latin typeface="Comic Sans MS" panose="030F0702030302020204" pitchFamily="66" charset="0"/>
              </a:rPr>
              <a:t>Platinum: </a:t>
            </a:r>
            <a:r>
              <a:rPr lang="en-GB" sz="1200" dirty="0" smtClean="0">
                <a:latin typeface="Comic Sans MS" panose="030F0702030302020204" pitchFamily="66" charset="0"/>
              </a:rPr>
              <a:t>Rewrite the informal text so that it is all formal </a:t>
            </a:r>
            <a:r>
              <a:rPr lang="en-GB" sz="1200" b="1" dirty="0">
                <a:latin typeface="Comic Sans MS" panose="030F0702030302020204" pitchFamily="66" charset="0"/>
              </a:rPr>
              <a:t>(page 2 of Document 6</a:t>
            </a:r>
            <a:r>
              <a:rPr lang="en-GB" sz="1200" b="1" dirty="0" smtClean="0">
                <a:latin typeface="Comic Sans MS" panose="030F0702030302020204" pitchFamily="66" charset="0"/>
              </a:rPr>
              <a:t>)</a:t>
            </a:r>
            <a:endParaRPr lang="en-GB" sz="1200" b="1" dirty="0">
              <a:latin typeface="Comic Sans MS" panose="030F0702030302020204" pitchFamily="66" charset="0"/>
            </a:endParaRPr>
          </a:p>
        </p:txBody>
      </p:sp>
      <p:pic>
        <p:nvPicPr>
          <p:cNvPr id="9" name="Picture 2" descr="Hillside Primary School | Baddeley Green | Staffordshire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8179" y="564598"/>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72716" y="1804293"/>
            <a:ext cx="4275348" cy="369332"/>
          </a:xfrm>
          <a:prstGeom prst="rect">
            <a:avLst/>
          </a:prstGeom>
          <a:noFill/>
        </p:spPr>
        <p:txBody>
          <a:bodyPr wrap="square" rtlCol="0">
            <a:spAutoFit/>
          </a:bodyPr>
          <a:lstStyle/>
          <a:p>
            <a:r>
              <a:rPr lang="en-GB" dirty="0" smtClean="0">
                <a:latin typeface="Comic Sans MS" panose="030F0702030302020204" pitchFamily="66" charset="0"/>
              </a:rPr>
              <a:t>Choosing your task:</a:t>
            </a:r>
            <a:endParaRPr lang="en-GB" dirty="0">
              <a:latin typeface="Comic Sans MS" panose="030F0702030302020204" pitchFamily="66" charset="0"/>
            </a:endParaRPr>
          </a:p>
        </p:txBody>
      </p:sp>
      <p:sp>
        <p:nvSpPr>
          <p:cNvPr id="11" name="TextBox 10"/>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rPr>
              <a:t>Lesson 4</a:t>
            </a:r>
            <a:endParaRPr lang="en-GB" dirty="0">
              <a:solidFill>
                <a:schemeClr val="bg1"/>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66484" y="601903"/>
            <a:ext cx="609600" cy="609600"/>
          </a:xfrm>
          <a:prstGeom prst="rect">
            <a:avLst/>
          </a:prstGeom>
        </p:spPr>
      </p:pic>
    </p:spTree>
    <p:extLst>
      <p:ext uri="{BB962C8B-B14F-4D97-AF65-F5344CB8AC3E}">
        <p14:creationId xmlns:p14="http://schemas.microsoft.com/office/powerpoint/2010/main" val="134757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1640" y="1943156"/>
            <a:ext cx="6196405" cy="3603812"/>
          </a:xfrm>
        </p:spPr>
        <p:txBody>
          <a:bodyPr>
            <a:normAutofit lnSpcReduction="10000"/>
          </a:bodyPr>
          <a:lstStyle/>
          <a:p>
            <a:pPr marL="0" indent="0" algn="ctr">
              <a:buNone/>
            </a:pPr>
            <a:r>
              <a:rPr lang="en-GB" sz="2000" b="1" u="sng" dirty="0" smtClean="0">
                <a:latin typeface="Comic Sans MS" panose="030F0702030302020204" pitchFamily="66" charset="0"/>
              </a:rPr>
              <a:t>Identifying Language Features</a:t>
            </a:r>
          </a:p>
          <a:p>
            <a:pPr marL="0" indent="0" algn="ctr">
              <a:buNone/>
            </a:pPr>
            <a:endParaRPr lang="en-GB" sz="2000" b="1" dirty="0" smtClean="0">
              <a:latin typeface="Comic Sans MS" panose="030F0702030302020204" pitchFamily="66" charset="0"/>
            </a:endParaRPr>
          </a:p>
          <a:p>
            <a:pPr marL="0" indent="0" algn="ctr">
              <a:buNone/>
            </a:pPr>
            <a:endParaRPr lang="en-GB" sz="2000" b="1" dirty="0" smtClean="0">
              <a:latin typeface="Comic Sans MS" panose="030F0702030302020204" pitchFamily="66" charset="0"/>
            </a:endParaRPr>
          </a:p>
          <a:p>
            <a:pPr marL="0" indent="0">
              <a:buNone/>
            </a:pPr>
            <a:r>
              <a:rPr lang="en-GB" sz="2000" dirty="0" smtClean="0">
                <a:latin typeface="Comic Sans MS" panose="030F0702030302020204" pitchFamily="66" charset="0"/>
              </a:rPr>
              <a:t>Identify lines, phrases or words which illustrate:</a:t>
            </a:r>
          </a:p>
          <a:p>
            <a:pPr marL="0" indent="0">
              <a:buNone/>
            </a:pPr>
            <a:endParaRPr lang="en-GB" sz="2000" dirty="0" smtClean="0">
              <a:latin typeface="Comic Sans MS" panose="030F0702030302020204" pitchFamily="66" charset="0"/>
            </a:endParaRPr>
          </a:p>
          <a:p>
            <a:pPr marL="0" indent="0">
              <a:buNone/>
            </a:pPr>
            <a:r>
              <a:rPr lang="en-GB" sz="2000" dirty="0" smtClean="0">
                <a:latin typeface="Comic Sans MS" panose="030F0702030302020204" pitchFamily="66" charset="0"/>
              </a:rPr>
              <a:t>Emotions </a:t>
            </a:r>
          </a:p>
          <a:p>
            <a:pPr marL="0" indent="0">
              <a:buNone/>
            </a:pPr>
            <a:r>
              <a:rPr lang="en-GB" sz="2000" dirty="0" smtClean="0">
                <a:latin typeface="Comic Sans MS" panose="030F0702030302020204" pitchFamily="66" charset="0"/>
              </a:rPr>
              <a:t>The setting (the annex)</a:t>
            </a:r>
          </a:p>
          <a:p>
            <a:pPr marL="0" indent="0">
              <a:buNone/>
            </a:pPr>
            <a:r>
              <a:rPr lang="en-GB" sz="2000" dirty="0" smtClean="0">
                <a:latin typeface="Comic Sans MS" panose="030F0702030302020204" pitchFamily="66" charset="0"/>
              </a:rPr>
              <a:t>Appearance of people</a:t>
            </a:r>
          </a:p>
          <a:p>
            <a:pPr marL="0" indent="0">
              <a:buNone/>
            </a:pPr>
            <a:r>
              <a:rPr lang="en-GB" sz="2000" dirty="0" smtClean="0">
                <a:latin typeface="Comic Sans MS" panose="030F0702030302020204" pitchFamily="66" charset="0"/>
              </a:rPr>
              <a:t>Specific factual information</a:t>
            </a:r>
          </a:p>
          <a:p>
            <a:pPr marL="0" indent="0">
              <a:buNone/>
            </a:pPr>
            <a:r>
              <a:rPr lang="en-GB" sz="2000" dirty="0" smtClean="0">
                <a:latin typeface="Comic Sans MS" panose="030F0702030302020204" pitchFamily="66" charset="0"/>
              </a:rPr>
              <a:t>Other powerful language</a:t>
            </a:r>
          </a:p>
          <a:p>
            <a:pPr marL="0" indent="0">
              <a:buNone/>
            </a:pPr>
            <a:endParaRPr lang="en-GB" dirty="0" smtClean="0"/>
          </a:p>
          <a:p>
            <a:pPr marL="0" indent="0">
              <a:buNone/>
            </a:pPr>
            <a:endParaRPr lang="en-GB" dirty="0" smtClean="0"/>
          </a:p>
        </p:txBody>
      </p:sp>
      <p:pic>
        <p:nvPicPr>
          <p:cNvPr id="4" name="Picture 2" descr="Hillside Primary School | Baddeley Green | Staffordshire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179" y="564598"/>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9756" y="5589240"/>
            <a:ext cx="8964487" cy="1200329"/>
          </a:xfrm>
          <a:prstGeom prst="rect">
            <a:avLst/>
          </a:prstGeom>
          <a:solidFill>
            <a:schemeClr val="bg2"/>
          </a:solidFill>
        </p:spPr>
        <p:txBody>
          <a:bodyPr wrap="square" rtlCol="0">
            <a:spAutoFit/>
          </a:bodyPr>
          <a:lstStyle/>
          <a:p>
            <a:r>
              <a:rPr lang="en-GB" sz="1200" b="1" dirty="0" smtClean="0">
                <a:solidFill>
                  <a:schemeClr val="bg1"/>
                </a:solidFill>
                <a:latin typeface="Comic Sans MS" panose="030F0702030302020204" pitchFamily="66" charset="0"/>
              </a:rPr>
              <a:t>TASK: </a:t>
            </a:r>
            <a:r>
              <a:rPr lang="en-GB" sz="1200" dirty="0" smtClean="0">
                <a:solidFill>
                  <a:schemeClr val="bg1"/>
                </a:solidFill>
                <a:latin typeface="Comic Sans MS" panose="030F0702030302020204" pitchFamily="66" charset="0"/>
              </a:rPr>
              <a:t>Using </a:t>
            </a:r>
            <a:r>
              <a:rPr lang="en-GB" sz="1200" b="1" dirty="0" smtClean="0">
                <a:solidFill>
                  <a:schemeClr val="bg1"/>
                </a:solidFill>
                <a:latin typeface="Comic Sans MS" panose="030F0702030302020204" pitchFamily="66" charset="0"/>
              </a:rPr>
              <a:t>Document 8 </a:t>
            </a:r>
            <a:r>
              <a:rPr lang="en-GB" sz="1200" dirty="0" smtClean="0">
                <a:solidFill>
                  <a:schemeClr val="bg1"/>
                </a:solidFill>
                <a:latin typeface="Comic Sans MS" panose="030F0702030302020204" pitchFamily="66" charset="0"/>
              </a:rPr>
              <a:t>as a template, write any Golden Lines that you find in </a:t>
            </a:r>
            <a:r>
              <a:rPr lang="en-GB" sz="1200" b="1" dirty="0" smtClean="0">
                <a:solidFill>
                  <a:schemeClr val="bg1"/>
                </a:solidFill>
                <a:latin typeface="Comic Sans MS" panose="030F0702030302020204" pitchFamily="66" charset="0"/>
              </a:rPr>
              <a:t>Document 7 </a:t>
            </a:r>
            <a:r>
              <a:rPr lang="en-GB" sz="1200" dirty="0" smtClean="0">
                <a:solidFill>
                  <a:schemeClr val="bg1"/>
                </a:solidFill>
                <a:latin typeface="Comic Sans MS" panose="030F0702030302020204" pitchFamily="66" charset="0"/>
              </a:rPr>
              <a:t>under the correct headings.</a:t>
            </a:r>
          </a:p>
          <a:p>
            <a:r>
              <a:rPr lang="en-GB" sz="1200" b="1" dirty="0" smtClean="0">
                <a:solidFill>
                  <a:schemeClr val="bg1"/>
                </a:solidFill>
                <a:latin typeface="Comic Sans MS" panose="030F0702030302020204" pitchFamily="66" charset="0"/>
              </a:rPr>
              <a:t>Silver: </a:t>
            </a:r>
            <a:r>
              <a:rPr lang="en-GB" sz="1200" dirty="0" smtClean="0">
                <a:solidFill>
                  <a:schemeClr val="bg1"/>
                </a:solidFill>
                <a:latin typeface="Comic Sans MS" panose="030F0702030302020204" pitchFamily="66" charset="0"/>
              </a:rPr>
              <a:t>Identify words for emotions, appearance of people and the setting</a:t>
            </a:r>
          </a:p>
          <a:p>
            <a:r>
              <a:rPr lang="en-GB" sz="1200" b="1" dirty="0" smtClean="0">
                <a:solidFill>
                  <a:schemeClr val="bg1"/>
                </a:solidFill>
                <a:latin typeface="Comic Sans MS" panose="030F0702030302020204" pitchFamily="66" charset="0"/>
              </a:rPr>
              <a:t>Gold: </a:t>
            </a:r>
            <a:r>
              <a:rPr lang="en-GB" sz="1200" dirty="0" smtClean="0">
                <a:solidFill>
                  <a:schemeClr val="bg1"/>
                </a:solidFill>
                <a:latin typeface="Comic Sans MS" panose="030F0702030302020204" pitchFamily="66" charset="0"/>
              </a:rPr>
              <a:t>Identify examples of lines which represent emotions, the setting, appearance of people, specific, factual information and other powerful language</a:t>
            </a:r>
          </a:p>
          <a:p>
            <a:r>
              <a:rPr lang="en-GB" sz="1200" b="1" dirty="0" smtClean="0">
                <a:solidFill>
                  <a:schemeClr val="bg1"/>
                </a:solidFill>
                <a:latin typeface="Comic Sans MS" panose="030F0702030302020204" pitchFamily="66" charset="0"/>
              </a:rPr>
              <a:t>Platinum: </a:t>
            </a:r>
            <a:r>
              <a:rPr lang="en-GB" sz="1200" dirty="0" smtClean="0">
                <a:solidFill>
                  <a:schemeClr val="bg1"/>
                </a:solidFill>
                <a:latin typeface="Comic Sans MS" panose="030F0702030302020204" pitchFamily="66" charset="0"/>
              </a:rPr>
              <a:t>Complete the above then write three sentences which use the language you have picked up but is tweaked for yourself.</a:t>
            </a:r>
            <a:endParaRPr lang="en-GB" sz="1200" dirty="0">
              <a:solidFill>
                <a:schemeClr val="bg1"/>
              </a:solidFill>
              <a:latin typeface="Comic Sans MS" panose="030F0702030302020204" pitchFamily="66" charset="0"/>
            </a:endParaRPr>
          </a:p>
        </p:txBody>
      </p:sp>
      <p:sp>
        <p:nvSpPr>
          <p:cNvPr id="6" name="TextBox 5"/>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rPr>
              <a:t>Lesson 5</a:t>
            </a:r>
            <a:endParaRPr lang="en-GB" dirty="0">
              <a:solidFill>
                <a:schemeClr val="bg1"/>
              </a:solidFill>
            </a:endParaRPr>
          </a:p>
        </p:txBody>
      </p:sp>
    </p:spTree>
    <p:extLst>
      <p:ext uri="{BB962C8B-B14F-4D97-AF65-F5344CB8AC3E}">
        <p14:creationId xmlns:p14="http://schemas.microsoft.com/office/powerpoint/2010/main" val="42320849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958" y="2278348"/>
            <a:ext cx="7534441" cy="448667"/>
          </a:xfrm>
        </p:spPr>
        <p:txBody>
          <a:bodyPr>
            <a:noAutofit/>
          </a:bodyPr>
          <a:lstStyle/>
          <a:p>
            <a:r>
              <a:rPr lang="en-GB" sz="1600" b="1" dirty="0" smtClean="0">
                <a:latin typeface="Comic Sans MS" panose="030F0702030302020204" pitchFamily="66" charset="0"/>
              </a:rPr>
              <a:t>Watch: </a:t>
            </a:r>
            <a:r>
              <a:rPr lang="en-GB" sz="1400" dirty="0" smtClean="0">
                <a:latin typeface="Comic Sans MS" panose="030F0702030302020204" pitchFamily="66" charset="0"/>
                <a:hlinkClick r:id="rId4"/>
              </a:rPr>
              <a:t>https</a:t>
            </a:r>
            <a:r>
              <a:rPr lang="en-GB" sz="1400" dirty="0">
                <a:latin typeface="Comic Sans MS" panose="030F0702030302020204" pitchFamily="66" charset="0"/>
                <a:hlinkClick r:id="rId4"/>
              </a:rPr>
              <a:t>://www.annefrank.org/en/about-us/what-we-do/publications/anne-frank-house-virtual-reality</a:t>
            </a:r>
            <a:r>
              <a:rPr lang="en-GB" sz="1400" dirty="0" smtClean="0">
                <a:latin typeface="Comic Sans MS" panose="030F0702030302020204" pitchFamily="66" charset="0"/>
                <a:hlinkClick r:id="rId4"/>
              </a:rPr>
              <a:t>/</a:t>
            </a:r>
            <a:r>
              <a:rPr lang="en-GB" sz="1400" dirty="0" smtClean="0">
                <a:latin typeface="Comic Sans MS" panose="030F0702030302020204" pitchFamily="66" charset="0"/>
              </a:rPr>
              <a:t> </a:t>
            </a:r>
            <a:endParaRPr lang="en-GB" sz="2000" dirty="0">
              <a:latin typeface="Comic Sans MS" panose="030F0702030302020204" pitchFamily="66" charset="0"/>
            </a:endParaRPr>
          </a:p>
        </p:txBody>
      </p:sp>
      <p:sp>
        <p:nvSpPr>
          <p:cNvPr id="4" name="TextBox 3"/>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rPr>
              <a:t>Lesson </a:t>
            </a:r>
            <a:r>
              <a:rPr lang="en-GB" sz="3200" dirty="0">
                <a:solidFill>
                  <a:schemeClr val="bg1"/>
                </a:solidFill>
              </a:rPr>
              <a:t>6</a:t>
            </a:r>
            <a:endParaRPr lang="en-GB" dirty="0">
              <a:solidFill>
                <a:schemeClr val="bg1"/>
              </a:solidFill>
            </a:endParaRPr>
          </a:p>
        </p:txBody>
      </p:sp>
      <p:pic>
        <p:nvPicPr>
          <p:cNvPr id="5"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343" y="584775"/>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442092" y="1484784"/>
            <a:ext cx="6259813" cy="12024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400" b="1" u="sng" dirty="0" smtClean="0">
                <a:latin typeface="Comic Sans MS" panose="030F0702030302020204" pitchFamily="66" charset="0"/>
              </a:rPr>
              <a:t>Setting Description </a:t>
            </a:r>
            <a:endParaRPr lang="en-GB" sz="3200" u="sng" dirty="0">
              <a:latin typeface="Comic Sans MS" panose="030F0702030302020204" pitchFamily="66" charset="0"/>
            </a:endParaRPr>
          </a:p>
        </p:txBody>
      </p:sp>
      <p:sp>
        <p:nvSpPr>
          <p:cNvPr id="8" name="Rectangle 7"/>
          <p:cNvSpPr/>
          <p:nvPr/>
        </p:nvSpPr>
        <p:spPr>
          <a:xfrm>
            <a:off x="53752" y="5768165"/>
            <a:ext cx="9036496" cy="104030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TASK: </a:t>
            </a:r>
            <a:r>
              <a:rPr lang="en-GB" sz="1200" dirty="0" smtClean="0">
                <a:latin typeface="Comic Sans MS" panose="030F0702030302020204" pitchFamily="66" charset="0"/>
              </a:rPr>
              <a:t>For this task, you will need to use the support mat </a:t>
            </a:r>
            <a:r>
              <a:rPr lang="en-GB" sz="1200" dirty="0">
                <a:latin typeface="Comic Sans MS" panose="030F0702030302020204" pitchFamily="66" charset="0"/>
              </a:rPr>
              <a:t>o</a:t>
            </a:r>
            <a:r>
              <a:rPr lang="en-GB" sz="1200" dirty="0" smtClean="0">
                <a:latin typeface="Comic Sans MS" panose="030F0702030302020204" pitchFamily="66" charset="0"/>
              </a:rPr>
              <a:t>n </a:t>
            </a:r>
            <a:r>
              <a:rPr lang="en-GB" sz="1200" b="1" dirty="0" smtClean="0">
                <a:latin typeface="Comic Sans MS" panose="030F0702030302020204" pitchFamily="66" charset="0"/>
              </a:rPr>
              <a:t>Document 10 </a:t>
            </a:r>
            <a:r>
              <a:rPr lang="en-GB" sz="1200" dirty="0" smtClean="0">
                <a:latin typeface="Comic Sans MS" panose="030F0702030302020204" pitchFamily="66" charset="0"/>
              </a:rPr>
              <a:t>for examples of ISPACE openers. You will need </a:t>
            </a:r>
            <a:r>
              <a:rPr lang="en-GB" sz="1200" b="1" dirty="0" smtClean="0">
                <a:latin typeface="Comic Sans MS" panose="030F0702030302020204" pitchFamily="66" charset="0"/>
              </a:rPr>
              <a:t>Document 5 </a:t>
            </a:r>
            <a:r>
              <a:rPr lang="en-GB" sz="1200" dirty="0" smtClean="0">
                <a:latin typeface="Comic Sans MS" panose="030F0702030302020204" pitchFamily="66" charset="0"/>
              </a:rPr>
              <a:t>for the images that you are describing today.</a:t>
            </a:r>
          </a:p>
          <a:p>
            <a:pPr algn="ctr"/>
            <a:r>
              <a:rPr lang="en-GB" sz="1200" b="1" dirty="0" smtClean="0">
                <a:latin typeface="Comic Sans MS" panose="030F0702030302020204" pitchFamily="66" charset="0"/>
              </a:rPr>
              <a:t>Silver: </a:t>
            </a:r>
            <a:r>
              <a:rPr lang="en-GB" sz="1200" dirty="0" smtClean="0">
                <a:latin typeface="Comic Sans MS" panose="030F0702030302020204" pitchFamily="66" charset="0"/>
              </a:rPr>
              <a:t>Use ISPACE openers and to write sentences for 5 images.</a:t>
            </a:r>
          </a:p>
          <a:p>
            <a:pPr algn="ctr"/>
            <a:r>
              <a:rPr lang="en-GB" sz="1200" b="1" dirty="0" smtClean="0">
                <a:latin typeface="Comic Sans MS" panose="030F0702030302020204" pitchFamily="66" charset="0"/>
              </a:rPr>
              <a:t>Gold: </a:t>
            </a:r>
            <a:r>
              <a:rPr lang="en-GB" sz="1200" dirty="0" smtClean="0">
                <a:latin typeface="Comic Sans MS" panose="030F0702030302020204" pitchFamily="66" charset="0"/>
              </a:rPr>
              <a:t>Use </a:t>
            </a:r>
            <a:r>
              <a:rPr lang="en-GB" sz="1200" dirty="0">
                <a:latin typeface="Comic Sans MS" panose="030F0702030302020204" pitchFamily="66" charset="0"/>
              </a:rPr>
              <a:t>f</a:t>
            </a:r>
            <a:r>
              <a:rPr lang="en-GB" sz="1200" dirty="0" smtClean="0">
                <a:latin typeface="Comic Sans MS" panose="030F0702030302020204" pitchFamily="66" charset="0"/>
              </a:rPr>
              <a:t>ronted adverbials and figurative language picked up from Golden Lines for 4 images</a:t>
            </a:r>
          </a:p>
          <a:p>
            <a:pPr algn="ctr"/>
            <a:r>
              <a:rPr lang="en-GB" sz="1200" b="1" dirty="0" smtClean="0">
                <a:latin typeface="Comic Sans MS" panose="030F0702030302020204" pitchFamily="66" charset="0"/>
              </a:rPr>
              <a:t>Platinum: </a:t>
            </a:r>
            <a:r>
              <a:rPr lang="en-GB" sz="1200" dirty="0" smtClean="0">
                <a:latin typeface="Comic Sans MS" panose="030F0702030302020204" pitchFamily="66" charset="0"/>
              </a:rPr>
              <a:t>Use the same features as gold and include at least one colon or parenthesis in your descriptions for 3 images</a:t>
            </a:r>
          </a:p>
        </p:txBody>
      </p:sp>
      <p:sp>
        <p:nvSpPr>
          <p:cNvPr id="10" name="TextBox 9"/>
          <p:cNvSpPr txBox="1"/>
          <p:nvPr/>
        </p:nvSpPr>
        <p:spPr>
          <a:xfrm>
            <a:off x="3066249" y="3429000"/>
            <a:ext cx="5398670" cy="2308324"/>
          </a:xfrm>
          <a:prstGeom prst="rect">
            <a:avLst/>
          </a:prstGeom>
          <a:noFill/>
        </p:spPr>
        <p:txBody>
          <a:bodyPr wrap="square" rtlCol="0">
            <a:spAutoFit/>
          </a:bodyPr>
          <a:lstStyle/>
          <a:p>
            <a:r>
              <a:rPr lang="en-GB" sz="1600" dirty="0">
                <a:solidFill>
                  <a:srgbClr val="FF0000"/>
                </a:solidFill>
                <a:latin typeface="Comic Sans MS" panose="030F0702030302020204" pitchFamily="66" charset="0"/>
              </a:rPr>
              <a:t>Beside my bed, </a:t>
            </a:r>
            <a:r>
              <a:rPr lang="en-GB" sz="1600" dirty="0">
                <a:latin typeface="Comic Sans MS" panose="030F0702030302020204" pitchFamily="66" charset="0"/>
              </a:rPr>
              <a:t>a lamp – </a:t>
            </a:r>
            <a:r>
              <a:rPr lang="en-GB" sz="1600" dirty="0">
                <a:solidFill>
                  <a:srgbClr val="00B050"/>
                </a:solidFill>
                <a:latin typeface="Comic Sans MS" panose="030F0702030302020204" pitchFamily="66" charset="0"/>
              </a:rPr>
              <a:t>my only source of light</a:t>
            </a:r>
            <a:r>
              <a:rPr lang="en-GB" sz="1600" dirty="0">
                <a:latin typeface="Comic Sans MS" panose="030F0702030302020204" pitchFamily="66" charset="0"/>
              </a:rPr>
              <a:t>- </a:t>
            </a:r>
            <a:r>
              <a:rPr lang="en-GB" sz="1600" dirty="0" smtClean="0">
                <a:solidFill>
                  <a:srgbClr val="0000FF"/>
                </a:solidFill>
                <a:latin typeface="Comic Sans MS" panose="030F0702030302020204" pitchFamily="66" charset="0"/>
              </a:rPr>
              <a:t>spills a blotch of yellow light</a:t>
            </a:r>
            <a:r>
              <a:rPr lang="en-GB" sz="1600" dirty="0" smtClean="0">
                <a:latin typeface="Comic Sans MS" panose="030F0702030302020204" pitchFamily="66" charset="0"/>
              </a:rPr>
              <a:t> across the room. </a:t>
            </a:r>
            <a:r>
              <a:rPr lang="en-GB" sz="1600" dirty="0">
                <a:latin typeface="Comic Sans MS" panose="030F0702030302020204" pitchFamily="66" charset="0"/>
              </a:rPr>
              <a:t>M</a:t>
            </a:r>
            <a:r>
              <a:rPr lang="en-GB" sz="1600" dirty="0" smtClean="0">
                <a:latin typeface="Comic Sans MS" panose="030F0702030302020204" pitchFamily="66" charset="0"/>
              </a:rPr>
              <a:t>y </a:t>
            </a:r>
            <a:r>
              <a:rPr lang="en-GB" sz="1600" dirty="0">
                <a:latin typeface="Comic Sans MS" panose="030F0702030302020204" pitchFamily="66" charset="0"/>
              </a:rPr>
              <a:t>night robe </a:t>
            </a:r>
            <a:r>
              <a:rPr lang="en-GB" sz="1600" dirty="0" smtClean="0">
                <a:latin typeface="Comic Sans MS" panose="030F0702030302020204" pitchFamily="66" charset="0"/>
              </a:rPr>
              <a:t>hangs </a:t>
            </a:r>
            <a:r>
              <a:rPr lang="en-GB" sz="1600" dirty="0">
                <a:latin typeface="Comic Sans MS" panose="030F0702030302020204" pitchFamily="66" charset="0"/>
              </a:rPr>
              <a:t>from the door, which I always leave </a:t>
            </a:r>
            <a:r>
              <a:rPr lang="en-GB" sz="1600" dirty="0" smtClean="0">
                <a:latin typeface="Comic Sans MS" panose="030F0702030302020204" pitchFamily="66" charset="0"/>
              </a:rPr>
              <a:t>ajar</a:t>
            </a:r>
            <a:r>
              <a:rPr lang="en-GB" sz="1600" dirty="0" smtClean="0">
                <a:solidFill>
                  <a:srgbClr val="00B050"/>
                </a:solidFill>
                <a:latin typeface="Comic Sans MS" panose="030F0702030302020204" pitchFamily="66" charset="0"/>
              </a:rPr>
              <a:t>: it helps me to better </a:t>
            </a:r>
            <a:r>
              <a:rPr lang="en-GB" sz="1600" dirty="0">
                <a:solidFill>
                  <a:srgbClr val="00B050"/>
                </a:solidFill>
                <a:latin typeface="Comic Sans MS" panose="030F0702030302020204" pitchFamily="66" charset="0"/>
              </a:rPr>
              <a:t>hear any commotion going on </a:t>
            </a:r>
            <a:r>
              <a:rPr lang="en-GB" sz="1600" dirty="0" smtClean="0">
                <a:solidFill>
                  <a:srgbClr val="00B050"/>
                </a:solidFill>
                <a:latin typeface="Comic Sans MS" panose="030F0702030302020204" pitchFamily="66" charset="0"/>
              </a:rPr>
              <a:t>outside.</a:t>
            </a:r>
            <a:r>
              <a:rPr lang="en-GB" sz="1600" dirty="0" smtClean="0">
                <a:latin typeface="Comic Sans MS" panose="030F0702030302020204" pitchFamily="66" charset="0"/>
              </a:rPr>
              <a:t> </a:t>
            </a:r>
            <a:r>
              <a:rPr lang="en-GB" sz="1600" dirty="0" smtClean="0">
                <a:solidFill>
                  <a:srgbClr val="FF0000"/>
                </a:solidFill>
                <a:latin typeface="Comic Sans MS" panose="030F0702030302020204" pitchFamily="66" charset="0"/>
              </a:rPr>
              <a:t>Strewn across my wooden desk, </a:t>
            </a:r>
            <a:r>
              <a:rPr lang="en-GB" sz="1600" dirty="0" smtClean="0">
                <a:latin typeface="Comic Sans MS" panose="030F0702030302020204" pitchFamily="66" charset="0"/>
              </a:rPr>
              <a:t>newspapers detailing </a:t>
            </a:r>
            <a:r>
              <a:rPr lang="en-GB" sz="1600" dirty="0">
                <a:latin typeface="Comic Sans MS" panose="030F0702030302020204" pitchFamily="66" charset="0"/>
              </a:rPr>
              <a:t>only </a:t>
            </a:r>
            <a:r>
              <a:rPr lang="en-GB" sz="1600" dirty="0">
                <a:solidFill>
                  <a:srgbClr val="0000FF"/>
                </a:solidFill>
                <a:latin typeface="Comic Sans MS" panose="030F0702030302020204" pitchFamily="66" charset="0"/>
              </a:rPr>
              <a:t>dismal and depressing </a:t>
            </a:r>
            <a:r>
              <a:rPr lang="en-GB" sz="1600" dirty="0">
                <a:latin typeface="Comic Sans MS" panose="030F0702030302020204" pitchFamily="66" charset="0"/>
              </a:rPr>
              <a:t>news of the </a:t>
            </a:r>
            <a:r>
              <a:rPr lang="en-GB" sz="1600" dirty="0" smtClean="0">
                <a:latin typeface="Comic Sans MS" panose="030F0702030302020204" pitchFamily="66" charset="0"/>
              </a:rPr>
              <a:t>outside. </a:t>
            </a:r>
            <a:r>
              <a:rPr lang="en-GB" sz="1600" dirty="0" smtClean="0">
                <a:solidFill>
                  <a:srgbClr val="FF0000"/>
                </a:solidFill>
                <a:latin typeface="Comic Sans MS" panose="030F0702030302020204" pitchFamily="66" charset="0"/>
              </a:rPr>
              <a:t>Across the beige walls</a:t>
            </a:r>
            <a:r>
              <a:rPr lang="en-GB" sz="1600" dirty="0" smtClean="0">
                <a:latin typeface="Comic Sans MS" panose="030F0702030302020204" pitchFamily="66" charset="0"/>
              </a:rPr>
              <a:t>, I have </a:t>
            </a:r>
            <a:r>
              <a:rPr lang="en-GB" sz="1600" dirty="0" smtClean="0">
                <a:solidFill>
                  <a:srgbClr val="0000FF"/>
                </a:solidFill>
                <a:latin typeface="Comic Sans MS" panose="030F0702030302020204" pitchFamily="66" charset="0"/>
              </a:rPr>
              <a:t>peppered</a:t>
            </a:r>
            <a:r>
              <a:rPr lang="en-GB" sz="1600" dirty="0" smtClean="0">
                <a:latin typeface="Comic Sans MS" panose="030F0702030302020204" pitchFamily="66" charset="0"/>
              </a:rPr>
              <a:t> images of my favourite things</a:t>
            </a:r>
            <a:r>
              <a:rPr lang="en-GB" sz="1600" b="1" dirty="0" smtClean="0">
                <a:solidFill>
                  <a:srgbClr val="00B050"/>
                </a:solidFill>
                <a:latin typeface="Comic Sans MS" panose="030F0702030302020204" pitchFamily="66" charset="0"/>
              </a:rPr>
              <a:t>: </a:t>
            </a:r>
            <a:r>
              <a:rPr lang="en-GB" sz="1600" dirty="0" smtClean="0">
                <a:solidFill>
                  <a:srgbClr val="00B050"/>
                </a:solidFill>
                <a:latin typeface="Comic Sans MS" panose="030F0702030302020204" pitchFamily="66" charset="0"/>
              </a:rPr>
              <a:t>film stars, royal families and famous artists</a:t>
            </a:r>
            <a:r>
              <a:rPr lang="en-GB" sz="1600" dirty="0" smtClean="0">
                <a:latin typeface="Comic Sans MS" panose="030F0702030302020204" pitchFamily="66" charset="0"/>
              </a:rPr>
              <a:t>. </a:t>
            </a:r>
            <a:endParaRPr lang="en-GB" sz="1600" dirty="0">
              <a:latin typeface="Comic Sans MS" panose="030F0702030302020204" pitchFamily="66" charset="0"/>
            </a:endParaRPr>
          </a:p>
        </p:txBody>
      </p:sp>
      <p:pic>
        <p:nvPicPr>
          <p:cNvPr id="30" name="Picture 29"/>
          <p:cNvPicPr>
            <a:picLocks noChangeAspect="1"/>
          </p:cNvPicPr>
          <p:nvPr/>
        </p:nvPicPr>
        <p:blipFill rotWithShape="1">
          <a:blip r:embed="rId6"/>
          <a:srcRect l="5767" t="13156" r="5292" b="6967"/>
          <a:stretch/>
        </p:blipFill>
        <p:spPr>
          <a:xfrm>
            <a:off x="198728" y="3467558"/>
            <a:ext cx="2868697" cy="2231208"/>
          </a:xfrm>
          <a:prstGeom prst="rect">
            <a:avLst/>
          </a:prstGeom>
        </p:spPr>
      </p:pic>
      <p:grpSp>
        <p:nvGrpSpPr>
          <p:cNvPr id="37" name="Group 36"/>
          <p:cNvGrpSpPr/>
          <p:nvPr/>
        </p:nvGrpSpPr>
        <p:grpSpPr>
          <a:xfrm>
            <a:off x="2945794" y="2851979"/>
            <a:ext cx="5419392" cy="523220"/>
            <a:chOff x="1259632" y="2799086"/>
            <a:chExt cx="5419392" cy="523220"/>
          </a:xfrm>
        </p:grpSpPr>
        <p:sp>
          <p:nvSpPr>
            <p:cNvPr id="22" name="TextBox 21"/>
            <p:cNvSpPr txBox="1"/>
            <p:nvPr/>
          </p:nvSpPr>
          <p:spPr>
            <a:xfrm>
              <a:off x="1618296" y="2843932"/>
              <a:ext cx="1425150" cy="307777"/>
            </a:xfrm>
            <a:prstGeom prst="rect">
              <a:avLst/>
            </a:prstGeom>
            <a:noFill/>
          </p:spPr>
          <p:txBody>
            <a:bodyPr wrap="square" rtlCol="0">
              <a:spAutoFit/>
            </a:bodyPr>
            <a:lstStyle/>
            <a:p>
              <a:r>
                <a:rPr lang="en-GB" sz="1400" b="1" dirty="0" smtClean="0"/>
                <a:t>ISPACE opener</a:t>
              </a:r>
              <a:endParaRPr lang="en-GB" sz="1400" b="1" dirty="0"/>
            </a:p>
          </p:txBody>
        </p:sp>
        <p:sp>
          <p:nvSpPr>
            <p:cNvPr id="32" name="TextBox 31"/>
            <p:cNvSpPr txBox="1"/>
            <p:nvPr/>
          </p:nvSpPr>
          <p:spPr>
            <a:xfrm>
              <a:off x="3618795" y="2799086"/>
              <a:ext cx="1425150" cy="523220"/>
            </a:xfrm>
            <a:prstGeom prst="rect">
              <a:avLst/>
            </a:prstGeom>
            <a:noFill/>
          </p:spPr>
          <p:txBody>
            <a:bodyPr wrap="square" rtlCol="0">
              <a:spAutoFit/>
            </a:bodyPr>
            <a:lstStyle/>
            <a:p>
              <a:r>
                <a:rPr lang="en-GB" sz="1400" b="1" dirty="0" smtClean="0"/>
                <a:t>Colons or Parenthesis</a:t>
              </a:r>
              <a:endParaRPr lang="en-GB" sz="1400" b="1" dirty="0"/>
            </a:p>
          </p:txBody>
        </p:sp>
        <p:sp>
          <p:nvSpPr>
            <p:cNvPr id="33" name="TextBox 32"/>
            <p:cNvSpPr txBox="1"/>
            <p:nvPr/>
          </p:nvSpPr>
          <p:spPr>
            <a:xfrm>
              <a:off x="5253874" y="2833370"/>
              <a:ext cx="1425150" cy="307777"/>
            </a:xfrm>
            <a:prstGeom prst="rect">
              <a:avLst/>
            </a:prstGeom>
            <a:noFill/>
          </p:spPr>
          <p:txBody>
            <a:bodyPr wrap="square" rtlCol="0">
              <a:spAutoFit/>
            </a:bodyPr>
            <a:lstStyle/>
            <a:p>
              <a:r>
                <a:rPr lang="en-GB" sz="1400" b="1" dirty="0" smtClean="0"/>
                <a:t>Golden Lines</a:t>
              </a:r>
              <a:endParaRPr lang="en-GB" sz="1400" b="1" dirty="0"/>
            </a:p>
          </p:txBody>
        </p:sp>
        <p:sp>
          <p:nvSpPr>
            <p:cNvPr id="34" name="Oval 33"/>
            <p:cNvSpPr/>
            <p:nvPr/>
          </p:nvSpPr>
          <p:spPr>
            <a:xfrm>
              <a:off x="1259632" y="2816596"/>
              <a:ext cx="360040" cy="36004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35" name="Oval 34"/>
            <p:cNvSpPr/>
            <p:nvPr/>
          </p:nvSpPr>
          <p:spPr>
            <a:xfrm>
              <a:off x="3233928" y="2843932"/>
              <a:ext cx="360040" cy="36004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36" name="Oval 35"/>
            <p:cNvSpPr/>
            <p:nvPr/>
          </p:nvSpPr>
          <p:spPr>
            <a:xfrm>
              <a:off x="4893834" y="2864191"/>
              <a:ext cx="360040" cy="36004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gr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1978" y="484674"/>
            <a:ext cx="609600" cy="609600"/>
          </a:xfrm>
          <a:prstGeom prst="rect">
            <a:avLst/>
          </a:prstGeom>
        </p:spPr>
      </p:pic>
    </p:spTree>
    <p:extLst>
      <p:ext uri="{BB962C8B-B14F-4D97-AF65-F5344CB8AC3E}">
        <p14:creationId xmlns:p14="http://schemas.microsoft.com/office/powerpoint/2010/main" val="220760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1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376" y="1617394"/>
            <a:ext cx="6965245" cy="1202485"/>
          </a:xfrm>
        </p:spPr>
        <p:txBody>
          <a:bodyPr>
            <a:normAutofit/>
          </a:bodyPr>
          <a:lstStyle/>
          <a:p>
            <a:r>
              <a:rPr lang="en-GB" sz="2800" b="1" dirty="0" smtClean="0">
                <a:latin typeface="Comic Sans MS" panose="030F0702030302020204" pitchFamily="66" charset="0"/>
              </a:rPr>
              <a:t>Identifying Features of the Text</a:t>
            </a:r>
            <a:endParaRPr lang="en-GB" sz="2800" b="1" dirty="0">
              <a:latin typeface="Comic Sans MS" panose="030F0702030302020204" pitchFamily="66" charset="0"/>
            </a:endParaRPr>
          </a:p>
        </p:txBody>
      </p:sp>
      <p:pic>
        <p:nvPicPr>
          <p:cNvPr id="4" name="Picture 2" descr="Hillside Primary School | Baddeley Green | Staffordshir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642702"/>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2"/>
          <p:cNvSpPr>
            <a:spLocks noChangeArrowheads="1"/>
          </p:cNvSpPr>
          <p:nvPr/>
        </p:nvSpPr>
        <p:spPr bwMode="auto">
          <a:xfrm>
            <a:off x="0" y="-230833"/>
            <a:ext cx="2692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3308" tIns="0" rIns="133308"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444444"/>
              </a:solidFill>
              <a:effectLst/>
              <a:latin typeface="bitterregula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15"/>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rPr>
              <a:t>Lesson </a:t>
            </a:r>
            <a:r>
              <a:rPr lang="en-GB" sz="3200" dirty="0">
                <a:solidFill>
                  <a:schemeClr val="bg1"/>
                </a:solidFill>
              </a:rPr>
              <a:t>7</a:t>
            </a:r>
            <a:endParaRPr lang="en-GB" dirty="0">
              <a:solidFill>
                <a:schemeClr val="bg1"/>
              </a:solidFill>
            </a:endParaRPr>
          </a:p>
        </p:txBody>
      </p:sp>
      <p:graphicFrame>
        <p:nvGraphicFramePr>
          <p:cNvPr id="20" name="Table 19"/>
          <p:cNvGraphicFramePr>
            <a:graphicFrameLocks noGrp="1"/>
          </p:cNvGraphicFramePr>
          <p:nvPr>
            <p:extLst>
              <p:ext uri="{D42A27DB-BD31-4B8C-83A1-F6EECF244321}">
                <p14:modId xmlns:p14="http://schemas.microsoft.com/office/powerpoint/2010/main" val="3660141945"/>
              </p:ext>
            </p:extLst>
          </p:nvPr>
        </p:nvGraphicFramePr>
        <p:xfrm>
          <a:off x="2195736" y="2564904"/>
          <a:ext cx="5994221" cy="3047864"/>
        </p:xfrm>
        <a:graphic>
          <a:graphicData uri="http://schemas.openxmlformats.org/drawingml/2006/table">
            <a:tbl>
              <a:tblPr firstRow="1" firstCol="1" bandRow="1"/>
              <a:tblGrid>
                <a:gridCol w="5181288">
                  <a:extLst>
                    <a:ext uri="{9D8B030D-6E8A-4147-A177-3AD203B41FA5}">
                      <a16:colId xmlns:a16="http://schemas.microsoft.com/office/drawing/2014/main" val="3759390577"/>
                    </a:ext>
                  </a:extLst>
                </a:gridCol>
                <a:gridCol w="812933">
                  <a:extLst>
                    <a:ext uri="{9D8B030D-6E8A-4147-A177-3AD203B41FA5}">
                      <a16:colId xmlns:a16="http://schemas.microsoft.com/office/drawing/2014/main" val="969847951"/>
                    </a:ext>
                  </a:extLst>
                </a:gridCol>
              </a:tblGrid>
              <a:tr h="348521">
                <a:tc>
                  <a:txBody>
                    <a:bodyPr/>
                    <a:lstStyle/>
                    <a:p>
                      <a:pPr>
                        <a:lnSpc>
                          <a:spcPct val="107000"/>
                        </a:lnSpc>
                        <a:spcAft>
                          <a:spcPts val="0"/>
                        </a:spcAft>
                      </a:pPr>
                      <a:r>
                        <a:rPr lang="en-GB" sz="1200" b="1" dirty="0">
                          <a:effectLst/>
                          <a:latin typeface="Comic Sans MS" panose="030F0702030302020204" pitchFamily="66" charset="0"/>
                          <a:ea typeface="Calibri" panose="020F0502020204030204" pitchFamily="34" charset="0"/>
                          <a:cs typeface="Times New Roman" panose="02020603050405020304" pitchFamily="18" charset="0"/>
                        </a:rPr>
                        <a:t>Platinum Success Criteria</a:t>
                      </a:r>
                      <a:endParaRPr lang="en-GB" sz="12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n-GB" sz="1300" b="1">
                          <a:effectLst/>
                          <a:latin typeface="Comic Sans MS" panose="030F0702030302020204" pitchFamily="66" charset="0"/>
                          <a:ea typeface="Calibri" panose="020F0502020204030204" pitchFamily="34" charset="0"/>
                          <a:cs typeface="Times New Roman" panose="02020603050405020304" pitchFamily="18" charset="0"/>
                        </a:rPr>
                        <a:t>Tick</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99267322"/>
                  </a:ext>
                </a:extLst>
              </a:tr>
              <a:tr h="330756">
                <a:tc>
                  <a:txBody>
                    <a:bodyPr/>
                    <a:lstStyle/>
                    <a:p>
                      <a:pPr>
                        <a:lnSpc>
                          <a:spcPct val="107000"/>
                        </a:lnSpc>
                        <a:spcAft>
                          <a:spcPts val="0"/>
                        </a:spcAft>
                      </a:pPr>
                      <a:r>
                        <a:rPr lang="en-GB" sz="1200" dirty="0">
                          <a:effectLst/>
                          <a:latin typeface="Comic Sans MS" panose="030F0702030302020204" pitchFamily="66" charset="0"/>
                          <a:ea typeface="Calibri" panose="020F0502020204030204" pitchFamily="34" charset="0"/>
                          <a:cs typeface="Times New Roman" panose="02020603050405020304" pitchFamily="18" charset="0"/>
                        </a:rPr>
                        <a:t>Have I started with Dear Kitty? (the name of the diary)</a:t>
                      </a: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n-GB" sz="13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300" dirty="0" smtClean="0">
                          <a:effectLst/>
                          <a:latin typeface="Comic Sans MS" panose="030F0702030302020204" pitchFamily="66" charset="0"/>
                          <a:ea typeface="Calibri" panose="020F0502020204030204" pitchFamily="34" charset="0"/>
                          <a:cs typeface="Times New Roman" panose="02020603050405020304" pitchFamily="18" charset="0"/>
                        </a:rPr>
                        <a:t>1</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411993976"/>
                  </a:ext>
                </a:extLst>
              </a:tr>
              <a:tr h="348521">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Have I used parenthesis to add extra information?</a:t>
                      </a: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n-GB" sz="13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300" dirty="0" smtClean="0">
                          <a:effectLst/>
                          <a:latin typeface="Comic Sans MS" panose="030F0702030302020204" pitchFamily="66" charset="0"/>
                          <a:ea typeface="Calibri" panose="020F0502020204030204" pitchFamily="34" charset="0"/>
                          <a:cs typeface="Times New Roman" panose="02020603050405020304" pitchFamily="18" charset="0"/>
                        </a:rPr>
                        <a:t>2</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085739831"/>
                  </a:ext>
                </a:extLst>
              </a:tr>
              <a:tr h="330756">
                <a:tc>
                  <a:txBody>
                    <a:bodyPr/>
                    <a:lstStyle/>
                    <a:p>
                      <a:pPr>
                        <a:lnSpc>
                          <a:spcPct val="107000"/>
                        </a:lnSpc>
                        <a:spcAft>
                          <a:spcPts val="0"/>
                        </a:spcAft>
                      </a:pPr>
                      <a:r>
                        <a:rPr lang="en-GB" sz="1200" dirty="0">
                          <a:effectLst/>
                          <a:latin typeface="Comic Sans MS" panose="030F0702030302020204" pitchFamily="66" charset="0"/>
                          <a:ea typeface="Calibri" panose="020F0502020204030204" pitchFamily="34" charset="0"/>
                          <a:cs typeface="Times New Roman" panose="02020603050405020304" pitchFamily="18" charset="0"/>
                        </a:rPr>
                        <a:t>Have I written in first person? (me, I, us, our, mine)</a:t>
                      </a: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n-GB" sz="13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300" dirty="0" smtClean="0">
                          <a:effectLst/>
                          <a:latin typeface="Comic Sans MS" panose="030F0702030302020204" pitchFamily="66" charset="0"/>
                          <a:ea typeface="Calibri" panose="020F0502020204030204" pitchFamily="34" charset="0"/>
                          <a:cs typeface="Times New Roman" panose="02020603050405020304" pitchFamily="18" charset="0"/>
                        </a:rPr>
                        <a:t>3</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898183337"/>
                  </a:ext>
                </a:extLst>
              </a:tr>
              <a:tr h="348521">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Have I used colons for clauses?</a:t>
                      </a: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n-GB" sz="13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300" dirty="0" smtClean="0">
                          <a:effectLst/>
                          <a:latin typeface="Comic Sans MS" panose="030F0702030302020204" pitchFamily="66" charset="0"/>
                          <a:ea typeface="Calibri" panose="020F0502020204030204" pitchFamily="34" charset="0"/>
                          <a:cs typeface="Times New Roman" panose="02020603050405020304" pitchFamily="18" charset="0"/>
                        </a:rPr>
                        <a:t>4</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3814471593"/>
                  </a:ext>
                </a:extLst>
              </a:tr>
              <a:tr h="330756">
                <a:tc>
                  <a:txBody>
                    <a:bodyPr/>
                    <a:lstStyle/>
                    <a:p>
                      <a:pPr>
                        <a:lnSpc>
                          <a:spcPct val="107000"/>
                        </a:lnSpc>
                        <a:spcAft>
                          <a:spcPts val="0"/>
                        </a:spcAft>
                      </a:pP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Have I used ISPACE openers? </a:t>
                      </a:r>
                      <a:endParaRPr lang="en-GB" sz="12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n-GB" sz="13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300" dirty="0" smtClean="0">
                          <a:effectLst/>
                          <a:latin typeface="Comic Sans MS" panose="030F0702030302020204" pitchFamily="66" charset="0"/>
                          <a:ea typeface="Calibri" panose="020F0502020204030204" pitchFamily="34" charset="0"/>
                          <a:cs typeface="Times New Roman" panose="02020603050405020304" pitchFamily="18" charset="0"/>
                        </a:rPr>
                        <a:t>5</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extLst>
                  <a:ext uri="{0D108BD9-81ED-4DB2-BD59-A6C34878D82A}">
                    <a16:rowId xmlns:a16="http://schemas.microsoft.com/office/drawing/2014/main" val="2148682220"/>
                  </a:ext>
                </a:extLst>
              </a:tr>
              <a:tr h="348521">
                <a:tc>
                  <a:txBody>
                    <a:bodyPr/>
                    <a:lstStyle/>
                    <a:p>
                      <a:pPr>
                        <a:lnSpc>
                          <a:spcPct val="107000"/>
                        </a:lnSpc>
                        <a:spcAft>
                          <a:spcPts val="0"/>
                        </a:spcAft>
                      </a:pP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Have I used Golden Lines? </a:t>
                      </a:r>
                      <a:endParaRPr lang="en-GB" sz="12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n-GB" sz="13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300" dirty="0" smtClean="0">
                          <a:effectLst/>
                          <a:latin typeface="Comic Sans MS" panose="030F0702030302020204" pitchFamily="66" charset="0"/>
                          <a:ea typeface="Calibri" panose="020F0502020204030204" pitchFamily="34" charset="0"/>
                          <a:cs typeface="Times New Roman" panose="02020603050405020304" pitchFamily="18" charset="0"/>
                        </a:rPr>
                        <a:t>6</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70BF9"/>
                    </a:solidFill>
                  </a:tcPr>
                </a:tc>
                <a:extLst>
                  <a:ext uri="{0D108BD9-81ED-4DB2-BD59-A6C34878D82A}">
                    <a16:rowId xmlns:a16="http://schemas.microsoft.com/office/drawing/2014/main" val="494031171"/>
                  </a:ext>
                </a:extLst>
              </a:tr>
              <a:tr h="330756">
                <a:tc>
                  <a:txBody>
                    <a:bodyPr/>
                    <a:lstStyle/>
                    <a:p>
                      <a:pPr marL="0" marR="0" lvl="0" indent="0" algn="l" defTabSz="914400" rtl="0" eaLnBrk="1" fontAlgn="auto" latinLnBrk="0" hangingPunct="1">
                        <a:lnSpc>
                          <a:spcPct val="107000"/>
                        </a:lnSpc>
                        <a:spcBef>
                          <a:spcPts val="0"/>
                        </a:spcBef>
                        <a:spcAft>
                          <a:spcPts val="0"/>
                        </a:spcAft>
                        <a:buClrTx/>
                        <a:buSzTx/>
                        <a:buFontTx/>
                        <a:buNone/>
                        <a:tabLst>
                          <a:tab pos="1501140" algn="l"/>
                        </a:tabLst>
                        <a:defRPr/>
                      </a:pP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Have I used my senses to describe the setting? </a:t>
                      </a: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n-GB" sz="13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300" dirty="0" smtClean="0">
                          <a:effectLst/>
                          <a:latin typeface="Comic Sans MS" panose="030F0702030302020204" pitchFamily="66" charset="0"/>
                          <a:ea typeface="Calibri" panose="020F0502020204030204" pitchFamily="34" charset="0"/>
                          <a:cs typeface="Times New Roman" panose="02020603050405020304" pitchFamily="18" charset="0"/>
                        </a:rPr>
                        <a:t>7</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F729"/>
                    </a:solidFill>
                  </a:tcPr>
                </a:tc>
                <a:extLst>
                  <a:ext uri="{0D108BD9-81ED-4DB2-BD59-A6C34878D82A}">
                    <a16:rowId xmlns:a16="http://schemas.microsoft.com/office/drawing/2014/main" val="360886203"/>
                  </a:ext>
                </a:extLst>
              </a:tr>
              <a:tr h="330756">
                <a:tc>
                  <a:txBody>
                    <a:bodyPr/>
                    <a:lstStyle/>
                    <a:p>
                      <a:pPr marL="0" marR="0" lvl="0" indent="0" algn="l" defTabSz="914400" rtl="0" eaLnBrk="1" fontAlgn="auto" latinLnBrk="0" hangingPunct="1">
                        <a:lnSpc>
                          <a:spcPct val="107000"/>
                        </a:lnSpc>
                        <a:spcBef>
                          <a:spcPts val="0"/>
                        </a:spcBef>
                        <a:spcAft>
                          <a:spcPts val="0"/>
                        </a:spcAft>
                        <a:buClrTx/>
                        <a:buSzTx/>
                        <a:buFontTx/>
                        <a:buNone/>
                        <a:tabLst>
                          <a:tab pos="1501140" algn="l"/>
                        </a:tabLst>
                        <a:defRPr/>
                      </a:pPr>
                      <a:r>
                        <a:rPr lang="en-GB" sz="1200" dirty="0" smtClean="0">
                          <a:effectLst/>
                          <a:latin typeface="Comic Sans MS" panose="030F0702030302020204" pitchFamily="66" charset="0"/>
                          <a:ea typeface="Calibri" panose="020F0502020204030204" pitchFamily="34" charset="0"/>
                          <a:cs typeface="Times New Roman" panose="02020603050405020304" pitchFamily="18" charset="0"/>
                        </a:rPr>
                        <a:t>Have I written in an informal voice?</a:t>
                      </a: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n-GB" sz="13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300" dirty="0" smtClean="0">
                          <a:effectLst/>
                          <a:latin typeface="Comic Sans MS" panose="030F0702030302020204" pitchFamily="66" charset="0"/>
                          <a:ea typeface="Calibri" panose="020F0502020204030204" pitchFamily="34" charset="0"/>
                          <a:cs typeface="Times New Roman" panose="02020603050405020304" pitchFamily="18" charset="0"/>
                        </a:rPr>
                        <a:t>8</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1360" marR="91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979"/>
                    </a:solidFill>
                  </a:tcPr>
                </a:tc>
                <a:extLst>
                  <a:ext uri="{0D108BD9-81ED-4DB2-BD59-A6C34878D82A}">
                    <a16:rowId xmlns:a16="http://schemas.microsoft.com/office/drawing/2014/main" val="3397785797"/>
                  </a:ext>
                </a:extLst>
              </a:tr>
            </a:tbl>
          </a:graphicData>
        </a:graphic>
      </p:graphicFrame>
      <p:grpSp>
        <p:nvGrpSpPr>
          <p:cNvPr id="25" name="Group 24"/>
          <p:cNvGrpSpPr/>
          <p:nvPr/>
        </p:nvGrpSpPr>
        <p:grpSpPr>
          <a:xfrm>
            <a:off x="1612257" y="2920791"/>
            <a:ext cx="613100" cy="1656185"/>
            <a:chOff x="1612257" y="2920791"/>
            <a:chExt cx="613100" cy="1656185"/>
          </a:xfrm>
        </p:grpSpPr>
        <p:sp>
          <p:nvSpPr>
            <p:cNvPr id="21" name="Left Brace 20"/>
            <p:cNvSpPr/>
            <p:nvPr/>
          </p:nvSpPr>
          <p:spPr>
            <a:xfrm>
              <a:off x="2045878" y="2920791"/>
              <a:ext cx="150480" cy="1656185"/>
            </a:xfrm>
            <a:prstGeom prst="leftBrace">
              <a:avLst/>
            </a:prstGeom>
            <a:ln w="28575">
              <a:solidFill>
                <a:schemeClr val="bg1">
                  <a:lumMod val="6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22" name="TextBox 21"/>
            <p:cNvSpPr txBox="1"/>
            <p:nvPr/>
          </p:nvSpPr>
          <p:spPr>
            <a:xfrm>
              <a:off x="1612257" y="3511470"/>
              <a:ext cx="613100" cy="253916"/>
            </a:xfrm>
            <a:prstGeom prst="rect">
              <a:avLst/>
            </a:prstGeom>
            <a:noFill/>
            <a:ln>
              <a:noFill/>
            </a:ln>
          </p:spPr>
          <p:txBody>
            <a:bodyPr wrap="square" rtlCol="0">
              <a:spAutoFit/>
            </a:bodyPr>
            <a:lstStyle/>
            <a:p>
              <a:r>
                <a:rPr lang="en-GB" sz="1050" b="1" dirty="0" smtClean="0">
                  <a:solidFill>
                    <a:schemeClr val="bg1">
                      <a:lumMod val="50000"/>
                    </a:schemeClr>
                  </a:solidFill>
                </a:rPr>
                <a:t>SILVER</a:t>
              </a:r>
              <a:endParaRPr lang="en-GB" sz="1050" b="1" dirty="0">
                <a:solidFill>
                  <a:schemeClr val="bg1">
                    <a:lumMod val="50000"/>
                  </a:schemeClr>
                </a:solidFill>
              </a:endParaRPr>
            </a:p>
          </p:txBody>
        </p:sp>
      </p:grpSp>
      <p:grpSp>
        <p:nvGrpSpPr>
          <p:cNvPr id="28" name="Group 27"/>
          <p:cNvGrpSpPr/>
          <p:nvPr/>
        </p:nvGrpSpPr>
        <p:grpSpPr>
          <a:xfrm>
            <a:off x="1224000" y="2920791"/>
            <a:ext cx="942737" cy="2016224"/>
            <a:chOff x="1224000" y="2920791"/>
            <a:chExt cx="942737" cy="2016224"/>
          </a:xfrm>
        </p:grpSpPr>
        <p:sp>
          <p:nvSpPr>
            <p:cNvPr id="23" name="Left Brace 22"/>
            <p:cNvSpPr/>
            <p:nvPr/>
          </p:nvSpPr>
          <p:spPr>
            <a:xfrm>
              <a:off x="1464595" y="2920791"/>
              <a:ext cx="702142" cy="2016224"/>
            </a:xfrm>
            <a:prstGeom prst="leftBrace">
              <a:avLst/>
            </a:prstGeom>
            <a:ln>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b="1"/>
            </a:p>
          </p:txBody>
        </p:sp>
        <p:sp>
          <p:nvSpPr>
            <p:cNvPr id="24" name="TextBox 23"/>
            <p:cNvSpPr txBox="1"/>
            <p:nvPr/>
          </p:nvSpPr>
          <p:spPr>
            <a:xfrm>
              <a:off x="1224000" y="3669727"/>
              <a:ext cx="741989" cy="261610"/>
            </a:xfrm>
            <a:prstGeom prst="rect">
              <a:avLst/>
            </a:prstGeom>
            <a:noFill/>
          </p:spPr>
          <p:txBody>
            <a:bodyPr wrap="square" rtlCol="0">
              <a:spAutoFit/>
            </a:bodyPr>
            <a:lstStyle/>
            <a:p>
              <a:r>
                <a:rPr lang="en-GB" sz="1050" b="1" dirty="0" smtClean="0">
                  <a:solidFill>
                    <a:srgbClr val="FFC000"/>
                  </a:solidFill>
                </a:rPr>
                <a:t>GOLD</a:t>
              </a:r>
              <a:endParaRPr lang="en-GB" sz="1050" b="1" dirty="0">
                <a:solidFill>
                  <a:srgbClr val="FFC000"/>
                </a:solidFill>
              </a:endParaRPr>
            </a:p>
          </p:txBody>
        </p:sp>
      </p:grpSp>
      <p:grpSp>
        <p:nvGrpSpPr>
          <p:cNvPr id="29" name="Group 28"/>
          <p:cNvGrpSpPr/>
          <p:nvPr/>
        </p:nvGrpSpPr>
        <p:grpSpPr>
          <a:xfrm>
            <a:off x="785197" y="2920791"/>
            <a:ext cx="1394084" cy="2691977"/>
            <a:chOff x="785197" y="2920791"/>
            <a:chExt cx="1394084" cy="2691977"/>
          </a:xfrm>
        </p:grpSpPr>
        <p:sp>
          <p:nvSpPr>
            <p:cNvPr id="26" name="Left Brace 25"/>
            <p:cNvSpPr/>
            <p:nvPr/>
          </p:nvSpPr>
          <p:spPr>
            <a:xfrm>
              <a:off x="974981" y="2920791"/>
              <a:ext cx="1204300" cy="2691977"/>
            </a:xfrm>
            <a:prstGeom prst="leftBrace">
              <a:avLst>
                <a:gd name="adj1" fmla="val 14841"/>
                <a:gd name="adj2" fmla="val 50000"/>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27" name="TextBox 26"/>
            <p:cNvSpPr txBox="1"/>
            <p:nvPr/>
          </p:nvSpPr>
          <p:spPr>
            <a:xfrm>
              <a:off x="785197" y="4010891"/>
              <a:ext cx="769389" cy="253916"/>
            </a:xfrm>
            <a:prstGeom prst="rect">
              <a:avLst/>
            </a:prstGeom>
            <a:noFill/>
          </p:spPr>
          <p:txBody>
            <a:bodyPr wrap="square" rtlCol="0">
              <a:spAutoFit/>
            </a:bodyPr>
            <a:lstStyle/>
            <a:p>
              <a:r>
                <a:rPr lang="en-GB" sz="1050" b="1" dirty="0" smtClean="0"/>
                <a:t>PLATINUM</a:t>
              </a:r>
              <a:endParaRPr lang="en-GB" sz="1050" b="1" dirty="0"/>
            </a:p>
          </p:txBody>
        </p:sp>
      </p:grpSp>
      <p:sp>
        <p:nvSpPr>
          <p:cNvPr id="31" name="Rectangle 30"/>
          <p:cNvSpPr/>
          <p:nvPr/>
        </p:nvSpPr>
        <p:spPr>
          <a:xfrm>
            <a:off x="1626294" y="5771025"/>
            <a:ext cx="5972120" cy="95726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TASK: </a:t>
            </a:r>
            <a:r>
              <a:rPr lang="en-GB" sz="1200" dirty="0" smtClean="0">
                <a:latin typeface="Comic Sans MS" panose="030F0702030302020204" pitchFamily="66" charset="0"/>
              </a:rPr>
              <a:t>Look at the WAGOLL examples in the Resource PowerPoint, </a:t>
            </a:r>
            <a:r>
              <a:rPr lang="en-GB" sz="1200" b="1" dirty="0" smtClean="0">
                <a:latin typeface="Comic Sans MS" panose="030F0702030302020204" pitchFamily="66" charset="0"/>
              </a:rPr>
              <a:t>Document 11</a:t>
            </a:r>
          </a:p>
          <a:p>
            <a:pPr algn="ctr"/>
            <a:r>
              <a:rPr lang="en-GB" sz="1200" b="1" dirty="0" smtClean="0">
                <a:latin typeface="Comic Sans MS" panose="030F0702030302020204" pitchFamily="66" charset="0"/>
              </a:rPr>
              <a:t>Silver: </a:t>
            </a:r>
            <a:r>
              <a:rPr lang="en-GB" sz="1200" dirty="0" smtClean="0">
                <a:latin typeface="Comic Sans MS" panose="030F0702030302020204" pitchFamily="66" charset="0"/>
              </a:rPr>
              <a:t>Identify only the skills in the ‘silver’ bracket</a:t>
            </a:r>
          </a:p>
          <a:p>
            <a:pPr algn="ctr"/>
            <a:r>
              <a:rPr lang="en-GB" sz="1200" b="1" dirty="0" smtClean="0">
                <a:latin typeface="Comic Sans MS" panose="030F0702030302020204" pitchFamily="66" charset="0"/>
              </a:rPr>
              <a:t>Gold: </a:t>
            </a:r>
            <a:r>
              <a:rPr lang="en-GB" sz="1200" dirty="0" smtClean="0">
                <a:latin typeface="Comic Sans MS" panose="030F0702030302020204" pitchFamily="66" charset="0"/>
              </a:rPr>
              <a:t>Identify only the skills in the ‘gold’ bracket</a:t>
            </a:r>
          </a:p>
          <a:p>
            <a:pPr algn="ctr"/>
            <a:r>
              <a:rPr lang="en-GB" sz="1200" b="1" dirty="0" smtClean="0">
                <a:latin typeface="Comic Sans MS" panose="030F0702030302020204" pitchFamily="66" charset="0"/>
              </a:rPr>
              <a:t>Platinum: </a:t>
            </a:r>
            <a:r>
              <a:rPr lang="en-GB" sz="1200" dirty="0" smtClean="0">
                <a:latin typeface="Comic Sans MS" panose="030F0702030302020204" pitchFamily="66" charset="0"/>
              </a:rPr>
              <a:t>Identify the skills in the ‘platinum’ bracket</a:t>
            </a:r>
          </a:p>
        </p:txBody>
      </p:sp>
      <p:pic>
        <p:nvPicPr>
          <p:cNvPr id="1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9931" y="292387"/>
            <a:ext cx="609600" cy="609600"/>
          </a:xfrm>
          <a:prstGeom prst="rect">
            <a:avLst/>
          </a:prstGeom>
        </p:spPr>
      </p:pic>
    </p:spTree>
    <p:extLst>
      <p:ext uri="{BB962C8B-B14F-4D97-AF65-F5344CB8AC3E}">
        <p14:creationId xmlns:p14="http://schemas.microsoft.com/office/powerpoint/2010/main" val="185076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10635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627784" y="3600106"/>
            <a:ext cx="3476098" cy="1781682"/>
          </a:xfrm>
          <a:prstGeom prst="rect">
            <a:avLst/>
          </a:prstGeom>
        </p:spPr>
      </p:pic>
      <p:pic>
        <p:nvPicPr>
          <p:cNvPr id="4" name="Picture 2" descr="Hillside Primary School | Baddeley Green | Staffordshir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25137" y="0"/>
            <a:ext cx="1872208" cy="584775"/>
          </a:xfrm>
          <a:prstGeom prst="rect">
            <a:avLst/>
          </a:prstGeom>
          <a:noFill/>
        </p:spPr>
        <p:txBody>
          <a:bodyPr wrap="square" rtlCol="0">
            <a:spAutoFit/>
          </a:bodyPr>
          <a:lstStyle/>
          <a:p>
            <a:r>
              <a:rPr lang="en-GB" sz="3200" dirty="0" smtClean="0">
                <a:solidFill>
                  <a:schemeClr val="bg1"/>
                </a:solidFill>
              </a:rPr>
              <a:t>Lesson 8</a:t>
            </a:r>
            <a:endParaRPr lang="en-GB" sz="3200" dirty="0">
              <a:solidFill>
                <a:schemeClr val="bg1"/>
              </a:solidFill>
            </a:endParaRPr>
          </a:p>
        </p:txBody>
      </p:sp>
      <p:sp>
        <p:nvSpPr>
          <p:cNvPr id="17" name="TextBox 16"/>
          <p:cNvSpPr txBox="1"/>
          <p:nvPr/>
        </p:nvSpPr>
        <p:spPr>
          <a:xfrm>
            <a:off x="776476" y="2595614"/>
            <a:ext cx="7569530" cy="954107"/>
          </a:xfrm>
          <a:prstGeom prst="rect">
            <a:avLst/>
          </a:prstGeom>
          <a:noFill/>
        </p:spPr>
        <p:txBody>
          <a:bodyPr wrap="square" rtlCol="0">
            <a:spAutoFit/>
          </a:bodyPr>
          <a:lstStyle/>
          <a:p>
            <a:r>
              <a:rPr lang="en-GB" sz="1400" dirty="0" smtClean="0">
                <a:latin typeface="Comic Sans MS" panose="030F0702030302020204" pitchFamily="66" charset="0"/>
              </a:rPr>
              <a:t>Now it’s time to write in the style of Anne Frank. Over the next three lessons we will write three entries outlining the details of three key events in Anne’s diary. First of all, we must choose a </a:t>
            </a:r>
            <a:r>
              <a:rPr lang="en-GB" sz="1400" dirty="0">
                <a:latin typeface="Comic Sans MS" panose="030F0702030302020204" pitchFamily="66" charset="0"/>
              </a:rPr>
              <a:t>S</a:t>
            </a:r>
            <a:r>
              <a:rPr lang="en-GB" sz="1400" dirty="0" smtClean="0">
                <a:latin typeface="Comic Sans MS" panose="030F0702030302020204" pitchFamily="66" charset="0"/>
              </a:rPr>
              <a:t>uccess Criteria. Open Document 11 and choose an appropriate Success Criteria</a:t>
            </a:r>
            <a:endParaRPr lang="en-GB" sz="1400" dirty="0">
              <a:latin typeface="Comic Sans MS" panose="030F0702030302020204" pitchFamily="66" charset="0"/>
            </a:endParaRPr>
          </a:p>
        </p:txBody>
      </p:sp>
      <p:sp>
        <p:nvSpPr>
          <p:cNvPr id="20" name="Title 1"/>
          <p:cNvSpPr>
            <a:spLocks noGrp="1"/>
          </p:cNvSpPr>
          <p:nvPr>
            <p:ph type="title"/>
          </p:nvPr>
        </p:nvSpPr>
        <p:spPr>
          <a:xfrm>
            <a:off x="1352586" y="1428335"/>
            <a:ext cx="6653134" cy="1136569"/>
          </a:xfrm>
        </p:spPr>
        <p:txBody>
          <a:bodyPr>
            <a:normAutofit/>
          </a:bodyPr>
          <a:lstStyle/>
          <a:p>
            <a:r>
              <a:rPr lang="en-GB" sz="2400" b="1" dirty="0" smtClean="0">
                <a:latin typeface="Comic Sans MS" panose="030F0702030302020204" pitchFamily="66" charset="0"/>
              </a:rPr>
              <a:t>Writing – Choosing your Success Criteria</a:t>
            </a:r>
            <a:endParaRPr lang="en-GB" sz="2400" b="1" dirty="0">
              <a:latin typeface="Comic Sans MS" panose="030F0702030302020204" pitchFamily="66" charset="0"/>
            </a:endParaRPr>
          </a:p>
        </p:txBody>
      </p:sp>
      <p:pic>
        <p:nvPicPr>
          <p:cNvPr id="6" name="Picture 5"/>
          <p:cNvPicPr>
            <a:picLocks noChangeAspect="1"/>
          </p:cNvPicPr>
          <p:nvPr/>
        </p:nvPicPr>
        <p:blipFill>
          <a:blip r:embed="rId5"/>
          <a:stretch>
            <a:fillRect/>
          </a:stretch>
        </p:blipFill>
        <p:spPr>
          <a:xfrm rot="21102669">
            <a:off x="463295" y="4466241"/>
            <a:ext cx="3612388" cy="1264524"/>
          </a:xfrm>
          <a:prstGeom prst="rect">
            <a:avLst/>
          </a:prstGeom>
        </p:spPr>
      </p:pic>
      <p:pic>
        <p:nvPicPr>
          <p:cNvPr id="3" name="Picture 2"/>
          <p:cNvPicPr>
            <a:picLocks noChangeAspect="1"/>
          </p:cNvPicPr>
          <p:nvPr/>
        </p:nvPicPr>
        <p:blipFill>
          <a:blip r:embed="rId6"/>
          <a:stretch>
            <a:fillRect/>
          </a:stretch>
        </p:blipFill>
        <p:spPr>
          <a:xfrm rot="1268478">
            <a:off x="5083780" y="4111278"/>
            <a:ext cx="3671871" cy="1856789"/>
          </a:xfrm>
          <a:prstGeom prst="rect">
            <a:avLst/>
          </a:prstGeom>
        </p:spPr>
      </p:pic>
      <p:sp>
        <p:nvSpPr>
          <p:cNvPr id="18" name="TextBox 17"/>
          <p:cNvSpPr txBox="1"/>
          <p:nvPr/>
        </p:nvSpPr>
        <p:spPr>
          <a:xfrm>
            <a:off x="2395048" y="6044525"/>
            <a:ext cx="4332385" cy="523220"/>
          </a:xfrm>
          <a:prstGeom prst="rect">
            <a:avLst/>
          </a:prstGeom>
          <a:solidFill>
            <a:schemeClr val="tx2"/>
          </a:solidFill>
        </p:spPr>
        <p:txBody>
          <a:bodyPr wrap="square" rtlCol="0">
            <a:spAutoFit/>
          </a:bodyPr>
          <a:lstStyle/>
          <a:p>
            <a:pPr algn="ctr"/>
            <a:r>
              <a:rPr lang="en-GB" sz="1400" b="1" dirty="0" smtClean="0">
                <a:solidFill>
                  <a:schemeClr val="bg1"/>
                </a:solidFill>
                <a:latin typeface="Comic Sans MS" panose="030F0702030302020204" pitchFamily="66" charset="0"/>
              </a:rPr>
              <a:t>TASK 1: </a:t>
            </a:r>
            <a:r>
              <a:rPr lang="en-GB" sz="1400" dirty="0" smtClean="0">
                <a:solidFill>
                  <a:schemeClr val="bg1"/>
                </a:solidFill>
                <a:latin typeface="Comic Sans MS" panose="030F0702030302020204" pitchFamily="66" charset="0"/>
              </a:rPr>
              <a:t>Choose an appropriate Success Criteria, cut it out and stick it into your workbook. </a:t>
            </a:r>
            <a:endParaRPr lang="en-GB" sz="1400" dirty="0">
              <a:solidFill>
                <a:schemeClr val="bg2"/>
              </a:solidFill>
              <a:latin typeface="Comic Sans MS" panose="030F0702030302020204" pitchFamily="66" charset="0"/>
            </a:endParaRPr>
          </a:p>
        </p:txBody>
      </p:sp>
    </p:spTree>
    <p:extLst>
      <p:ext uri="{BB962C8B-B14F-4D97-AF65-F5344CB8AC3E}">
        <p14:creationId xmlns:p14="http://schemas.microsoft.com/office/powerpoint/2010/main" val="6607547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25137" y="0"/>
            <a:ext cx="1872208" cy="584775"/>
          </a:xfrm>
          <a:prstGeom prst="rect">
            <a:avLst/>
          </a:prstGeom>
          <a:noFill/>
        </p:spPr>
        <p:txBody>
          <a:bodyPr wrap="square" rtlCol="0">
            <a:spAutoFit/>
          </a:bodyPr>
          <a:lstStyle/>
          <a:p>
            <a:r>
              <a:rPr lang="en-GB" sz="3200" dirty="0" smtClean="0">
                <a:solidFill>
                  <a:schemeClr val="bg1"/>
                </a:solidFill>
              </a:rPr>
              <a:t>Lesson 8</a:t>
            </a:r>
            <a:endParaRPr lang="en-GB" sz="3200" dirty="0">
              <a:solidFill>
                <a:schemeClr val="bg1"/>
              </a:solidFill>
            </a:endParaRPr>
          </a:p>
        </p:txBody>
      </p:sp>
      <p:sp>
        <p:nvSpPr>
          <p:cNvPr id="17" name="TextBox 16"/>
          <p:cNvSpPr txBox="1"/>
          <p:nvPr/>
        </p:nvSpPr>
        <p:spPr>
          <a:xfrm>
            <a:off x="883086" y="2178806"/>
            <a:ext cx="7449835" cy="830997"/>
          </a:xfrm>
          <a:prstGeom prst="rect">
            <a:avLst/>
          </a:prstGeom>
          <a:noFill/>
          <a:ln w="28575">
            <a:solidFill>
              <a:schemeClr val="bg2"/>
            </a:solidFill>
          </a:ln>
        </p:spPr>
        <p:txBody>
          <a:bodyPr wrap="square" rtlCol="0">
            <a:spAutoFit/>
          </a:bodyPr>
          <a:lstStyle/>
          <a:p>
            <a:r>
              <a:rPr lang="en-GB" sz="1200" dirty="0" smtClean="0">
                <a:latin typeface="Comic Sans MS" panose="030F0702030302020204" pitchFamily="66" charset="0"/>
              </a:rPr>
              <a:t>Now it’s time to write in the style of Anne Frank. Over the next three lessons we will write three diary entries outlining the details of three key events in Anne’s life. The first of these events is the day that Anne finds out she is going into hiding. You may want to refer back to </a:t>
            </a:r>
            <a:r>
              <a:rPr lang="en-GB" sz="1200" b="1" dirty="0" smtClean="0">
                <a:latin typeface="Comic Sans MS" panose="030F0702030302020204" pitchFamily="66" charset="0"/>
              </a:rPr>
              <a:t>Document 7 </a:t>
            </a:r>
            <a:r>
              <a:rPr lang="en-GB" sz="1200" dirty="0" smtClean="0">
                <a:latin typeface="Comic Sans MS" panose="030F0702030302020204" pitchFamily="66" charset="0"/>
              </a:rPr>
              <a:t>as well as using this WAGOLL for ideas.</a:t>
            </a:r>
            <a:endParaRPr lang="en-GB" sz="1200" dirty="0">
              <a:latin typeface="Comic Sans MS" panose="030F0702030302020204" pitchFamily="66" charset="0"/>
            </a:endParaRPr>
          </a:p>
        </p:txBody>
      </p:sp>
      <p:sp>
        <p:nvSpPr>
          <p:cNvPr id="20" name="Title 1"/>
          <p:cNvSpPr>
            <a:spLocks noGrp="1"/>
          </p:cNvSpPr>
          <p:nvPr>
            <p:ph type="title"/>
          </p:nvPr>
        </p:nvSpPr>
        <p:spPr>
          <a:xfrm>
            <a:off x="1281437" y="1356327"/>
            <a:ext cx="6653134" cy="1136569"/>
          </a:xfrm>
        </p:spPr>
        <p:txBody>
          <a:bodyPr>
            <a:normAutofit/>
          </a:bodyPr>
          <a:lstStyle/>
          <a:p>
            <a:r>
              <a:rPr lang="en-GB" sz="2000" b="1" dirty="0" smtClean="0">
                <a:latin typeface="Comic Sans MS" panose="030F0702030302020204" pitchFamily="66" charset="0"/>
              </a:rPr>
              <a:t>Writing - WAGOLL</a:t>
            </a:r>
            <a:endParaRPr lang="en-GB" sz="2000" b="1" dirty="0">
              <a:latin typeface="Comic Sans MS" panose="030F0702030302020204" pitchFamily="66" charset="0"/>
            </a:endParaRPr>
          </a:p>
        </p:txBody>
      </p:sp>
      <p:sp>
        <p:nvSpPr>
          <p:cNvPr id="3" name="TextBox 2"/>
          <p:cNvSpPr txBox="1"/>
          <p:nvPr/>
        </p:nvSpPr>
        <p:spPr>
          <a:xfrm>
            <a:off x="909256" y="3033256"/>
            <a:ext cx="7423665" cy="3093154"/>
          </a:xfrm>
          <a:prstGeom prst="rect">
            <a:avLst/>
          </a:prstGeom>
          <a:noFill/>
        </p:spPr>
        <p:txBody>
          <a:bodyPr wrap="square" rtlCol="0">
            <a:spAutoFit/>
          </a:bodyPr>
          <a:lstStyle/>
          <a:p>
            <a:r>
              <a:rPr lang="en-GB" sz="1300" i="1" dirty="0">
                <a:solidFill>
                  <a:srgbClr val="000000"/>
                </a:solidFill>
                <a:latin typeface="Comic Sans MS" panose="030F0702030302020204" pitchFamily="66" charset="0"/>
              </a:rPr>
              <a:t>Dear Kitty, </a:t>
            </a:r>
          </a:p>
          <a:p>
            <a:endParaRPr lang="en-GB" sz="1300" i="1" dirty="0">
              <a:solidFill>
                <a:srgbClr val="000000"/>
              </a:solidFill>
              <a:latin typeface="Comic Sans MS" panose="030F0702030302020204" pitchFamily="66" charset="0"/>
            </a:endParaRPr>
          </a:p>
          <a:p>
            <a:r>
              <a:rPr lang="en-GB" sz="1300" i="1" dirty="0">
                <a:solidFill>
                  <a:srgbClr val="000000"/>
                </a:solidFill>
                <a:latin typeface="Comic Sans MS" panose="030F0702030302020204" pitchFamily="66" charset="0"/>
              </a:rPr>
              <a:t>Looking agitated and somewhat shocked, Margot appeared in front of me in the kitchen doorway this morning. “Father has received a call-up notice from the SS,” she whispered. (The SS are like the Nazi police; they have been rounding up Jews and taking them away). A wave of emotions coursed through my veins – I couldn’t believe it! Everyone knew what a call-up from the SS meant: being transported miles across Europe away from home. Dejected, subdued and motionless, I sat in silence pondering my seemingly inevitable fate – surely there had to be another way. </a:t>
            </a:r>
            <a:br>
              <a:rPr lang="en-GB" sz="1300" i="1" dirty="0">
                <a:solidFill>
                  <a:srgbClr val="000000"/>
                </a:solidFill>
                <a:latin typeface="Comic Sans MS" panose="030F0702030302020204" pitchFamily="66" charset="0"/>
              </a:rPr>
            </a:br>
            <a:endParaRPr lang="en-GB" sz="1300" i="1" dirty="0">
              <a:solidFill>
                <a:srgbClr val="000000"/>
              </a:solidFill>
              <a:latin typeface="Comic Sans MS" panose="030F0702030302020204" pitchFamily="66" charset="0"/>
            </a:endParaRPr>
          </a:p>
          <a:p>
            <a:r>
              <a:rPr lang="en-GB" sz="1300" i="1" dirty="0">
                <a:solidFill>
                  <a:srgbClr val="000000"/>
                </a:solidFill>
                <a:latin typeface="Comic Sans MS" panose="030F0702030302020204" pitchFamily="66" charset="0"/>
              </a:rPr>
              <a:t>Eventually mother came home and I confronted her about the issue. Reassuringly, she told me that there really was another way! Apparently, Father has a secret annex behind the offices where he works. We have to get our stuff together and prepare to live there for the foreseeable future. I don’t know if I’m excited or scared: I haven’t worked it out yet. Anyway, lots to do so I’d better get on with it</a:t>
            </a:r>
            <a:r>
              <a:rPr lang="en-GB" sz="1300" i="1" dirty="0" smtClean="0">
                <a:solidFill>
                  <a:srgbClr val="000000"/>
                </a:solidFill>
                <a:latin typeface="Comic Sans MS" panose="030F0702030302020204" pitchFamily="66" charset="0"/>
              </a:rPr>
              <a:t>…</a:t>
            </a:r>
            <a:endParaRPr lang="en-GB" sz="1300" i="1" dirty="0">
              <a:solidFill>
                <a:srgbClr val="000000"/>
              </a:solidFill>
              <a:latin typeface="Comic Sans MS" panose="030F0702030302020204" pitchFamily="66"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514952"/>
            <a:ext cx="609600" cy="609600"/>
          </a:xfrm>
          <a:prstGeom prst="rect">
            <a:avLst/>
          </a:prstGeom>
        </p:spPr>
      </p:pic>
    </p:spTree>
    <p:extLst>
      <p:ext uri="{BB962C8B-B14F-4D97-AF65-F5344CB8AC3E}">
        <p14:creationId xmlns:p14="http://schemas.microsoft.com/office/powerpoint/2010/main" val="171667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25137" y="0"/>
            <a:ext cx="1872208" cy="584775"/>
          </a:xfrm>
          <a:prstGeom prst="rect">
            <a:avLst/>
          </a:prstGeom>
          <a:noFill/>
        </p:spPr>
        <p:txBody>
          <a:bodyPr wrap="square" rtlCol="0">
            <a:spAutoFit/>
          </a:bodyPr>
          <a:lstStyle/>
          <a:p>
            <a:r>
              <a:rPr lang="en-GB" sz="3200" dirty="0" smtClean="0">
                <a:solidFill>
                  <a:schemeClr val="bg1"/>
                </a:solidFill>
              </a:rPr>
              <a:t>Lesson 8</a:t>
            </a:r>
            <a:endParaRPr lang="en-GB" sz="3200" dirty="0">
              <a:solidFill>
                <a:schemeClr val="bg1"/>
              </a:solidFill>
            </a:endParaRPr>
          </a:p>
        </p:txBody>
      </p:sp>
      <p:grpSp>
        <p:nvGrpSpPr>
          <p:cNvPr id="11" name="Group 10"/>
          <p:cNvGrpSpPr/>
          <p:nvPr/>
        </p:nvGrpSpPr>
        <p:grpSpPr>
          <a:xfrm>
            <a:off x="3625137" y="2636912"/>
            <a:ext cx="4657474" cy="1008112"/>
            <a:chOff x="849409" y="2852936"/>
            <a:chExt cx="7434423" cy="1008112"/>
          </a:xfrm>
        </p:grpSpPr>
        <p:cxnSp>
          <p:nvCxnSpPr>
            <p:cNvPr id="8" name="Straight Connector 7"/>
            <p:cNvCxnSpPr/>
            <p:nvPr/>
          </p:nvCxnSpPr>
          <p:spPr>
            <a:xfrm>
              <a:off x="849409" y="2852936"/>
              <a:ext cx="7423665" cy="0"/>
            </a:xfrm>
            <a:prstGeom prst="line">
              <a:avLst/>
            </a:prstGeom>
            <a:ln>
              <a:solidFill>
                <a:schemeClr val="accent3">
                  <a:lumMod val="50000"/>
                </a:schemeClr>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860167" y="3356992"/>
              <a:ext cx="7423665" cy="0"/>
            </a:xfrm>
            <a:prstGeom prst="line">
              <a:avLst/>
            </a:prstGeom>
            <a:ln>
              <a:solidFill>
                <a:schemeClr val="accent3">
                  <a:lumMod val="50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860167" y="3861048"/>
              <a:ext cx="7423665" cy="0"/>
            </a:xfrm>
            <a:prstGeom prst="line">
              <a:avLst/>
            </a:prstGeom>
            <a:ln>
              <a:solidFill>
                <a:schemeClr val="accent3">
                  <a:lumMod val="50000"/>
                </a:schemeClr>
              </a:solidFill>
            </a:ln>
          </p:spPr>
          <p:style>
            <a:lnRef idx="1">
              <a:schemeClr val="dk1"/>
            </a:lnRef>
            <a:fillRef idx="0">
              <a:schemeClr val="dk1"/>
            </a:fillRef>
            <a:effectRef idx="0">
              <a:schemeClr val="dk1"/>
            </a:effectRef>
            <a:fontRef idx="minor">
              <a:schemeClr val="tx1"/>
            </a:fontRef>
          </p:style>
        </p:cxnSp>
      </p:grpSp>
      <p:grpSp>
        <p:nvGrpSpPr>
          <p:cNvPr id="12" name="Group 11"/>
          <p:cNvGrpSpPr/>
          <p:nvPr/>
        </p:nvGrpSpPr>
        <p:grpSpPr>
          <a:xfrm>
            <a:off x="3625137" y="4149080"/>
            <a:ext cx="4697290" cy="504056"/>
            <a:chOff x="849409" y="2348880"/>
            <a:chExt cx="7423665" cy="504056"/>
          </a:xfrm>
        </p:grpSpPr>
        <p:cxnSp>
          <p:nvCxnSpPr>
            <p:cNvPr id="13" name="Straight Connector 12"/>
            <p:cNvCxnSpPr/>
            <p:nvPr/>
          </p:nvCxnSpPr>
          <p:spPr>
            <a:xfrm>
              <a:off x="849409" y="2348880"/>
              <a:ext cx="7423665" cy="0"/>
            </a:xfrm>
            <a:prstGeom prst="line">
              <a:avLst/>
            </a:prstGeom>
            <a:ln>
              <a:solidFill>
                <a:schemeClr val="accent3">
                  <a:lumMod val="50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849409" y="2852936"/>
              <a:ext cx="7423665" cy="0"/>
            </a:xfrm>
            <a:prstGeom prst="line">
              <a:avLst/>
            </a:prstGeom>
            <a:ln>
              <a:solidFill>
                <a:schemeClr val="accent3">
                  <a:lumMod val="50000"/>
                </a:schemeClr>
              </a:solidFill>
            </a:ln>
          </p:spPr>
          <p:style>
            <a:lnRef idx="1">
              <a:schemeClr val="dk1"/>
            </a:lnRef>
            <a:fillRef idx="0">
              <a:schemeClr val="dk1"/>
            </a:fillRef>
            <a:effectRef idx="0">
              <a:schemeClr val="dk1"/>
            </a:effectRef>
            <a:fontRef idx="minor">
              <a:schemeClr val="tx1"/>
            </a:fontRef>
          </p:style>
        </p:cxnSp>
      </p:grpSp>
      <p:sp>
        <p:nvSpPr>
          <p:cNvPr id="18" name="TextBox 17"/>
          <p:cNvSpPr txBox="1"/>
          <p:nvPr/>
        </p:nvSpPr>
        <p:spPr>
          <a:xfrm>
            <a:off x="1352586" y="6005724"/>
            <a:ext cx="6408712" cy="738664"/>
          </a:xfrm>
          <a:prstGeom prst="rect">
            <a:avLst/>
          </a:prstGeom>
          <a:solidFill>
            <a:schemeClr val="tx2"/>
          </a:solidFill>
        </p:spPr>
        <p:txBody>
          <a:bodyPr wrap="square" rtlCol="0">
            <a:spAutoFit/>
          </a:bodyPr>
          <a:lstStyle/>
          <a:p>
            <a:pPr algn="ctr"/>
            <a:r>
              <a:rPr lang="en-GB" sz="1400" b="1" dirty="0" smtClean="0">
                <a:solidFill>
                  <a:schemeClr val="bg1"/>
                </a:solidFill>
                <a:latin typeface="Comic Sans MS" panose="030F0702030302020204" pitchFamily="66" charset="0"/>
              </a:rPr>
              <a:t>TASK </a:t>
            </a:r>
            <a:r>
              <a:rPr lang="en-GB" sz="1400" b="1" dirty="0">
                <a:solidFill>
                  <a:schemeClr val="bg1"/>
                </a:solidFill>
                <a:latin typeface="Comic Sans MS" panose="030F0702030302020204" pitchFamily="66" charset="0"/>
              </a:rPr>
              <a:t>2</a:t>
            </a:r>
            <a:r>
              <a:rPr lang="en-GB" sz="1400" b="1" dirty="0" smtClean="0">
                <a:solidFill>
                  <a:schemeClr val="bg1"/>
                </a:solidFill>
                <a:latin typeface="Comic Sans MS" panose="030F0702030302020204" pitchFamily="66" charset="0"/>
              </a:rPr>
              <a:t>: </a:t>
            </a:r>
            <a:r>
              <a:rPr lang="en-GB" sz="1400" dirty="0" smtClean="0">
                <a:solidFill>
                  <a:schemeClr val="bg1"/>
                </a:solidFill>
                <a:latin typeface="Comic Sans MS" panose="030F0702030302020204" pitchFamily="66" charset="0"/>
              </a:rPr>
              <a:t>Write diary entry. Use the guide on the left to give you an idea of what you should include in your writing. Refer to your Success Criteria to know what skills you should be putting in. </a:t>
            </a:r>
            <a:endParaRPr lang="en-GB" sz="1400" dirty="0">
              <a:solidFill>
                <a:schemeClr val="bg2"/>
              </a:solidFill>
              <a:latin typeface="Comic Sans MS" panose="030F0702030302020204" pitchFamily="66" charset="0"/>
            </a:endParaRPr>
          </a:p>
        </p:txBody>
      </p:sp>
      <p:sp>
        <p:nvSpPr>
          <p:cNvPr id="19" name="Rectangle 18"/>
          <p:cNvSpPr/>
          <p:nvPr/>
        </p:nvSpPr>
        <p:spPr>
          <a:xfrm>
            <a:off x="931286" y="1988835"/>
            <a:ext cx="2632602" cy="3816429"/>
          </a:xfrm>
          <a:prstGeom prst="rect">
            <a:avLst/>
          </a:prstGeom>
          <a:solidFill>
            <a:srgbClr val="FFC000"/>
          </a:solidFill>
          <a:ln>
            <a:solidFill>
              <a:schemeClr val="tx1"/>
            </a:solidFill>
          </a:ln>
        </p:spPr>
        <p:txBody>
          <a:bodyPr wrap="square">
            <a:spAutoFit/>
          </a:bodyPr>
          <a:lstStyle/>
          <a:p>
            <a:r>
              <a:rPr lang="en-GB" sz="1600" b="1" u="sng" dirty="0" smtClean="0">
                <a:latin typeface="Comic Sans MS" panose="030F0702030302020204" pitchFamily="66" charset="0"/>
                <a:ea typeface="Calibri" panose="020F0502020204030204" pitchFamily="34" charset="0"/>
                <a:cs typeface="Times New Roman" panose="02020603050405020304" pitchFamily="18" charset="0"/>
              </a:rPr>
              <a:t>Diary Entry 1: </a:t>
            </a:r>
            <a:br>
              <a:rPr lang="en-GB" sz="1600" b="1" u="sng" dirty="0" smtClean="0">
                <a:latin typeface="Comic Sans MS" panose="030F0702030302020204" pitchFamily="66" charset="0"/>
                <a:ea typeface="Calibri" panose="020F0502020204030204" pitchFamily="34" charset="0"/>
                <a:cs typeface="Times New Roman" panose="02020603050405020304" pitchFamily="18" charset="0"/>
              </a:rPr>
            </a:br>
            <a:r>
              <a:rPr lang="en-GB" sz="1400" dirty="0" smtClean="0">
                <a:latin typeface="Comic Sans MS" panose="030F0702030302020204" pitchFamily="66" charset="0"/>
                <a:ea typeface="Calibri" panose="020F0502020204030204" pitchFamily="34" charset="0"/>
                <a:cs typeface="Times New Roman" panose="02020603050405020304" pitchFamily="18" charset="0"/>
              </a:rPr>
              <a:t>Start with Dear Kitty then describe your feelings as Margot (your sister) breaks the news to you about Father’s call up from the SS.</a:t>
            </a:r>
            <a:br>
              <a:rPr lang="en-GB" sz="1400" dirty="0" smtClean="0">
                <a:latin typeface="Comic Sans MS" panose="030F0702030302020204" pitchFamily="66" charset="0"/>
                <a:ea typeface="Calibri" panose="020F0502020204030204" pitchFamily="34" charset="0"/>
                <a:cs typeface="Times New Roman" panose="02020603050405020304" pitchFamily="18" charset="0"/>
              </a:rPr>
            </a:br>
            <a:endParaRPr lang="en-GB" sz="1400" dirty="0" smtClean="0">
              <a:latin typeface="Comic Sans MS" panose="030F0702030302020204" pitchFamily="66" charset="0"/>
              <a:ea typeface="Calibri" panose="020F0502020204030204" pitchFamily="34" charset="0"/>
              <a:cs typeface="Times New Roman" panose="02020603050405020304" pitchFamily="18" charset="0"/>
            </a:endParaRPr>
          </a:p>
          <a:p>
            <a:r>
              <a:rPr lang="en-GB" sz="1400" dirty="0" smtClean="0">
                <a:latin typeface="Comic Sans MS" panose="030F0702030302020204" pitchFamily="66" charset="0"/>
                <a:ea typeface="Calibri" panose="020F0502020204030204" pitchFamily="34" charset="0"/>
                <a:cs typeface="Times New Roman" panose="02020603050405020304" pitchFamily="18" charset="0"/>
              </a:rPr>
              <a:t>Start with ISPACE openers and explain any unfamiliar language using parenthesis (for example, an explanation about who the SS are).</a:t>
            </a:r>
            <a:br>
              <a:rPr lang="en-GB" sz="1400" dirty="0" smtClean="0">
                <a:latin typeface="Comic Sans MS" panose="030F0702030302020204" pitchFamily="66" charset="0"/>
                <a:ea typeface="Calibri" panose="020F0502020204030204" pitchFamily="34" charset="0"/>
                <a:cs typeface="Times New Roman" panose="02020603050405020304" pitchFamily="18" charset="0"/>
              </a:rPr>
            </a:br>
            <a:endParaRPr lang="en-GB" sz="1400" dirty="0" smtClean="0">
              <a:latin typeface="Comic Sans MS" panose="030F0702030302020204" pitchFamily="66" charset="0"/>
              <a:ea typeface="Calibri" panose="020F0502020204030204" pitchFamily="34" charset="0"/>
              <a:cs typeface="Times New Roman" panose="02020603050405020304" pitchFamily="18" charset="0"/>
            </a:endParaRPr>
          </a:p>
          <a:p>
            <a:r>
              <a:rPr lang="en-GB" sz="1400" dirty="0" smtClean="0">
                <a:latin typeface="Comic Sans MS" panose="030F0702030302020204" pitchFamily="66" charset="0"/>
              </a:rPr>
              <a:t>Talk about your emotions as your mother returns home and explains that you’re going into hiding.</a:t>
            </a:r>
            <a:endParaRPr lang="en-GB" sz="1400" dirty="0">
              <a:latin typeface="Comic Sans MS" panose="030F0702030302020204" pitchFamily="66" charset="0"/>
            </a:endParaRPr>
          </a:p>
        </p:txBody>
      </p:sp>
      <p:sp>
        <p:nvSpPr>
          <p:cNvPr id="20" name="Title 1"/>
          <p:cNvSpPr>
            <a:spLocks noGrp="1"/>
          </p:cNvSpPr>
          <p:nvPr>
            <p:ph type="title"/>
          </p:nvPr>
        </p:nvSpPr>
        <p:spPr>
          <a:xfrm>
            <a:off x="1352586" y="1428335"/>
            <a:ext cx="6653134" cy="1136569"/>
          </a:xfrm>
        </p:spPr>
        <p:txBody>
          <a:bodyPr>
            <a:normAutofit/>
          </a:bodyPr>
          <a:lstStyle/>
          <a:p>
            <a:r>
              <a:rPr lang="en-GB" sz="2400" b="1" dirty="0" smtClean="0">
                <a:latin typeface="Comic Sans MS" panose="030F0702030302020204" pitchFamily="66" charset="0"/>
              </a:rPr>
              <a:t>Writing</a:t>
            </a:r>
            <a:endParaRPr lang="en-GB" sz="2400" b="1" dirty="0">
              <a:latin typeface="Comic Sans MS" panose="030F0702030302020204" pitchFamily="66" charset="0"/>
            </a:endParaRPr>
          </a:p>
        </p:txBody>
      </p:sp>
      <p:grpSp>
        <p:nvGrpSpPr>
          <p:cNvPr id="16" name="Group 15"/>
          <p:cNvGrpSpPr/>
          <p:nvPr/>
        </p:nvGrpSpPr>
        <p:grpSpPr>
          <a:xfrm>
            <a:off x="3631877" y="5157192"/>
            <a:ext cx="4697290" cy="504056"/>
            <a:chOff x="849409" y="2348880"/>
            <a:chExt cx="7423665" cy="504056"/>
          </a:xfrm>
        </p:grpSpPr>
        <p:cxnSp>
          <p:nvCxnSpPr>
            <p:cNvPr id="21" name="Straight Connector 20"/>
            <p:cNvCxnSpPr/>
            <p:nvPr/>
          </p:nvCxnSpPr>
          <p:spPr>
            <a:xfrm>
              <a:off x="849409" y="2348880"/>
              <a:ext cx="7423665" cy="0"/>
            </a:xfrm>
            <a:prstGeom prst="line">
              <a:avLst/>
            </a:prstGeom>
            <a:ln>
              <a:solidFill>
                <a:schemeClr val="accent3">
                  <a:lumMod val="50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849409" y="2852936"/>
              <a:ext cx="7423665" cy="0"/>
            </a:xfrm>
            <a:prstGeom prst="line">
              <a:avLst/>
            </a:prstGeom>
            <a:ln>
              <a:solidFill>
                <a:schemeClr val="accent3">
                  <a:lumMod val="50000"/>
                </a:schemeClr>
              </a:solidFill>
            </a:ln>
          </p:spPr>
          <p:style>
            <a:lnRef idx="1">
              <a:schemeClr val="dk1"/>
            </a:lnRef>
            <a:fillRef idx="0">
              <a:schemeClr val="dk1"/>
            </a:fillRef>
            <a:effectRef idx="0">
              <a:schemeClr val="dk1"/>
            </a:effectRef>
            <a:fontRef idx="minor">
              <a:schemeClr val="tx1"/>
            </a:fontRef>
          </p:style>
        </p:cxn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7437" y="378580"/>
            <a:ext cx="609600" cy="609600"/>
          </a:xfrm>
          <a:prstGeom prst="rect">
            <a:avLst/>
          </a:prstGeom>
        </p:spPr>
      </p:pic>
    </p:spTree>
    <p:extLst>
      <p:ext uri="{BB962C8B-B14F-4D97-AF65-F5344CB8AC3E}">
        <p14:creationId xmlns:p14="http://schemas.microsoft.com/office/powerpoint/2010/main" val="404072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234674" y="1789900"/>
            <a:ext cx="6653134" cy="1136569"/>
          </a:xfrm>
        </p:spPr>
        <p:txBody>
          <a:bodyPr>
            <a:normAutofit fontScale="90000"/>
          </a:bodyPr>
          <a:lstStyle/>
          <a:p>
            <a:r>
              <a:rPr lang="en-GB" b="1" dirty="0">
                <a:latin typeface="Comic Sans MS" panose="030F0702030302020204" pitchFamily="66" charset="0"/>
              </a:rPr>
              <a:t>Is </a:t>
            </a:r>
            <a:r>
              <a:rPr lang="en-GB" b="1" dirty="0" smtClean="0">
                <a:latin typeface="Comic Sans MS" panose="030F0702030302020204" pitchFamily="66" charset="0"/>
              </a:rPr>
              <a:t>this section complete?</a:t>
            </a:r>
            <a:endParaRPr lang="en-GB" b="1" dirty="0">
              <a:latin typeface="Comic Sans MS" panose="030F0702030302020204" pitchFamily="66" charset="0"/>
            </a:endParaRPr>
          </a:p>
        </p:txBody>
      </p:sp>
      <p:sp>
        <p:nvSpPr>
          <p:cNvPr id="7" name="TextBox 6"/>
          <p:cNvSpPr txBox="1"/>
          <p:nvPr/>
        </p:nvSpPr>
        <p:spPr>
          <a:xfrm>
            <a:off x="1144015" y="2794215"/>
            <a:ext cx="6912768" cy="2736304"/>
          </a:xfrm>
          <a:prstGeom prst="rect">
            <a:avLst/>
          </a:prstGeom>
          <a:noFill/>
        </p:spPr>
        <p:txBody>
          <a:bodyPr wrap="square" rtlCol="0">
            <a:spAutoFit/>
          </a:bodyPr>
          <a:lstStyle/>
          <a:p>
            <a:endParaRPr lang="en-GB" dirty="0"/>
          </a:p>
        </p:txBody>
      </p:sp>
      <p:sp>
        <p:nvSpPr>
          <p:cNvPr id="8" name="Title 1"/>
          <p:cNvSpPr txBox="1">
            <a:spLocks/>
          </p:cNvSpPr>
          <p:nvPr/>
        </p:nvSpPr>
        <p:spPr>
          <a:xfrm>
            <a:off x="1024092" y="3058724"/>
            <a:ext cx="7148308" cy="309634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600" dirty="0">
                <a:latin typeface="Comic Sans MS" panose="030F0702030302020204" pitchFamily="66" charset="0"/>
              </a:rPr>
              <a:t>Once you have finished your writing, check through carefully and use a dictionary to check spellings (online dictionaries can be very useful during this process). </a:t>
            </a:r>
            <a:r>
              <a:rPr lang="en-GB" sz="1600" dirty="0" smtClean="0">
                <a:latin typeface="Comic Sans MS" panose="030F0702030302020204" pitchFamily="66" charset="0"/>
              </a:rPr>
              <a:t>Tick off your success criteria </a:t>
            </a:r>
          </a:p>
          <a:p>
            <a:endParaRPr lang="en-GB" sz="1600" dirty="0">
              <a:latin typeface="Comic Sans MS" panose="030F0702030302020204" pitchFamily="66" charset="0"/>
            </a:endParaRPr>
          </a:p>
          <a:p>
            <a:r>
              <a:rPr lang="en-GB" sz="1600" dirty="0" smtClean="0">
                <a:latin typeface="Comic Sans MS" panose="030F0702030302020204" pitchFamily="66" charset="0"/>
              </a:rPr>
              <a:t>Email your piece of writing into the school email. </a:t>
            </a:r>
            <a:r>
              <a:rPr lang="en-GB" sz="1600" b="1" dirty="0" smtClean="0">
                <a:latin typeface="Comic Sans MS" panose="030F0702030302020204" pitchFamily="66" charset="0"/>
              </a:rPr>
              <a:t>If taking a picture of your writing, make sure the writing is clear enough to read </a:t>
            </a:r>
            <a:r>
              <a:rPr lang="en-GB" sz="1600" dirty="0" smtClean="0">
                <a:latin typeface="Comic Sans MS" panose="030F0702030302020204" pitchFamily="66" charset="0"/>
              </a:rPr>
              <a:t>so that it can be marked and Fix-It/ Challenges can be set.</a:t>
            </a:r>
          </a:p>
          <a:p>
            <a:endParaRPr lang="en-GB" sz="1600" dirty="0">
              <a:latin typeface="Comic Sans MS" panose="030F0702030302020204" pitchFamily="66" charset="0"/>
            </a:endParaRPr>
          </a:p>
          <a:p>
            <a:endParaRPr lang="en-GB" sz="1600" dirty="0">
              <a:latin typeface="Letter-join Plus 36" panose="02000505000000020003" pitchFamily="50" charset="0"/>
            </a:endParaRPr>
          </a:p>
        </p:txBody>
      </p:sp>
      <p:sp>
        <p:nvSpPr>
          <p:cNvPr id="9" name="TextBox 8"/>
          <p:cNvSpPr txBox="1"/>
          <p:nvPr/>
        </p:nvSpPr>
        <p:spPr>
          <a:xfrm>
            <a:off x="3625137" y="0"/>
            <a:ext cx="1872208" cy="584775"/>
          </a:xfrm>
          <a:prstGeom prst="rect">
            <a:avLst/>
          </a:prstGeom>
          <a:noFill/>
        </p:spPr>
        <p:txBody>
          <a:bodyPr wrap="square" rtlCol="0">
            <a:spAutoFit/>
          </a:bodyPr>
          <a:lstStyle/>
          <a:p>
            <a:r>
              <a:rPr lang="en-GB" sz="3200" dirty="0" smtClean="0">
                <a:solidFill>
                  <a:schemeClr val="bg1"/>
                </a:solidFill>
              </a:rPr>
              <a:t>Lesson 8</a:t>
            </a:r>
            <a:endParaRPr lang="en-GB" sz="3200" dirty="0">
              <a:solidFill>
                <a:schemeClr val="bg1"/>
              </a:solidFill>
            </a:endParaRPr>
          </a:p>
        </p:txBody>
      </p:sp>
    </p:spTree>
    <p:extLst>
      <p:ext uri="{BB962C8B-B14F-4D97-AF65-F5344CB8AC3E}">
        <p14:creationId xmlns:p14="http://schemas.microsoft.com/office/powerpoint/2010/main" val="2522528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25137" y="0"/>
            <a:ext cx="1872208" cy="584775"/>
          </a:xfrm>
          <a:prstGeom prst="rect">
            <a:avLst/>
          </a:prstGeom>
          <a:noFill/>
        </p:spPr>
        <p:txBody>
          <a:bodyPr wrap="square" rtlCol="0">
            <a:spAutoFit/>
          </a:bodyPr>
          <a:lstStyle/>
          <a:p>
            <a:r>
              <a:rPr lang="en-GB" sz="3200" dirty="0" smtClean="0">
                <a:solidFill>
                  <a:schemeClr val="bg1"/>
                </a:solidFill>
              </a:rPr>
              <a:t>Lesson 9</a:t>
            </a:r>
            <a:endParaRPr lang="en-GB" sz="3200" dirty="0">
              <a:solidFill>
                <a:schemeClr val="bg1"/>
              </a:solidFill>
            </a:endParaRPr>
          </a:p>
        </p:txBody>
      </p:sp>
      <p:sp>
        <p:nvSpPr>
          <p:cNvPr id="17" name="TextBox 16"/>
          <p:cNvSpPr txBox="1"/>
          <p:nvPr/>
        </p:nvSpPr>
        <p:spPr>
          <a:xfrm>
            <a:off x="883084" y="2121611"/>
            <a:ext cx="7449835" cy="461665"/>
          </a:xfrm>
          <a:prstGeom prst="rect">
            <a:avLst/>
          </a:prstGeom>
          <a:noFill/>
          <a:ln w="28575">
            <a:solidFill>
              <a:schemeClr val="bg2"/>
            </a:solidFill>
          </a:ln>
        </p:spPr>
        <p:txBody>
          <a:bodyPr wrap="square" rtlCol="0">
            <a:spAutoFit/>
          </a:bodyPr>
          <a:lstStyle/>
          <a:p>
            <a:r>
              <a:rPr lang="en-GB" sz="1200" dirty="0" smtClean="0">
                <a:latin typeface="Comic Sans MS" panose="030F0702030302020204" pitchFamily="66" charset="0"/>
              </a:rPr>
              <a:t>The second diary entry will outline a brief description of the annex. Look at the work you completed in Lesson 6 to help you today and use this WAGOLL for inspiration. </a:t>
            </a:r>
            <a:endParaRPr lang="en-GB" sz="1200" dirty="0">
              <a:latin typeface="Comic Sans MS" panose="030F0702030302020204" pitchFamily="66" charset="0"/>
            </a:endParaRPr>
          </a:p>
        </p:txBody>
      </p:sp>
      <p:sp>
        <p:nvSpPr>
          <p:cNvPr id="20" name="Title 1"/>
          <p:cNvSpPr>
            <a:spLocks noGrp="1"/>
          </p:cNvSpPr>
          <p:nvPr>
            <p:ph type="title"/>
          </p:nvPr>
        </p:nvSpPr>
        <p:spPr>
          <a:xfrm>
            <a:off x="1281437" y="1356327"/>
            <a:ext cx="6653134" cy="1136569"/>
          </a:xfrm>
        </p:spPr>
        <p:txBody>
          <a:bodyPr>
            <a:normAutofit/>
          </a:bodyPr>
          <a:lstStyle/>
          <a:p>
            <a:r>
              <a:rPr lang="en-GB" sz="2000" b="1" dirty="0" smtClean="0">
                <a:latin typeface="Comic Sans MS" panose="030F0702030302020204" pitchFamily="66" charset="0"/>
              </a:rPr>
              <a:t>Writing - WAGOLL</a:t>
            </a:r>
            <a:endParaRPr lang="en-GB" sz="2000" b="1" dirty="0">
              <a:latin typeface="Comic Sans MS" panose="030F0702030302020204" pitchFamily="66" charset="0"/>
            </a:endParaRPr>
          </a:p>
        </p:txBody>
      </p:sp>
      <p:sp>
        <p:nvSpPr>
          <p:cNvPr id="2" name="Rectangle 1"/>
          <p:cNvSpPr/>
          <p:nvPr/>
        </p:nvSpPr>
        <p:spPr>
          <a:xfrm>
            <a:off x="820809" y="2885734"/>
            <a:ext cx="7731732" cy="2693045"/>
          </a:xfrm>
          <a:prstGeom prst="rect">
            <a:avLst/>
          </a:prstGeom>
        </p:spPr>
        <p:txBody>
          <a:bodyPr wrap="square">
            <a:spAutoFit/>
          </a:bodyPr>
          <a:lstStyle/>
          <a:p>
            <a:r>
              <a:rPr lang="en-GB" sz="1300" i="1" dirty="0" smtClean="0">
                <a:latin typeface="Comic Sans MS" panose="030F0702030302020204" pitchFamily="66" charset="0"/>
              </a:rPr>
              <a:t>Dear Kitty,</a:t>
            </a:r>
          </a:p>
          <a:p>
            <a:endParaRPr lang="en-GB" sz="1300" i="1" dirty="0" smtClean="0">
              <a:latin typeface="Comic Sans MS" panose="030F0702030302020204" pitchFamily="66" charset="0"/>
            </a:endParaRPr>
          </a:p>
          <a:p>
            <a:r>
              <a:rPr lang="en-GB" sz="1300" i="1" dirty="0" smtClean="0">
                <a:latin typeface="Comic Sans MS" panose="030F0702030302020204" pitchFamily="66" charset="0"/>
              </a:rPr>
              <a:t>Admittedly</a:t>
            </a:r>
            <a:r>
              <a:rPr lang="en-GB" sz="1300" i="1" dirty="0">
                <a:latin typeface="Comic Sans MS" panose="030F0702030302020204" pitchFamily="66" charset="0"/>
              </a:rPr>
              <a:t>, the prospect of going into hiding was something I was pessimistic about, however, I must confess I have been slightly comforted by the transformation that me and Margot have made to our room. Beside my bed, a lamp – my only source of light- spills a blotch of yellow light across the room. My night robe hangs from the door, which I always leave ajar: it helps me to better hear any commotion going on outside. Strewn across my wooden desk, newspapers detailing only dismal and depressing news of the outside. Across the beige walls, I have peppered images of my favourite things: film stars, royal families and famous artists. Nevertheless, two months on from moving into our annex (or secret hiding place as I call it), I am beginning to understand the extent of what it truly means to be in hiding. Longingly, I dream of once more feeling the chill of wind as it drifts through my hair; listening to the birds singing melodiously in the sky; and even the rain drops streaming down my face - I never thought I'd say that!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28119" y="548680"/>
            <a:ext cx="609600" cy="609600"/>
          </a:xfrm>
          <a:prstGeom prst="rect">
            <a:avLst/>
          </a:prstGeom>
        </p:spPr>
      </p:pic>
    </p:spTree>
    <p:extLst>
      <p:ext uri="{BB962C8B-B14F-4D97-AF65-F5344CB8AC3E}">
        <p14:creationId xmlns:p14="http://schemas.microsoft.com/office/powerpoint/2010/main" val="304634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584" y="980728"/>
            <a:ext cx="7560839" cy="3603812"/>
          </a:xfrm>
        </p:spPr>
        <p:txBody>
          <a:bodyPr/>
          <a:lstStyle/>
          <a:p>
            <a:pPr marL="0" indent="0">
              <a:buNone/>
            </a:pPr>
            <a:r>
              <a:rPr lang="en-GB" sz="3600" b="1" u="sng" dirty="0" smtClean="0">
                <a:latin typeface="Comic Sans MS" panose="030F0702030302020204" pitchFamily="66" charset="0"/>
              </a:rPr>
              <a:t>Spellings</a:t>
            </a:r>
          </a:p>
          <a:p>
            <a:pPr marL="0" indent="0">
              <a:buNone/>
            </a:pPr>
            <a:endParaRPr lang="en-GB" dirty="0">
              <a:latin typeface="Comic Sans MS" panose="030F0702030302020204" pitchFamily="66" charset="0"/>
            </a:endParaRPr>
          </a:p>
          <a:p>
            <a:pPr marL="0" indent="0">
              <a:buNone/>
            </a:pPr>
            <a:r>
              <a:rPr lang="en-GB" dirty="0" smtClean="0">
                <a:latin typeface="Comic Sans MS" panose="030F0702030302020204" pitchFamily="66" charset="0"/>
              </a:rPr>
              <a:t>Review of last fortnight’s spellings: word-search</a:t>
            </a:r>
            <a:r>
              <a:rPr lang="en-GB" b="1" u="sng" dirty="0" smtClean="0">
                <a:latin typeface="Comic Sans MS" panose="030F0702030302020204" pitchFamily="66" charset="0"/>
              </a:rPr>
              <a:t/>
            </a:r>
            <a:br>
              <a:rPr lang="en-GB" b="1" u="sng" dirty="0" smtClean="0">
                <a:latin typeface="Comic Sans MS" panose="030F0702030302020204" pitchFamily="66" charset="0"/>
              </a:rPr>
            </a:br>
            <a:endParaRPr lang="en-GB" b="1" u="sng" dirty="0" smtClean="0">
              <a:latin typeface="Comic Sans MS" panose="030F0702030302020204" pitchFamily="66" charset="0"/>
            </a:endParaRPr>
          </a:p>
          <a:p>
            <a:pPr marL="0" indent="0">
              <a:buNone/>
            </a:pPr>
            <a:endParaRPr lang="en-GB" dirty="0">
              <a:latin typeface="Comic Sans MS" panose="030F0702030302020204" pitchFamily="66" charset="0"/>
            </a:endParaRPr>
          </a:p>
        </p:txBody>
      </p:sp>
      <p:sp>
        <p:nvSpPr>
          <p:cNvPr id="4" name="TextBox 3"/>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rPr>
              <a:t>Lesson 1</a:t>
            </a:r>
            <a:endParaRPr lang="en-GB" dirty="0">
              <a:solidFill>
                <a:schemeClr val="bg1"/>
              </a:solidFill>
            </a:endParaRPr>
          </a:p>
        </p:txBody>
      </p:sp>
      <p:sp>
        <p:nvSpPr>
          <p:cNvPr id="6" name="Content Placeholder 2"/>
          <p:cNvSpPr txBox="1">
            <a:spLocks/>
          </p:cNvSpPr>
          <p:nvPr/>
        </p:nvSpPr>
        <p:spPr>
          <a:xfrm>
            <a:off x="1907705" y="6055066"/>
            <a:ext cx="5472608" cy="586251"/>
          </a:xfrm>
          <a:prstGeom prst="rect">
            <a:avLst/>
          </a:prstGeom>
          <a:solidFill>
            <a:schemeClr val="bg2"/>
          </a:solidFill>
        </p:spPr>
        <p:txBody>
          <a:bodyPr vert="horz" lIns="91440" tIns="45720" rIns="91440" bIns="45720" rtlCol="0" anchor="t">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None/>
            </a:pPr>
            <a:r>
              <a:rPr lang="en-GB" sz="1600" b="1" dirty="0" smtClean="0">
                <a:solidFill>
                  <a:schemeClr val="bg1"/>
                </a:solidFill>
                <a:latin typeface="Comic Sans MS" panose="030F0702030302020204" pitchFamily="66" charset="0"/>
              </a:rPr>
              <a:t>TASK: </a:t>
            </a:r>
            <a:r>
              <a:rPr lang="en-GB" sz="1600" dirty="0" smtClean="0">
                <a:solidFill>
                  <a:schemeClr val="bg1"/>
                </a:solidFill>
                <a:latin typeface="Comic Sans MS" panose="030F0702030302020204" pitchFamily="66" charset="0"/>
              </a:rPr>
              <a:t>Complete the pyramids found in </a:t>
            </a:r>
            <a:r>
              <a:rPr lang="en-GB" sz="1600" b="1" dirty="0" smtClean="0">
                <a:solidFill>
                  <a:schemeClr val="bg1"/>
                </a:solidFill>
                <a:latin typeface="Comic Sans MS" panose="030F0702030302020204" pitchFamily="66" charset="0"/>
              </a:rPr>
              <a:t>Document 1 </a:t>
            </a:r>
            <a:r>
              <a:rPr lang="en-GB" sz="1600" dirty="0" smtClean="0">
                <a:solidFill>
                  <a:schemeClr val="bg1"/>
                </a:solidFill>
                <a:latin typeface="Comic Sans MS" panose="030F0702030302020204" pitchFamily="66" charset="0"/>
              </a:rPr>
              <a:t>which includes the spellings from the last fortnight. </a:t>
            </a:r>
            <a:endParaRPr lang="en-GB" sz="1600" b="1" dirty="0" smtClean="0">
              <a:solidFill>
                <a:schemeClr val="bg1"/>
              </a:solidFill>
              <a:latin typeface="Comic Sans MS" panose="030F0702030302020204" pitchFamily="66" charset="0"/>
            </a:endParaRPr>
          </a:p>
          <a:p>
            <a:pPr marL="0" indent="0">
              <a:buFont typeface="Brush Script MT" pitchFamily="66" charset="0"/>
              <a:buNone/>
            </a:pPr>
            <a:endParaRPr lang="en-GB" sz="1800" dirty="0">
              <a:latin typeface="Comic Sans MS" panose="030F0702030302020204" pitchFamily="66" charset="0"/>
            </a:endParaRPr>
          </a:p>
        </p:txBody>
      </p:sp>
      <p:grpSp>
        <p:nvGrpSpPr>
          <p:cNvPr id="10" name="Group 9"/>
          <p:cNvGrpSpPr/>
          <p:nvPr/>
        </p:nvGrpSpPr>
        <p:grpSpPr>
          <a:xfrm>
            <a:off x="920091" y="2492896"/>
            <a:ext cx="6084168" cy="2597790"/>
            <a:chOff x="1115616" y="2782634"/>
            <a:chExt cx="6084168" cy="2597790"/>
          </a:xfrm>
        </p:grpSpPr>
        <p:sp>
          <p:nvSpPr>
            <p:cNvPr id="5" name="Rectangle 4"/>
            <p:cNvSpPr/>
            <p:nvPr/>
          </p:nvSpPr>
          <p:spPr>
            <a:xfrm>
              <a:off x="1115616" y="2795101"/>
              <a:ext cx="4572000" cy="2585323"/>
            </a:xfrm>
            <a:prstGeom prst="rect">
              <a:avLst/>
            </a:prstGeom>
          </p:spPr>
          <p:txBody>
            <a:bodyPr>
              <a:spAutoFit/>
            </a:bodyPr>
            <a:lstStyle/>
            <a:p>
              <a:pPr>
                <a:lnSpc>
                  <a:spcPct val="150000"/>
                </a:lnSpc>
              </a:pPr>
              <a:r>
                <a:rPr lang="en-GB" b="1" dirty="0"/>
                <a:t>accompany</a:t>
              </a:r>
            </a:p>
            <a:p>
              <a:pPr>
                <a:lnSpc>
                  <a:spcPct val="150000"/>
                </a:lnSpc>
              </a:pPr>
              <a:r>
                <a:rPr lang="en-GB" b="1" dirty="0"/>
                <a:t>according</a:t>
              </a:r>
            </a:p>
            <a:p>
              <a:pPr>
                <a:lnSpc>
                  <a:spcPct val="150000"/>
                </a:lnSpc>
              </a:pPr>
              <a:r>
                <a:rPr lang="en-GB" b="1" dirty="0"/>
                <a:t>achieve</a:t>
              </a:r>
            </a:p>
            <a:p>
              <a:pPr>
                <a:lnSpc>
                  <a:spcPct val="150000"/>
                </a:lnSpc>
              </a:pPr>
              <a:r>
                <a:rPr lang="en-GB" b="1" dirty="0"/>
                <a:t>aggressive</a:t>
              </a:r>
            </a:p>
            <a:p>
              <a:pPr>
                <a:lnSpc>
                  <a:spcPct val="150000"/>
                </a:lnSpc>
              </a:pPr>
              <a:r>
                <a:rPr lang="en-GB" b="1" dirty="0"/>
                <a:t>amateur</a:t>
              </a:r>
            </a:p>
            <a:p>
              <a:pPr>
                <a:lnSpc>
                  <a:spcPct val="150000"/>
                </a:lnSpc>
              </a:pPr>
              <a:r>
                <a:rPr lang="en-GB" b="1" dirty="0"/>
                <a:t>ancient</a:t>
              </a:r>
              <a:endParaRPr lang="en-GB" dirty="0">
                <a:latin typeface="Comic Sans MS" panose="030F0702030302020204" pitchFamily="66" charset="0"/>
              </a:endParaRPr>
            </a:p>
          </p:txBody>
        </p:sp>
        <p:sp>
          <p:nvSpPr>
            <p:cNvPr id="9" name="Rectangle 8"/>
            <p:cNvSpPr/>
            <p:nvPr/>
          </p:nvSpPr>
          <p:spPr>
            <a:xfrm>
              <a:off x="2627784" y="2782634"/>
              <a:ext cx="4572000" cy="2119042"/>
            </a:xfrm>
            <a:prstGeom prst="rect">
              <a:avLst/>
            </a:prstGeom>
          </p:spPr>
          <p:txBody>
            <a:bodyPr>
              <a:spAutoFit/>
            </a:bodyPr>
            <a:lstStyle/>
            <a:p>
              <a:pPr>
                <a:lnSpc>
                  <a:spcPct val="150000"/>
                </a:lnSpc>
              </a:pPr>
              <a:r>
                <a:rPr lang="en-GB" b="1" dirty="0" smtClean="0"/>
                <a:t>apparent</a:t>
              </a:r>
              <a:r>
                <a:rPr lang="en-GB" b="1" dirty="0"/>
                <a:t/>
              </a:r>
              <a:br>
                <a:rPr lang="en-GB" b="1" dirty="0"/>
              </a:br>
              <a:r>
                <a:rPr lang="en-GB" b="1" dirty="0" smtClean="0"/>
                <a:t>appreciate</a:t>
              </a:r>
              <a:br>
                <a:rPr lang="en-GB" b="1" dirty="0" smtClean="0"/>
              </a:br>
              <a:r>
                <a:rPr lang="en-GB" b="1" dirty="0" smtClean="0"/>
                <a:t>attached</a:t>
              </a:r>
              <a:br>
                <a:rPr lang="en-GB" b="1" dirty="0" smtClean="0"/>
              </a:br>
              <a:r>
                <a:rPr lang="en-GB" b="1" dirty="0" smtClean="0"/>
                <a:t>available</a:t>
              </a:r>
              <a:br>
                <a:rPr lang="en-GB" b="1" dirty="0" smtClean="0"/>
              </a:br>
              <a:r>
                <a:rPr lang="en-GB" b="1" dirty="0" smtClean="0"/>
                <a:t>average</a:t>
              </a:r>
              <a:endParaRPr lang="en-GB" dirty="0"/>
            </a:p>
          </p:txBody>
        </p:sp>
      </p:grpSp>
      <p:grpSp>
        <p:nvGrpSpPr>
          <p:cNvPr id="58" name="Group 57"/>
          <p:cNvGrpSpPr/>
          <p:nvPr/>
        </p:nvGrpSpPr>
        <p:grpSpPr>
          <a:xfrm>
            <a:off x="4469285" y="2820587"/>
            <a:ext cx="2077638" cy="2165191"/>
            <a:chOff x="4808970" y="2868669"/>
            <a:chExt cx="2077638" cy="2165191"/>
          </a:xfrm>
        </p:grpSpPr>
        <p:grpSp>
          <p:nvGrpSpPr>
            <p:cNvPr id="28" name="Group 27"/>
            <p:cNvGrpSpPr/>
            <p:nvPr/>
          </p:nvGrpSpPr>
          <p:grpSpPr>
            <a:xfrm>
              <a:off x="4875875" y="2868669"/>
              <a:ext cx="1880311" cy="1858709"/>
              <a:chOff x="0" y="0"/>
              <a:chExt cx="1437196" cy="1420579"/>
            </a:xfrm>
          </p:grpSpPr>
          <p:grpSp>
            <p:nvGrpSpPr>
              <p:cNvPr id="29" name="Group 28"/>
              <p:cNvGrpSpPr/>
              <p:nvPr/>
            </p:nvGrpSpPr>
            <p:grpSpPr>
              <a:xfrm>
                <a:off x="120769" y="0"/>
                <a:ext cx="1194417" cy="1190445"/>
                <a:chOff x="0" y="0"/>
                <a:chExt cx="2674021" cy="2665561"/>
              </a:xfrm>
            </p:grpSpPr>
            <p:sp>
              <p:nvSpPr>
                <p:cNvPr id="36" name="Rectangle 35"/>
                <p:cNvSpPr/>
                <p:nvPr/>
              </p:nvSpPr>
              <p:spPr>
                <a:xfrm>
                  <a:off x="974785" y="0"/>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dirty="0">
                      <a:solidFill>
                        <a:schemeClr val="tx1"/>
                      </a:solidFill>
                    </a:rPr>
                    <a:t>A</a:t>
                  </a:r>
                </a:p>
              </p:txBody>
            </p:sp>
            <p:sp>
              <p:nvSpPr>
                <p:cNvPr id="37" name="Rectangle 36"/>
                <p:cNvSpPr/>
                <p:nvPr/>
              </p:nvSpPr>
              <p:spPr>
                <a:xfrm>
                  <a:off x="1285336" y="534837"/>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dirty="0" smtClean="0">
                      <a:solidFill>
                        <a:schemeClr val="tx1"/>
                      </a:solidFill>
                    </a:rPr>
                    <a:t>N</a:t>
                  </a:r>
                  <a:endParaRPr lang="en-GB" dirty="0">
                    <a:solidFill>
                      <a:schemeClr val="tx1"/>
                    </a:solidFill>
                  </a:endParaRPr>
                </a:p>
              </p:txBody>
            </p:sp>
            <p:sp>
              <p:nvSpPr>
                <p:cNvPr id="38" name="Rectangle 37"/>
                <p:cNvSpPr/>
                <p:nvPr/>
              </p:nvSpPr>
              <p:spPr>
                <a:xfrm>
                  <a:off x="750499" y="534837"/>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dirty="0" smtClean="0">
                      <a:solidFill>
                        <a:schemeClr val="tx1"/>
                      </a:solidFill>
                    </a:rPr>
                    <a:t>A</a:t>
                  </a:r>
                  <a:endParaRPr lang="en-GB" dirty="0">
                    <a:solidFill>
                      <a:schemeClr val="tx1"/>
                    </a:solidFill>
                  </a:endParaRPr>
                </a:p>
              </p:txBody>
            </p:sp>
            <p:sp>
              <p:nvSpPr>
                <p:cNvPr id="39" name="Rectangle 38"/>
                <p:cNvSpPr/>
                <p:nvPr/>
              </p:nvSpPr>
              <p:spPr>
                <a:xfrm>
                  <a:off x="1578634" y="1069675"/>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dirty="0" smtClean="0">
                      <a:solidFill>
                        <a:schemeClr val="tx1"/>
                      </a:solidFill>
                    </a:rPr>
                    <a:t>C</a:t>
                  </a:r>
                  <a:endParaRPr lang="en-GB" dirty="0">
                    <a:solidFill>
                      <a:schemeClr val="tx1"/>
                    </a:solidFill>
                  </a:endParaRPr>
                </a:p>
              </p:txBody>
            </p:sp>
            <p:sp>
              <p:nvSpPr>
                <p:cNvPr id="40" name="Rectangle 39"/>
                <p:cNvSpPr/>
                <p:nvPr/>
              </p:nvSpPr>
              <p:spPr>
                <a:xfrm>
                  <a:off x="1043797" y="1069675"/>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dirty="0" smtClean="0">
                      <a:solidFill>
                        <a:schemeClr val="tx1"/>
                      </a:solidFill>
                    </a:rPr>
                    <a:t>N</a:t>
                  </a:r>
                  <a:endParaRPr lang="en-GB" dirty="0">
                    <a:solidFill>
                      <a:schemeClr val="tx1"/>
                    </a:solidFill>
                  </a:endParaRPr>
                </a:p>
              </p:txBody>
            </p:sp>
            <p:sp>
              <p:nvSpPr>
                <p:cNvPr id="41" name="Rectangle 40"/>
                <p:cNvSpPr/>
                <p:nvPr/>
              </p:nvSpPr>
              <p:spPr>
                <a:xfrm>
                  <a:off x="508959" y="1069675"/>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dirty="0">
                      <a:solidFill>
                        <a:schemeClr val="tx1"/>
                      </a:solidFill>
                    </a:rPr>
                    <a:t>A</a:t>
                  </a:r>
                </a:p>
              </p:txBody>
            </p:sp>
            <p:sp>
              <p:nvSpPr>
                <p:cNvPr id="42" name="Rectangle 41"/>
                <p:cNvSpPr/>
                <p:nvPr/>
              </p:nvSpPr>
              <p:spPr>
                <a:xfrm>
                  <a:off x="1863306"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dirty="0" smtClean="0">
                      <a:solidFill>
                        <a:schemeClr val="tx1"/>
                      </a:solidFill>
                    </a:rPr>
                    <a:t>I</a:t>
                  </a:r>
                  <a:endParaRPr lang="en-GB" dirty="0">
                    <a:solidFill>
                      <a:schemeClr val="tx1"/>
                    </a:solidFill>
                  </a:endParaRPr>
                </a:p>
              </p:txBody>
            </p:sp>
            <p:sp>
              <p:nvSpPr>
                <p:cNvPr id="43" name="Rectangle 42"/>
                <p:cNvSpPr/>
                <p:nvPr/>
              </p:nvSpPr>
              <p:spPr>
                <a:xfrm>
                  <a:off x="1328468"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dirty="0" smtClean="0">
                      <a:solidFill>
                        <a:schemeClr val="tx1"/>
                      </a:solidFill>
                    </a:rPr>
                    <a:t>C</a:t>
                  </a:r>
                  <a:endParaRPr lang="en-GB" dirty="0">
                    <a:solidFill>
                      <a:schemeClr val="tx1"/>
                    </a:solidFill>
                  </a:endParaRPr>
                </a:p>
              </p:txBody>
            </p:sp>
            <p:sp>
              <p:nvSpPr>
                <p:cNvPr id="44" name="Rectangle 43"/>
                <p:cNvSpPr/>
                <p:nvPr/>
              </p:nvSpPr>
              <p:spPr>
                <a:xfrm>
                  <a:off x="793631"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dirty="0" smtClean="0">
                      <a:solidFill>
                        <a:schemeClr val="tx1"/>
                      </a:solidFill>
                    </a:rPr>
                    <a:t>N</a:t>
                  </a:r>
                  <a:endParaRPr lang="en-GB" dirty="0">
                    <a:solidFill>
                      <a:schemeClr val="tx1"/>
                    </a:solidFill>
                  </a:endParaRPr>
                </a:p>
              </p:txBody>
            </p:sp>
            <p:sp>
              <p:nvSpPr>
                <p:cNvPr id="45" name="Rectangle 44"/>
                <p:cNvSpPr/>
                <p:nvPr/>
              </p:nvSpPr>
              <p:spPr>
                <a:xfrm>
                  <a:off x="258793" y="1595886"/>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dirty="0" smtClean="0">
                      <a:solidFill>
                        <a:schemeClr val="tx1"/>
                      </a:solidFill>
                    </a:rPr>
                    <a:t>A</a:t>
                  </a:r>
                  <a:endParaRPr lang="en-GB" dirty="0">
                    <a:solidFill>
                      <a:schemeClr val="tx1"/>
                    </a:solidFill>
                  </a:endParaRPr>
                </a:p>
              </p:txBody>
            </p:sp>
            <p:sp>
              <p:nvSpPr>
                <p:cNvPr id="46" name="Rectangle 45"/>
                <p:cNvSpPr/>
                <p:nvPr/>
              </p:nvSpPr>
              <p:spPr>
                <a:xfrm>
                  <a:off x="2139351"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dirty="0" smtClean="0">
                      <a:solidFill>
                        <a:schemeClr val="tx1"/>
                      </a:solidFill>
                    </a:rPr>
                    <a:t>E</a:t>
                  </a:r>
                  <a:endParaRPr lang="en-GB" dirty="0">
                    <a:solidFill>
                      <a:schemeClr val="tx1"/>
                    </a:solidFill>
                  </a:endParaRPr>
                </a:p>
              </p:txBody>
            </p:sp>
            <p:sp>
              <p:nvSpPr>
                <p:cNvPr id="47" name="Rectangle 46"/>
                <p:cNvSpPr/>
                <p:nvPr/>
              </p:nvSpPr>
              <p:spPr>
                <a:xfrm>
                  <a:off x="1604514"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dirty="0" smtClean="0">
                      <a:solidFill>
                        <a:schemeClr val="tx1"/>
                      </a:solidFill>
                    </a:rPr>
                    <a:t>I</a:t>
                  </a:r>
                  <a:endParaRPr lang="en-GB" dirty="0">
                    <a:solidFill>
                      <a:schemeClr val="tx1"/>
                    </a:solidFill>
                  </a:endParaRPr>
                </a:p>
              </p:txBody>
            </p:sp>
            <p:sp>
              <p:nvSpPr>
                <p:cNvPr id="48" name="Rectangle 47"/>
                <p:cNvSpPr/>
                <p:nvPr/>
              </p:nvSpPr>
              <p:spPr>
                <a:xfrm>
                  <a:off x="1069676"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dirty="0" smtClean="0">
                      <a:solidFill>
                        <a:schemeClr val="tx1"/>
                      </a:solidFill>
                    </a:rPr>
                    <a:t>C</a:t>
                  </a:r>
                  <a:endParaRPr lang="en-GB" dirty="0">
                    <a:solidFill>
                      <a:schemeClr val="tx1"/>
                    </a:solidFill>
                  </a:endParaRPr>
                </a:p>
              </p:txBody>
            </p:sp>
            <p:sp>
              <p:nvSpPr>
                <p:cNvPr id="49" name="Rectangle 48"/>
                <p:cNvSpPr/>
                <p:nvPr/>
              </p:nvSpPr>
              <p:spPr>
                <a:xfrm>
                  <a:off x="534838" y="2130724"/>
                  <a:ext cx="534670" cy="534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dirty="0" smtClean="0">
                      <a:solidFill>
                        <a:schemeClr val="tx1"/>
                      </a:solidFill>
                    </a:rPr>
                    <a:t>N</a:t>
                  </a:r>
                  <a:endParaRPr lang="en-GB" dirty="0">
                    <a:solidFill>
                      <a:schemeClr val="tx1"/>
                    </a:solidFill>
                  </a:endParaRPr>
                </a:p>
              </p:txBody>
            </p:sp>
            <p:sp>
              <p:nvSpPr>
                <p:cNvPr id="50" name="Rectangle 49"/>
                <p:cNvSpPr/>
                <p:nvPr/>
              </p:nvSpPr>
              <p:spPr>
                <a:xfrm>
                  <a:off x="0" y="2130724"/>
                  <a:ext cx="534837" cy="5348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dirty="0" smtClean="0">
                      <a:solidFill>
                        <a:schemeClr val="tx1"/>
                      </a:solidFill>
                    </a:rPr>
                    <a:t>A</a:t>
                  </a:r>
                  <a:endParaRPr lang="en-GB" dirty="0">
                    <a:solidFill>
                      <a:schemeClr val="tx1"/>
                    </a:solidFill>
                  </a:endParaRPr>
                </a:p>
              </p:txBody>
            </p:sp>
          </p:grpSp>
          <p:sp>
            <p:nvSpPr>
              <p:cNvPr id="30" name="Rectangle 29"/>
              <p:cNvSpPr/>
              <p:nvPr/>
            </p:nvSpPr>
            <p:spPr>
              <a:xfrm>
                <a:off x="1199071"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dirty="0" smtClean="0">
                    <a:solidFill>
                      <a:schemeClr val="tx1"/>
                    </a:solidFill>
                  </a:rPr>
                  <a:t>N</a:t>
                </a:r>
                <a:endParaRPr lang="en-GB" dirty="0">
                  <a:solidFill>
                    <a:schemeClr val="tx1"/>
                  </a:solidFill>
                </a:endParaRPr>
              </a:p>
            </p:txBody>
          </p:sp>
          <p:sp>
            <p:nvSpPr>
              <p:cNvPr id="31" name="Rectangle 30"/>
              <p:cNvSpPr/>
              <p:nvPr/>
            </p:nvSpPr>
            <p:spPr>
              <a:xfrm>
                <a:off x="957532"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dirty="0" smtClean="0">
                    <a:solidFill>
                      <a:schemeClr val="tx1"/>
                    </a:solidFill>
                  </a:rPr>
                  <a:t>E</a:t>
                </a:r>
                <a:endParaRPr lang="en-GB" dirty="0">
                  <a:solidFill>
                    <a:schemeClr val="tx1"/>
                  </a:solidFill>
                </a:endParaRPr>
              </a:p>
            </p:txBody>
          </p:sp>
          <p:sp>
            <p:nvSpPr>
              <p:cNvPr id="32" name="Rectangle 31"/>
              <p:cNvSpPr/>
              <p:nvPr/>
            </p:nvSpPr>
            <p:spPr>
              <a:xfrm>
                <a:off x="724619"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dirty="0" smtClean="0">
                    <a:solidFill>
                      <a:schemeClr val="tx1"/>
                    </a:solidFill>
                  </a:rPr>
                  <a:t>I</a:t>
                </a:r>
                <a:endParaRPr lang="en-GB" dirty="0">
                  <a:solidFill>
                    <a:schemeClr val="tx1"/>
                  </a:solidFill>
                </a:endParaRPr>
              </a:p>
            </p:txBody>
          </p:sp>
          <p:sp>
            <p:nvSpPr>
              <p:cNvPr id="33" name="Rectangle 32"/>
              <p:cNvSpPr/>
              <p:nvPr/>
            </p:nvSpPr>
            <p:spPr>
              <a:xfrm>
                <a:off x="483079"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dirty="0" smtClean="0">
                    <a:solidFill>
                      <a:schemeClr val="tx1"/>
                    </a:solidFill>
                  </a:rPr>
                  <a:t>C</a:t>
                </a:r>
                <a:endParaRPr lang="en-GB" dirty="0">
                  <a:solidFill>
                    <a:schemeClr val="tx1"/>
                  </a:solidFill>
                </a:endParaRPr>
              </a:p>
            </p:txBody>
          </p:sp>
          <p:sp>
            <p:nvSpPr>
              <p:cNvPr id="34" name="Rectangle 33"/>
              <p:cNvSpPr/>
              <p:nvPr/>
            </p:nvSpPr>
            <p:spPr>
              <a:xfrm>
                <a:off x="241539" y="1181819"/>
                <a:ext cx="238760" cy="2387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dirty="0" smtClean="0">
                    <a:solidFill>
                      <a:schemeClr val="tx1"/>
                    </a:solidFill>
                  </a:rPr>
                  <a:t>N</a:t>
                </a:r>
                <a:endParaRPr lang="en-GB" dirty="0">
                  <a:solidFill>
                    <a:schemeClr val="tx1"/>
                  </a:solidFill>
                </a:endParaRPr>
              </a:p>
            </p:txBody>
          </p:sp>
          <p:sp>
            <p:nvSpPr>
              <p:cNvPr id="35" name="Rectangle 34"/>
              <p:cNvSpPr/>
              <p:nvPr/>
            </p:nvSpPr>
            <p:spPr>
              <a:xfrm>
                <a:off x="0" y="1181819"/>
                <a:ext cx="2381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dirty="0" smtClean="0">
                    <a:solidFill>
                      <a:schemeClr val="tx1"/>
                    </a:solidFill>
                  </a:rPr>
                  <a:t>A</a:t>
                </a:r>
                <a:endParaRPr lang="en-GB" dirty="0">
                  <a:solidFill>
                    <a:schemeClr val="tx1"/>
                  </a:solidFill>
                </a:endParaRPr>
              </a:p>
            </p:txBody>
          </p:sp>
        </p:grpSp>
        <p:sp>
          <p:nvSpPr>
            <p:cNvPr id="51" name="Rectangle 50"/>
            <p:cNvSpPr/>
            <p:nvPr/>
          </p:nvSpPr>
          <p:spPr>
            <a:xfrm>
              <a:off x="6596558" y="4739212"/>
              <a:ext cx="290050" cy="2946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GB" dirty="0" smtClean="0">
                  <a:solidFill>
                    <a:schemeClr val="tx1"/>
                  </a:solidFill>
                </a:rPr>
                <a:t>T</a:t>
              </a:r>
              <a:endParaRPr lang="en-GB" dirty="0">
                <a:solidFill>
                  <a:schemeClr val="tx1"/>
                </a:solidFill>
              </a:endParaRPr>
            </a:p>
          </p:txBody>
        </p:sp>
        <p:sp>
          <p:nvSpPr>
            <p:cNvPr id="52" name="Rectangle 51"/>
            <p:cNvSpPr/>
            <p:nvPr/>
          </p:nvSpPr>
          <p:spPr>
            <a:xfrm>
              <a:off x="6300153" y="4739212"/>
              <a:ext cx="290050" cy="2946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GB" dirty="0" smtClean="0">
                  <a:solidFill>
                    <a:schemeClr val="tx1"/>
                  </a:solidFill>
                </a:rPr>
                <a:t>N</a:t>
              </a:r>
              <a:endParaRPr lang="en-GB" dirty="0">
                <a:solidFill>
                  <a:schemeClr val="tx1"/>
                </a:solidFill>
              </a:endParaRPr>
            </a:p>
          </p:txBody>
        </p:sp>
        <p:sp>
          <p:nvSpPr>
            <p:cNvPr id="53" name="Rectangle 52"/>
            <p:cNvSpPr/>
            <p:nvPr/>
          </p:nvSpPr>
          <p:spPr>
            <a:xfrm>
              <a:off x="6005873" y="4729354"/>
              <a:ext cx="290050" cy="2946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GB" dirty="0" smtClean="0">
                  <a:solidFill>
                    <a:schemeClr val="tx1"/>
                  </a:solidFill>
                </a:rPr>
                <a:t>E</a:t>
              </a:r>
              <a:endParaRPr lang="en-GB" dirty="0">
                <a:solidFill>
                  <a:schemeClr val="tx1"/>
                </a:solidFill>
              </a:endParaRPr>
            </a:p>
          </p:txBody>
        </p:sp>
        <p:sp>
          <p:nvSpPr>
            <p:cNvPr id="54" name="Rectangle 53"/>
            <p:cNvSpPr/>
            <p:nvPr/>
          </p:nvSpPr>
          <p:spPr>
            <a:xfrm>
              <a:off x="5703423" y="4730190"/>
              <a:ext cx="290050" cy="2946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GB" dirty="0" smtClean="0">
                  <a:solidFill>
                    <a:schemeClr val="tx1"/>
                  </a:solidFill>
                </a:rPr>
                <a:t>I</a:t>
              </a:r>
              <a:endParaRPr lang="en-GB" dirty="0">
                <a:solidFill>
                  <a:schemeClr val="tx1"/>
                </a:solidFill>
              </a:endParaRPr>
            </a:p>
          </p:txBody>
        </p:sp>
        <p:sp>
          <p:nvSpPr>
            <p:cNvPr id="55" name="Rectangle 54"/>
            <p:cNvSpPr/>
            <p:nvPr/>
          </p:nvSpPr>
          <p:spPr>
            <a:xfrm>
              <a:off x="5410966" y="4733139"/>
              <a:ext cx="290826" cy="2954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GB" dirty="0" smtClean="0">
                  <a:solidFill>
                    <a:schemeClr val="tx1"/>
                  </a:solidFill>
                </a:rPr>
                <a:t>C</a:t>
              </a:r>
              <a:endParaRPr lang="en-GB" dirty="0">
                <a:solidFill>
                  <a:schemeClr val="tx1"/>
                </a:solidFill>
              </a:endParaRPr>
            </a:p>
          </p:txBody>
        </p:sp>
        <p:sp>
          <p:nvSpPr>
            <p:cNvPr id="56" name="Rectangle 55"/>
            <p:cNvSpPr/>
            <p:nvPr/>
          </p:nvSpPr>
          <p:spPr>
            <a:xfrm>
              <a:off x="5107058" y="4733139"/>
              <a:ext cx="290050" cy="2946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GB" dirty="0" smtClean="0">
                  <a:solidFill>
                    <a:schemeClr val="tx1"/>
                  </a:solidFill>
                </a:rPr>
                <a:t>N</a:t>
              </a:r>
              <a:endParaRPr lang="en-GB" dirty="0">
                <a:solidFill>
                  <a:schemeClr val="tx1"/>
                </a:solidFill>
              </a:endParaRPr>
            </a:p>
          </p:txBody>
        </p:sp>
        <p:sp>
          <p:nvSpPr>
            <p:cNvPr id="57" name="Rectangle 56"/>
            <p:cNvSpPr/>
            <p:nvPr/>
          </p:nvSpPr>
          <p:spPr>
            <a:xfrm>
              <a:off x="4808970" y="4733139"/>
              <a:ext cx="290050" cy="2946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GB" dirty="0" smtClean="0">
                  <a:solidFill>
                    <a:schemeClr val="tx1"/>
                  </a:solidFill>
                </a:rPr>
                <a:t>A</a:t>
              </a:r>
              <a:endParaRPr lang="en-GB" dirty="0">
                <a:solidFill>
                  <a:schemeClr val="tx1"/>
                </a:solidFill>
              </a:endParaRPr>
            </a:p>
          </p:txBody>
        </p:sp>
      </p:grpSp>
      <p:sp>
        <p:nvSpPr>
          <p:cNvPr id="59" name="Rectangle 58"/>
          <p:cNvSpPr/>
          <p:nvPr/>
        </p:nvSpPr>
        <p:spPr>
          <a:xfrm>
            <a:off x="6804249" y="3757660"/>
            <a:ext cx="1247210" cy="4958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ANCIENT</a:t>
            </a:r>
            <a:r>
              <a:rPr lang="en-GB" dirty="0" smtClean="0"/>
              <a:t>T</a:t>
            </a:r>
            <a:endParaRPr lang="en-GB"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41859" y="953330"/>
            <a:ext cx="609600" cy="609600"/>
          </a:xfrm>
          <a:prstGeom prst="rect">
            <a:avLst/>
          </a:prstGeom>
        </p:spPr>
      </p:pic>
    </p:spTree>
    <p:extLst>
      <p:ext uri="{BB962C8B-B14F-4D97-AF65-F5344CB8AC3E}">
        <p14:creationId xmlns:p14="http://schemas.microsoft.com/office/powerpoint/2010/main" val="101417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25137" y="0"/>
            <a:ext cx="1872208" cy="584775"/>
          </a:xfrm>
          <a:prstGeom prst="rect">
            <a:avLst/>
          </a:prstGeom>
          <a:noFill/>
        </p:spPr>
        <p:txBody>
          <a:bodyPr wrap="square" rtlCol="0">
            <a:spAutoFit/>
          </a:bodyPr>
          <a:lstStyle/>
          <a:p>
            <a:r>
              <a:rPr lang="en-GB" sz="3200" dirty="0" smtClean="0">
                <a:solidFill>
                  <a:schemeClr val="bg1"/>
                </a:solidFill>
              </a:rPr>
              <a:t>Lesson 9</a:t>
            </a:r>
            <a:endParaRPr lang="en-GB" sz="3200" dirty="0">
              <a:solidFill>
                <a:schemeClr val="bg1"/>
              </a:solidFill>
            </a:endParaRPr>
          </a:p>
        </p:txBody>
      </p:sp>
      <p:grpSp>
        <p:nvGrpSpPr>
          <p:cNvPr id="11" name="Group 10"/>
          <p:cNvGrpSpPr/>
          <p:nvPr/>
        </p:nvGrpSpPr>
        <p:grpSpPr>
          <a:xfrm>
            <a:off x="3625137" y="2636912"/>
            <a:ext cx="4657474" cy="1008112"/>
            <a:chOff x="849409" y="2852936"/>
            <a:chExt cx="7434423" cy="1008112"/>
          </a:xfrm>
        </p:grpSpPr>
        <p:cxnSp>
          <p:nvCxnSpPr>
            <p:cNvPr id="8" name="Straight Connector 7"/>
            <p:cNvCxnSpPr/>
            <p:nvPr/>
          </p:nvCxnSpPr>
          <p:spPr>
            <a:xfrm>
              <a:off x="849409" y="2852936"/>
              <a:ext cx="7423665" cy="0"/>
            </a:xfrm>
            <a:prstGeom prst="line">
              <a:avLst/>
            </a:prstGeom>
            <a:ln>
              <a:solidFill>
                <a:schemeClr val="accent3">
                  <a:lumMod val="50000"/>
                </a:schemeClr>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860167" y="3356992"/>
              <a:ext cx="7423665" cy="0"/>
            </a:xfrm>
            <a:prstGeom prst="line">
              <a:avLst/>
            </a:prstGeom>
            <a:ln>
              <a:solidFill>
                <a:schemeClr val="accent3">
                  <a:lumMod val="50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860167" y="3861048"/>
              <a:ext cx="7423665" cy="0"/>
            </a:xfrm>
            <a:prstGeom prst="line">
              <a:avLst/>
            </a:prstGeom>
            <a:ln>
              <a:solidFill>
                <a:schemeClr val="accent3">
                  <a:lumMod val="50000"/>
                </a:schemeClr>
              </a:solidFill>
            </a:ln>
          </p:spPr>
          <p:style>
            <a:lnRef idx="1">
              <a:schemeClr val="dk1"/>
            </a:lnRef>
            <a:fillRef idx="0">
              <a:schemeClr val="dk1"/>
            </a:fillRef>
            <a:effectRef idx="0">
              <a:schemeClr val="dk1"/>
            </a:effectRef>
            <a:fontRef idx="minor">
              <a:schemeClr val="tx1"/>
            </a:fontRef>
          </p:style>
        </p:cxnSp>
      </p:grpSp>
      <p:grpSp>
        <p:nvGrpSpPr>
          <p:cNvPr id="12" name="Group 11"/>
          <p:cNvGrpSpPr/>
          <p:nvPr/>
        </p:nvGrpSpPr>
        <p:grpSpPr>
          <a:xfrm>
            <a:off x="3625137" y="4149080"/>
            <a:ext cx="4697290" cy="504056"/>
            <a:chOff x="849409" y="2348880"/>
            <a:chExt cx="7423665" cy="504056"/>
          </a:xfrm>
        </p:grpSpPr>
        <p:cxnSp>
          <p:nvCxnSpPr>
            <p:cNvPr id="13" name="Straight Connector 12"/>
            <p:cNvCxnSpPr/>
            <p:nvPr/>
          </p:nvCxnSpPr>
          <p:spPr>
            <a:xfrm>
              <a:off x="849409" y="2348880"/>
              <a:ext cx="7423665" cy="0"/>
            </a:xfrm>
            <a:prstGeom prst="line">
              <a:avLst/>
            </a:prstGeom>
            <a:ln>
              <a:solidFill>
                <a:schemeClr val="accent3">
                  <a:lumMod val="50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849409" y="2852936"/>
              <a:ext cx="7423665" cy="0"/>
            </a:xfrm>
            <a:prstGeom prst="line">
              <a:avLst/>
            </a:prstGeom>
            <a:ln>
              <a:solidFill>
                <a:schemeClr val="accent3">
                  <a:lumMod val="50000"/>
                </a:schemeClr>
              </a:solidFill>
            </a:ln>
          </p:spPr>
          <p:style>
            <a:lnRef idx="1">
              <a:schemeClr val="dk1"/>
            </a:lnRef>
            <a:fillRef idx="0">
              <a:schemeClr val="dk1"/>
            </a:fillRef>
            <a:effectRef idx="0">
              <a:schemeClr val="dk1"/>
            </a:effectRef>
            <a:fontRef idx="minor">
              <a:schemeClr val="tx1"/>
            </a:fontRef>
          </p:style>
        </p:cxnSp>
      </p:grpSp>
      <p:sp>
        <p:nvSpPr>
          <p:cNvPr id="18" name="TextBox 17"/>
          <p:cNvSpPr txBox="1"/>
          <p:nvPr/>
        </p:nvSpPr>
        <p:spPr>
          <a:xfrm>
            <a:off x="1352586" y="6005724"/>
            <a:ext cx="6408712" cy="738664"/>
          </a:xfrm>
          <a:prstGeom prst="rect">
            <a:avLst/>
          </a:prstGeom>
          <a:solidFill>
            <a:schemeClr val="tx2"/>
          </a:solidFill>
        </p:spPr>
        <p:txBody>
          <a:bodyPr wrap="square" rtlCol="0">
            <a:spAutoFit/>
          </a:bodyPr>
          <a:lstStyle/>
          <a:p>
            <a:pPr algn="ctr"/>
            <a:r>
              <a:rPr lang="en-GB" sz="1400" b="1" dirty="0" smtClean="0">
                <a:solidFill>
                  <a:schemeClr val="bg1"/>
                </a:solidFill>
                <a:latin typeface="Comic Sans MS" panose="030F0702030302020204" pitchFamily="66" charset="0"/>
              </a:rPr>
              <a:t>TASK 1: </a:t>
            </a:r>
            <a:r>
              <a:rPr lang="en-GB" sz="1400" dirty="0" smtClean="0">
                <a:solidFill>
                  <a:schemeClr val="bg1"/>
                </a:solidFill>
                <a:latin typeface="Comic Sans MS" panose="030F0702030302020204" pitchFamily="66" charset="0"/>
              </a:rPr>
              <a:t>Write diary entry. Use the guide on the left to give you an idea of what you should include in your writing. Refer to your Success Criteria to know what skills you should be putting in. </a:t>
            </a:r>
            <a:endParaRPr lang="en-GB" sz="1400" dirty="0">
              <a:solidFill>
                <a:schemeClr val="bg2"/>
              </a:solidFill>
              <a:latin typeface="Comic Sans MS" panose="030F0702030302020204" pitchFamily="66" charset="0"/>
            </a:endParaRPr>
          </a:p>
        </p:txBody>
      </p:sp>
      <p:sp>
        <p:nvSpPr>
          <p:cNvPr id="19" name="Rectangle 18"/>
          <p:cNvSpPr/>
          <p:nvPr/>
        </p:nvSpPr>
        <p:spPr>
          <a:xfrm>
            <a:off x="885027" y="1936224"/>
            <a:ext cx="2632602" cy="4001095"/>
          </a:xfrm>
          <a:prstGeom prst="rect">
            <a:avLst/>
          </a:prstGeom>
          <a:solidFill>
            <a:srgbClr val="00B0F0"/>
          </a:solidFill>
          <a:ln>
            <a:solidFill>
              <a:schemeClr val="tx1"/>
            </a:solidFill>
          </a:ln>
        </p:spPr>
        <p:txBody>
          <a:bodyPr wrap="square">
            <a:spAutoFit/>
          </a:bodyPr>
          <a:lstStyle/>
          <a:p>
            <a:r>
              <a:rPr lang="en-GB" sz="1600" b="1" u="sng" dirty="0" smtClean="0">
                <a:latin typeface="Comic Sans MS" panose="030F0702030302020204" pitchFamily="66" charset="0"/>
                <a:ea typeface="Calibri" panose="020F0502020204030204" pitchFamily="34" charset="0"/>
                <a:cs typeface="Times New Roman" panose="02020603050405020304" pitchFamily="18" charset="0"/>
              </a:rPr>
              <a:t>Diary Entry 2: </a:t>
            </a:r>
            <a:br>
              <a:rPr lang="en-GB" sz="1600" b="1" u="sng" dirty="0" smtClean="0">
                <a:latin typeface="Comic Sans MS" panose="030F0702030302020204" pitchFamily="66" charset="0"/>
                <a:ea typeface="Calibri" panose="020F0502020204030204" pitchFamily="34" charset="0"/>
                <a:cs typeface="Times New Roman" panose="02020603050405020304" pitchFamily="18" charset="0"/>
              </a:rPr>
            </a:br>
            <a:r>
              <a:rPr lang="en-GB" sz="1400" dirty="0">
                <a:latin typeface="Comic Sans MS" panose="030F0702030302020204" pitchFamily="66" charset="0"/>
                <a:ea typeface="Calibri" panose="020F0502020204030204" pitchFamily="34" charset="0"/>
                <a:cs typeface="Times New Roman" panose="02020603050405020304" pitchFamily="18" charset="0"/>
              </a:rPr>
              <a:t>Start with Dear </a:t>
            </a:r>
            <a:r>
              <a:rPr lang="en-GB" sz="1400" dirty="0" smtClean="0">
                <a:latin typeface="Comic Sans MS" panose="030F0702030302020204" pitchFamily="66" charset="0"/>
                <a:ea typeface="Calibri" panose="020F0502020204030204" pitchFamily="34" charset="0"/>
                <a:cs typeface="Times New Roman" panose="02020603050405020304" pitchFamily="18" charset="0"/>
              </a:rPr>
              <a:t>Kitty.</a:t>
            </a:r>
          </a:p>
          <a:p>
            <a:r>
              <a:rPr lang="en-GB" sz="1400" dirty="0" smtClean="0">
                <a:latin typeface="Comic Sans MS" panose="030F0702030302020204" pitchFamily="66" charset="0"/>
                <a:cs typeface="Times New Roman" panose="02020603050405020304" pitchFamily="18" charset="0"/>
              </a:rPr>
              <a:t>Write a short sentence to describe your feelings whilst in the annex. </a:t>
            </a:r>
          </a:p>
          <a:p>
            <a:endParaRPr lang="en-GB" sz="1400" dirty="0" smtClean="0">
              <a:latin typeface="Comic Sans MS" panose="030F0702030302020204" pitchFamily="66" charset="0"/>
              <a:cs typeface="Times New Roman" panose="02020603050405020304" pitchFamily="18" charset="0"/>
            </a:endParaRPr>
          </a:p>
          <a:p>
            <a:r>
              <a:rPr lang="en-GB" sz="1400" dirty="0" smtClean="0">
                <a:latin typeface="Comic Sans MS" panose="030F0702030302020204" pitchFamily="66" charset="0"/>
                <a:cs typeface="Times New Roman" panose="02020603050405020304" pitchFamily="18" charset="0"/>
              </a:rPr>
              <a:t>Then, describe a couple of rooms in your annex using the images and descriptions from Lesson 6. </a:t>
            </a:r>
          </a:p>
          <a:p>
            <a:endParaRPr lang="en-GB" sz="1400" dirty="0" smtClean="0">
              <a:latin typeface="Comic Sans MS" panose="030F0702030302020204" pitchFamily="66" charset="0"/>
              <a:cs typeface="Times New Roman" panose="02020603050405020304" pitchFamily="18" charset="0"/>
            </a:endParaRPr>
          </a:p>
          <a:p>
            <a:r>
              <a:rPr lang="en-GB" sz="1400" dirty="0" smtClean="0">
                <a:latin typeface="Comic Sans MS" panose="030F0702030302020204" pitchFamily="66" charset="0"/>
                <a:cs typeface="Times New Roman" panose="02020603050405020304" pitchFamily="18" charset="0"/>
              </a:rPr>
              <a:t>Use prepositional openers to describe where things are in the rooms.</a:t>
            </a:r>
          </a:p>
          <a:p>
            <a:endParaRPr lang="en-GB" sz="1400" dirty="0" smtClean="0">
              <a:latin typeface="Comic Sans MS" panose="030F0702030302020204" pitchFamily="66" charset="0"/>
              <a:cs typeface="Times New Roman" panose="02020603050405020304" pitchFamily="18" charset="0"/>
            </a:endParaRPr>
          </a:p>
          <a:p>
            <a:r>
              <a:rPr lang="en-GB" sz="1400" dirty="0" smtClean="0">
                <a:latin typeface="Comic Sans MS" panose="030F0702030302020204" pitchFamily="66" charset="0"/>
                <a:cs typeface="Times New Roman" panose="02020603050405020304" pitchFamily="18" charset="0"/>
              </a:rPr>
              <a:t>End with a short sentence explaining what you miss from the outside world. </a:t>
            </a:r>
            <a:endParaRPr lang="en-GB" sz="1400" dirty="0">
              <a:latin typeface="Comic Sans MS" panose="030F0702030302020204" pitchFamily="66" charset="0"/>
            </a:endParaRPr>
          </a:p>
        </p:txBody>
      </p:sp>
      <p:sp>
        <p:nvSpPr>
          <p:cNvPr id="20" name="Title 1"/>
          <p:cNvSpPr>
            <a:spLocks noGrp="1"/>
          </p:cNvSpPr>
          <p:nvPr>
            <p:ph type="title"/>
          </p:nvPr>
        </p:nvSpPr>
        <p:spPr>
          <a:xfrm>
            <a:off x="1352586" y="1428335"/>
            <a:ext cx="6653134" cy="1136569"/>
          </a:xfrm>
        </p:spPr>
        <p:txBody>
          <a:bodyPr>
            <a:normAutofit/>
          </a:bodyPr>
          <a:lstStyle/>
          <a:p>
            <a:r>
              <a:rPr lang="en-GB" sz="2400" b="1" dirty="0" smtClean="0">
                <a:latin typeface="Comic Sans MS" panose="030F0702030302020204" pitchFamily="66" charset="0"/>
              </a:rPr>
              <a:t>Writing</a:t>
            </a:r>
            <a:endParaRPr lang="en-GB" sz="2400" b="1" dirty="0">
              <a:latin typeface="Comic Sans MS" panose="030F0702030302020204" pitchFamily="66" charset="0"/>
            </a:endParaRPr>
          </a:p>
        </p:txBody>
      </p:sp>
      <p:grpSp>
        <p:nvGrpSpPr>
          <p:cNvPr id="16" name="Group 15"/>
          <p:cNvGrpSpPr/>
          <p:nvPr/>
        </p:nvGrpSpPr>
        <p:grpSpPr>
          <a:xfrm>
            <a:off x="3631877" y="5157192"/>
            <a:ext cx="4697290" cy="504056"/>
            <a:chOff x="849409" y="2348880"/>
            <a:chExt cx="7423665" cy="504056"/>
          </a:xfrm>
        </p:grpSpPr>
        <p:cxnSp>
          <p:nvCxnSpPr>
            <p:cNvPr id="21" name="Straight Connector 20"/>
            <p:cNvCxnSpPr/>
            <p:nvPr/>
          </p:nvCxnSpPr>
          <p:spPr>
            <a:xfrm>
              <a:off x="849409" y="2348880"/>
              <a:ext cx="7423665" cy="0"/>
            </a:xfrm>
            <a:prstGeom prst="line">
              <a:avLst/>
            </a:prstGeom>
            <a:ln>
              <a:solidFill>
                <a:schemeClr val="accent3">
                  <a:lumMod val="50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849409" y="2852936"/>
              <a:ext cx="7423665" cy="0"/>
            </a:xfrm>
            <a:prstGeom prst="line">
              <a:avLst/>
            </a:prstGeom>
            <a:ln>
              <a:solidFill>
                <a:schemeClr val="accent3">
                  <a:lumMod val="50000"/>
                </a:schemeClr>
              </a:solidFill>
            </a:ln>
          </p:spPr>
          <p:style>
            <a:lnRef idx="1">
              <a:schemeClr val="dk1"/>
            </a:lnRef>
            <a:fillRef idx="0">
              <a:schemeClr val="dk1"/>
            </a:fillRef>
            <a:effectRef idx="0">
              <a:schemeClr val="dk1"/>
            </a:effectRef>
            <a:fontRef idx="minor">
              <a:schemeClr val="tx1"/>
            </a:fontRef>
          </p:style>
        </p:cxnSp>
      </p:grpSp>
      <p:pic>
        <p:nvPicPr>
          <p:cNvPr id="1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7437" y="378580"/>
            <a:ext cx="609600" cy="609600"/>
          </a:xfrm>
          <a:prstGeom prst="rect">
            <a:avLst/>
          </a:prstGeom>
        </p:spPr>
      </p:pic>
    </p:spTree>
    <p:extLst>
      <p:ext uri="{BB962C8B-B14F-4D97-AF65-F5344CB8AC3E}">
        <p14:creationId xmlns:p14="http://schemas.microsoft.com/office/powerpoint/2010/main" val="153802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7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234674" y="1789900"/>
            <a:ext cx="6653134" cy="1136569"/>
          </a:xfrm>
        </p:spPr>
        <p:txBody>
          <a:bodyPr>
            <a:normAutofit fontScale="90000"/>
          </a:bodyPr>
          <a:lstStyle/>
          <a:p>
            <a:r>
              <a:rPr lang="en-GB" b="1" dirty="0">
                <a:latin typeface="Comic Sans MS" panose="030F0702030302020204" pitchFamily="66" charset="0"/>
              </a:rPr>
              <a:t>Is </a:t>
            </a:r>
            <a:r>
              <a:rPr lang="en-GB" b="1" dirty="0" smtClean="0">
                <a:latin typeface="Comic Sans MS" panose="030F0702030302020204" pitchFamily="66" charset="0"/>
              </a:rPr>
              <a:t>this section complete?</a:t>
            </a:r>
            <a:endParaRPr lang="en-GB" b="1" dirty="0">
              <a:latin typeface="Comic Sans MS" panose="030F0702030302020204" pitchFamily="66" charset="0"/>
            </a:endParaRPr>
          </a:p>
        </p:txBody>
      </p:sp>
      <p:sp>
        <p:nvSpPr>
          <p:cNvPr id="7" name="TextBox 6"/>
          <p:cNvSpPr txBox="1"/>
          <p:nvPr/>
        </p:nvSpPr>
        <p:spPr>
          <a:xfrm>
            <a:off x="1144015" y="2794215"/>
            <a:ext cx="6912768" cy="2736304"/>
          </a:xfrm>
          <a:prstGeom prst="rect">
            <a:avLst/>
          </a:prstGeom>
          <a:noFill/>
        </p:spPr>
        <p:txBody>
          <a:bodyPr wrap="square" rtlCol="0">
            <a:spAutoFit/>
          </a:bodyPr>
          <a:lstStyle/>
          <a:p>
            <a:endParaRPr lang="en-GB" dirty="0"/>
          </a:p>
        </p:txBody>
      </p:sp>
      <p:sp>
        <p:nvSpPr>
          <p:cNvPr id="8" name="Title 1"/>
          <p:cNvSpPr txBox="1">
            <a:spLocks/>
          </p:cNvSpPr>
          <p:nvPr/>
        </p:nvSpPr>
        <p:spPr>
          <a:xfrm>
            <a:off x="1024092" y="3058724"/>
            <a:ext cx="7148308" cy="309634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600" dirty="0">
                <a:latin typeface="Comic Sans MS" panose="030F0702030302020204" pitchFamily="66" charset="0"/>
              </a:rPr>
              <a:t>Once you have finished your writing, check through carefully and use a dictionary to check spellings (online dictionaries can be very useful during this process). </a:t>
            </a:r>
            <a:r>
              <a:rPr lang="en-GB" sz="1600" dirty="0" smtClean="0">
                <a:latin typeface="Comic Sans MS" panose="030F0702030302020204" pitchFamily="66" charset="0"/>
              </a:rPr>
              <a:t>Tick off your success criteria </a:t>
            </a:r>
          </a:p>
          <a:p>
            <a:endParaRPr lang="en-GB" sz="1600" dirty="0">
              <a:latin typeface="Comic Sans MS" panose="030F0702030302020204" pitchFamily="66" charset="0"/>
            </a:endParaRPr>
          </a:p>
          <a:p>
            <a:r>
              <a:rPr lang="en-GB" sz="1600" dirty="0" smtClean="0">
                <a:latin typeface="Comic Sans MS" panose="030F0702030302020204" pitchFamily="66" charset="0"/>
              </a:rPr>
              <a:t>Email your piece of writing into the school email. </a:t>
            </a:r>
            <a:r>
              <a:rPr lang="en-GB" sz="1600" b="1" dirty="0" smtClean="0">
                <a:latin typeface="Comic Sans MS" panose="030F0702030302020204" pitchFamily="66" charset="0"/>
              </a:rPr>
              <a:t>If taking a picture of your writing, make sure the writing is clear enough to read </a:t>
            </a:r>
            <a:r>
              <a:rPr lang="en-GB" sz="1600" dirty="0" smtClean="0">
                <a:latin typeface="Comic Sans MS" panose="030F0702030302020204" pitchFamily="66" charset="0"/>
              </a:rPr>
              <a:t>so that it can be marked and Fix-It/ Challenges can be set.</a:t>
            </a:r>
          </a:p>
          <a:p>
            <a:endParaRPr lang="en-GB" sz="1600" dirty="0">
              <a:latin typeface="Comic Sans MS" panose="030F0702030302020204" pitchFamily="66" charset="0"/>
            </a:endParaRPr>
          </a:p>
          <a:p>
            <a:endParaRPr lang="en-GB" sz="1600" dirty="0">
              <a:latin typeface="Letter-join Plus 36" panose="02000505000000020003" pitchFamily="50" charset="0"/>
            </a:endParaRPr>
          </a:p>
        </p:txBody>
      </p:sp>
      <p:sp>
        <p:nvSpPr>
          <p:cNvPr id="9" name="TextBox 8"/>
          <p:cNvSpPr txBox="1"/>
          <p:nvPr/>
        </p:nvSpPr>
        <p:spPr>
          <a:xfrm>
            <a:off x="3625137" y="0"/>
            <a:ext cx="1872208" cy="584775"/>
          </a:xfrm>
          <a:prstGeom prst="rect">
            <a:avLst/>
          </a:prstGeom>
          <a:noFill/>
        </p:spPr>
        <p:txBody>
          <a:bodyPr wrap="square" rtlCol="0">
            <a:spAutoFit/>
          </a:bodyPr>
          <a:lstStyle/>
          <a:p>
            <a:r>
              <a:rPr lang="en-GB" sz="3200" dirty="0" smtClean="0">
                <a:solidFill>
                  <a:schemeClr val="bg1"/>
                </a:solidFill>
              </a:rPr>
              <a:t>Lesson 9</a:t>
            </a:r>
            <a:endParaRPr lang="en-GB" sz="3200" dirty="0">
              <a:solidFill>
                <a:schemeClr val="bg1"/>
              </a:solidFill>
            </a:endParaRPr>
          </a:p>
        </p:txBody>
      </p:sp>
    </p:spTree>
    <p:extLst>
      <p:ext uri="{BB962C8B-B14F-4D97-AF65-F5344CB8AC3E}">
        <p14:creationId xmlns:p14="http://schemas.microsoft.com/office/powerpoint/2010/main" val="21625149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25136" y="0"/>
            <a:ext cx="2243007" cy="584775"/>
          </a:xfrm>
          <a:prstGeom prst="rect">
            <a:avLst/>
          </a:prstGeom>
          <a:noFill/>
        </p:spPr>
        <p:txBody>
          <a:bodyPr wrap="square" rtlCol="0">
            <a:spAutoFit/>
          </a:bodyPr>
          <a:lstStyle/>
          <a:p>
            <a:r>
              <a:rPr lang="en-GB" sz="3200" dirty="0" smtClean="0">
                <a:solidFill>
                  <a:schemeClr val="bg1"/>
                </a:solidFill>
              </a:rPr>
              <a:t>Lesson 10</a:t>
            </a:r>
            <a:endParaRPr lang="en-GB" sz="3200" dirty="0">
              <a:solidFill>
                <a:schemeClr val="bg1"/>
              </a:solidFill>
            </a:endParaRPr>
          </a:p>
        </p:txBody>
      </p:sp>
      <p:sp>
        <p:nvSpPr>
          <p:cNvPr id="17" name="TextBox 16"/>
          <p:cNvSpPr txBox="1"/>
          <p:nvPr/>
        </p:nvSpPr>
        <p:spPr>
          <a:xfrm>
            <a:off x="883086" y="2206605"/>
            <a:ext cx="7449835" cy="646331"/>
          </a:xfrm>
          <a:prstGeom prst="rect">
            <a:avLst/>
          </a:prstGeom>
          <a:noFill/>
          <a:ln w="28575">
            <a:solidFill>
              <a:schemeClr val="bg2"/>
            </a:solidFill>
          </a:ln>
        </p:spPr>
        <p:txBody>
          <a:bodyPr wrap="square" rtlCol="0">
            <a:spAutoFit/>
          </a:bodyPr>
          <a:lstStyle/>
          <a:p>
            <a:r>
              <a:rPr lang="en-GB" sz="1200" dirty="0" smtClean="0">
                <a:latin typeface="Comic Sans MS" panose="030F0702030302020204" pitchFamily="66" charset="0"/>
              </a:rPr>
              <a:t>Today’s entry will detail the day that the annex is almost found by the carpenter. You will build tension and describe your feelings as the event unfolded. For the actual diary extract of this event, go to page 2 of </a:t>
            </a:r>
            <a:r>
              <a:rPr lang="en-GB" sz="1200" b="1" dirty="0" smtClean="0">
                <a:latin typeface="Comic Sans MS" panose="030F0702030302020204" pitchFamily="66" charset="0"/>
              </a:rPr>
              <a:t>Document 7 </a:t>
            </a:r>
            <a:r>
              <a:rPr lang="en-GB" sz="1200" dirty="0" smtClean="0">
                <a:latin typeface="Comic Sans MS" panose="030F0702030302020204" pitchFamily="66" charset="0"/>
              </a:rPr>
              <a:t>in the Writing Resources PowerPoint</a:t>
            </a:r>
            <a:endParaRPr lang="en-GB" sz="1200" dirty="0">
              <a:latin typeface="Comic Sans MS" panose="030F0702030302020204" pitchFamily="66" charset="0"/>
            </a:endParaRPr>
          </a:p>
        </p:txBody>
      </p:sp>
      <p:sp>
        <p:nvSpPr>
          <p:cNvPr id="20" name="Title 1"/>
          <p:cNvSpPr>
            <a:spLocks noGrp="1"/>
          </p:cNvSpPr>
          <p:nvPr>
            <p:ph type="title"/>
          </p:nvPr>
        </p:nvSpPr>
        <p:spPr>
          <a:xfrm>
            <a:off x="1281437" y="1356327"/>
            <a:ext cx="6653134" cy="1136569"/>
          </a:xfrm>
        </p:spPr>
        <p:txBody>
          <a:bodyPr>
            <a:normAutofit/>
          </a:bodyPr>
          <a:lstStyle/>
          <a:p>
            <a:r>
              <a:rPr lang="en-GB" sz="2000" b="1" dirty="0" smtClean="0">
                <a:latin typeface="Comic Sans MS" panose="030F0702030302020204" pitchFamily="66" charset="0"/>
              </a:rPr>
              <a:t>Writing - WAGOLL</a:t>
            </a:r>
            <a:endParaRPr lang="en-GB" sz="2000" b="1" dirty="0">
              <a:latin typeface="Comic Sans MS" panose="030F0702030302020204" pitchFamily="66" charset="0"/>
            </a:endParaRPr>
          </a:p>
        </p:txBody>
      </p:sp>
      <p:sp>
        <p:nvSpPr>
          <p:cNvPr id="2" name="Rectangle 1"/>
          <p:cNvSpPr/>
          <p:nvPr/>
        </p:nvSpPr>
        <p:spPr>
          <a:xfrm>
            <a:off x="899592" y="2960072"/>
            <a:ext cx="7358255" cy="3493264"/>
          </a:xfrm>
          <a:prstGeom prst="rect">
            <a:avLst/>
          </a:prstGeom>
        </p:spPr>
        <p:txBody>
          <a:bodyPr wrap="square">
            <a:spAutoFit/>
          </a:bodyPr>
          <a:lstStyle/>
          <a:p>
            <a:r>
              <a:rPr lang="en-US" sz="1300" i="1" dirty="0" smtClean="0">
                <a:latin typeface="Comic Sans MS" panose="030F0702030302020204" pitchFamily="66" charset="0"/>
              </a:rPr>
              <a:t>Dear Kitty, </a:t>
            </a:r>
          </a:p>
          <a:p>
            <a:endParaRPr lang="en-US" sz="1300" i="1" dirty="0" smtClean="0">
              <a:latin typeface="Comic Sans MS" panose="030F0702030302020204" pitchFamily="66" charset="0"/>
            </a:endParaRPr>
          </a:p>
          <a:p>
            <a:r>
              <a:rPr lang="en-US" sz="1300" i="1" dirty="0" smtClean="0">
                <a:latin typeface="Comic Sans MS" panose="030F0702030302020204" pitchFamily="66" charset="0"/>
              </a:rPr>
              <a:t>Shaking uncontrollably, I am finding writing particularly difficult today. Idiotically, the office staff failed to tell us that builders were coming to fix the fire extinguishers! </a:t>
            </a:r>
          </a:p>
          <a:p>
            <a:r>
              <a:rPr lang="en-US" sz="1300" i="1" dirty="0" smtClean="0">
                <a:latin typeface="Comic Sans MS" panose="030F0702030302020204" pitchFamily="66" charset="0"/>
              </a:rPr>
              <a:t>At about 9:15, an ominous thudding sound emanated from the stairs outside, gradually getting closer to our entrance before stopping. Freezing in our tracks, we all looked at each other, eyes wide and pale faced. Tip-toeing silently, Father went over to the entrance and put his ear to the wall, signaling a ‘shush’ sign to us as he did so. Eventually, he laid his tools on the top of the bookcase, which covers the entrance, and began to bang frightfully on it as if expecting someone to come out. My heart beat pulsated in my ears as I turned </a:t>
            </a:r>
            <a:r>
              <a:rPr lang="en-US" sz="1300" i="1" dirty="0">
                <a:latin typeface="Comic Sans MS" panose="030F0702030302020204" pitchFamily="66" charset="0"/>
              </a:rPr>
              <a:t>white with </a:t>
            </a:r>
            <a:r>
              <a:rPr lang="en-US" sz="1300" i="1" dirty="0" smtClean="0">
                <a:latin typeface="Comic Sans MS" panose="030F0702030302020204" pitchFamily="66" charset="0"/>
              </a:rPr>
              <a:t>fear. Pulling, pushing and jerking on the bookshelf, the worker (at least that’s what I’m assuming he was) seemed intent on getting into our hiding place. Did he know that we were hiding in here?  Had he had a tip-off? A shiver seemed to pass from one to the other as my teeth chattered. After what felt like a lifetime, we heard the footsteps withdraw down the staircase outside. No one said a word for another ten minutes, fearful that any mere noise would be heard. </a:t>
            </a:r>
          </a:p>
          <a:p>
            <a:endParaRPr lang="en-US" sz="1300" i="1" dirty="0">
              <a:latin typeface="Comic Sans MS" panose="030F0702030302020204" pitchFamily="66"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9240" y="378580"/>
            <a:ext cx="609600" cy="609600"/>
          </a:xfrm>
          <a:prstGeom prst="rect">
            <a:avLst/>
          </a:prstGeom>
        </p:spPr>
      </p:pic>
    </p:spTree>
    <p:extLst>
      <p:ext uri="{BB962C8B-B14F-4D97-AF65-F5344CB8AC3E}">
        <p14:creationId xmlns:p14="http://schemas.microsoft.com/office/powerpoint/2010/main" val="90487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89687" y="0"/>
            <a:ext cx="2211517" cy="584775"/>
          </a:xfrm>
          <a:prstGeom prst="rect">
            <a:avLst/>
          </a:prstGeom>
          <a:noFill/>
        </p:spPr>
        <p:txBody>
          <a:bodyPr wrap="square" rtlCol="0">
            <a:spAutoFit/>
          </a:bodyPr>
          <a:lstStyle/>
          <a:p>
            <a:r>
              <a:rPr lang="en-GB" sz="3200" dirty="0" smtClean="0">
                <a:solidFill>
                  <a:schemeClr val="bg1"/>
                </a:solidFill>
              </a:rPr>
              <a:t>Lesson 10</a:t>
            </a:r>
            <a:endParaRPr lang="en-GB" sz="3200" dirty="0">
              <a:solidFill>
                <a:schemeClr val="bg1"/>
              </a:solidFill>
            </a:endParaRPr>
          </a:p>
        </p:txBody>
      </p:sp>
      <p:grpSp>
        <p:nvGrpSpPr>
          <p:cNvPr id="11" name="Group 10"/>
          <p:cNvGrpSpPr/>
          <p:nvPr/>
        </p:nvGrpSpPr>
        <p:grpSpPr>
          <a:xfrm>
            <a:off x="3449530" y="2985033"/>
            <a:ext cx="4823544" cy="1008112"/>
            <a:chOff x="849409" y="2852936"/>
            <a:chExt cx="7434423" cy="1008112"/>
          </a:xfrm>
        </p:grpSpPr>
        <p:cxnSp>
          <p:nvCxnSpPr>
            <p:cNvPr id="8" name="Straight Connector 7"/>
            <p:cNvCxnSpPr/>
            <p:nvPr/>
          </p:nvCxnSpPr>
          <p:spPr>
            <a:xfrm>
              <a:off x="849409" y="2852936"/>
              <a:ext cx="7423665" cy="0"/>
            </a:xfrm>
            <a:prstGeom prst="line">
              <a:avLst/>
            </a:prstGeom>
            <a:ln>
              <a:solidFill>
                <a:schemeClr val="accent3">
                  <a:lumMod val="50000"/>
                </a:schemeClr>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860167" y="3356992"/>
              <a:ext cx="7423665" cy="0"/>
            </a:xfrm>
            <a:prstGeom prst="line">
              <a:avLst/>
            </a:prstGeom>
            <a:ln>
              <a:solidFill>
                <a:schemeClr val="accent3">
                  <a:lumMod val="50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860167" y="3861048"/>
              <a:ext cx="7423665" cy="0"/>
            </a:xfrm>
            <a:prstGeom prst="line">
              <a:avLst/>
            </a:prstGeom>
            <a:ln>
              <a:solidFill>
                <a:schemeClr val="accent3">
                  <a:lumMod val="50000"/>
                </a:schemeClr>
              </a:solidFill>
            </a:ln>
          </p:spPr>
          <p:style>
            <a:lnRef idx="1">
              <a:schemeClr val="dk1"/>
            </a:lnRef>
            <a:fillRef idx="0">
              <a:schemeClr val="dk1"/>
            </a:fillRef>
            <a:effectRef idx="0">
              <a:schemeClr val="dk1"/>
            </a:effectRef>
            <a:fontRef idx="minor">
              <a:schemeClr val="tx1"/>
            </a:fontRef>
          </p:style>
        </p:cxnSp>
      </p:grpSp>
      <p:grpSp>
        <p:nvGrpSpPr>
          <p:cNvPr id="12" name="Group 11"/>
          <p:cNvGrpSpPr/>
          <p:nvPr/>
        </p:nvGrpSpPr>
        <p:grpSpPr>
          <a:xfrm>
            <a:off x="3449530" y="4497201"/>
            <a:ext cx="4857288" cy="504056"/>
            <a:chOff x="849409" y="2348880"/>
            <a:chExt cx="7423665" cy="504056"/>
          </a:xfrm>
        </p:grpSpPr>
        <p:cxnSp>
          <p:nvCxnSpPr>
            <p:cNvPr id="13" name="Straight Connector 12"/>
            <p:cNvCxnSpPr/>
            <p:nvPr/>
          </p:nvCxnSpPr>
          <p:spPr>
            <a:xfrm>
              <a:off x="849409" y="2348880"/>
              <a:ext cx="7423665" cy="0"/>
            </a:xfrm>
            <a:prstGeom prst="line">
              <a:avLst/>
            </a:prstGeom>
            <a:ln>
              <a:solidFill>
                <a:schemeClr val="accent3">
                  <a:lumMod val="50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849409" y="2852936"/>
              <a:ext cx="7423665" cy="0"/>
            </a:xfrm>
            <a:prstGeom prst="line">
              <a:avLst/>
            </a:prstGeom>
            <a:ln>
              <a:solidFill>
                <a:schemeClr val="accent3">
                  <a:lumMod val="50000"/>
                </a:schemeClr>
              </a:solidFill>
            </a:ln>
          </p:spPr>
          <p:style>
            <a:lnRef idx="1">
              <a:schemeClr val="dk1"/>
            </a:lnRef>
            <a:fillRef idx="0">
              <a:schemeClr val="dk1"/>
            </a:fillRef>
            <a:effectRef idx="0">
              <a:schemeClr val="dk1"/>
            </a:effectRef>
            <a:fontRef idx="minor">
              <a:schemeClr val="tx1"/>
            </a:fontRef>
          </p:style>
        </p:cxnSp>
      </p:grpSp>
      <p:sp>
        <p:nvSpPr>
          <p:cNvPr id="17" name="TextBox 16"/>
          <p:cNvSpPr txBox="1"/>
          <p:nvPr/>
        </p:nvSpPr>
        <p:spPr>
          <a:xfrm>
            <a:off x="3285828" y="2245179"/>
            <a:ext cx="5163676" cy="523220"/>
          </a:xfrm>
          <a:prstGeom prst="rect">
            <a:avLst/>
          </a:prstGeom>
          <a:noFill/>
        </p:spPr>
        <p:txBody>
          <a:bodyPr wrap="square" rtlCol="0">
            <a:spAutoFit/>
          </a:bodyPr>
          <a:lstStyle/>
          <a:p>
            <a:r>
              <a:rPr lang="en-GB" sz="1400" dirty="0" smtClean="0">
                <a:latin typeface="Comic Sans MS" panose="030F0702030302020204" pitchFamily="66" charset="0"/>
              </a:rPr>
              <a:t>See the guides on the left for support with what to write for each paragraph.</a:t>
            </a:r>
            <a:endParaRPr lang="en-GB" sz="1400" dirty="0">
              <a:latin typeface="Comic Sans MS" panose="030F0702030302020204" pitchFamily="66" charset="0"/>
            </a:endParaRPr>
          </a:p>
        </p:txBody>
      </p:sp>
      <p:sp>
        <p:nvSpPr>
          <p:cNvPr id="20" name="Title 1"/>
          <p:cNvSpPr>
            <a:spLocks noGrp="1"/>
          </p:cNvSpPr>
          <p:nvPr>
            <p:ph type="title"/>
          </p:nvPr>
        </p:nvSpPr>
        <p:spPr>
          <a:xfrm>
            <a:off x="1352586" y="1428335"/>
            <a:ext cx="6653134" cy="1136569"/>
          </a:xfrm>
        </p:spPr>
        <p:txBody>
          <a:bodyPr>
            <a:normAutofit/>
          </a:bodyPr>
          <a:lstStyle/>
          <a:p>
            <a:r>
              <a:rPr lang="en-GB" sz="2400" b="1" dirty="0" smtClean="0">
                <a:latin typeface="Comic Sans MS" panose="030F0702030302020204" pitchFamily="66" charset="0"/>
              </a:rPr>
              <a:t>Writing</a:t>
            </a:r>
            <a:endParaRPr lang="en-GB" sz="2400" b="1" dirty="0">
              <a:latin typeface="Comic Sans MS" panose="030F0702030302020204" pitchFamily="66" charset="0"/>
            </a:endParaRPr>
          </a:p>
        </p:txBody>
      </p:sp>
      <p:sp>
        <p:nvSpPr>
          <p:cNvPr id="16" name="Rectangle 3"/>
          <p:cNvSpPr>
            <a:spLocks noChangeArrowheads="1"/>
          </p:cNvSpPr>
          <p:nvPr/>
        </p:nvSpPr>
        <p:spPr bwMode="auto">
          <a:xfrm>
            <a:off x="539552" y="2263080"/>
            <a:ext cx="2748101" cy="3354765"/>
          </a:xfrm>
          <a:prstGeom prst="rect">
            <a:avLst/>
          </a:prstGeom>
          <a:solidFill>
            <a:srgbClr val="92D050"/>
          </a:solidFill>
          <a:ln>
            <a:solidFill>
              <a:schemeClr val="tx1"/>
            </a:solidFill>
          </a:ln>
          <a:effectLst/>
        </p:spPr>
        <p:txBody>
          <a:bodyPr vert="horz" wrap="square" lIns="91440" tIns="45720" rIns="91440" bIns="45720" numCol="1" anchor="ctr" anchorCtr="0" compatLnSpc="1">
            <a:prstTxWarp prst="textNoShape">
              <a:avLst/>
            </a:prstTxWarp>
            <a:spAutoFit/>
          </a:bodyPr>
          <a:lstStyle/>
          <a:p>
            <a:r>
              <a:rPr lang="en-GB" sz="1600" b="1" u="sng" dirty="0">
                <a:latin typeface="Comic Sans MS" panose="030F0702030302020204" pitchFamily="66" charset="0"/>
                <a:ea typeface="Calibri" panose="020F0502020204030204" pitchFamily="34" charset="0"/>
                <a:cs typeface="Times New Roman" panose="02020603050405020304" pitchFamily="18" charset="0"/>
              </a:rPr>
              <a:t>Diary Entry </a:t>
            </a:r>
            <a:r>
              <a:rPr lang="en-GB" sz="1600" b="1" u="sng" dirty="0" smtClean="0">
                <a:latin typeface="Comic Sans MS" panose="030F0702030302020204" pitchFamily="66" charset="0"/>
                <a:ea typeface="Calibri" panose="020F0502020204030204" pitchFamily="34" charset="0"/>
                <a:cs typeface="Times New Roman" panose="02020603050405020304" pitchFamily="18" charset="0"/>
              </a:rPr>
              <a:t>3: </a:t>
            </a:r>
            <a:r>
              <a:rPr lang="en-GB" sz="1600" b="1" u="sng" dirty="0">
                <a:latin typeface="Comic Sans MS" panose="030F0702030302020204" pitchFamily="66" charset="0"/>
                <a:ea typeface="Calibri" panose="020F0502020204030204" pitchFamily="34" charset="0"/>
                <a:cs typeface="Times New Roman" panose="02020603050405020304" pitchFamily="18" charset="0"/>
              </a:rPr>
              <a:t/>
            </a:r>
            <a:br>
              <a:rPr lang="en-GB" sz="1600" b="1" u="sng" dirty="0">
                <a:latin typeface="Comic Sans MS" panose="030F0702030302020204" pitchFamily="66" charset="0"/>
                <a:ea typeface="Calibri" panose="020F0502020204030204" pitchFamily="34" charset="0"/>
                <a:cs typeface="Times New Roman" panose="02020603050405020304" pitchFamily="18" charset="0"/>
              </a:rPr>
            </a:br>
            <a:r>
              <a:rPr lang="en-GB" sz="1400" dirty="0">
                <a:latin typeface="Comic Sans MS" panose="030F0702030302020204" pitchFamily="66" charset="0"/>
                <a:ea typeface="Calibri" panose="020F0502020204030204" pitchFamily="34" charset="0"/>
                <a:cs typeface="Times New Roman" panose="02020603050405020304" pitchFamily="18" charset="0"/>
              </a:rPr>
              <a:t>Start with Dear Kitty</a:t>
            </a:r>
            <a:r>
              <a:rPr lang="en-GB" sz="1400" dirty="0" smtClean="0">
                <a:latin typeface="Comic Sans MS" panose="030F0702030302020204" pitchFamily="66" charset="0"/>
                <a:ea typeface="Calibri" panose="020F0502020204030204" pitchFamily="34" charset="0"/>
                <a:cs typeface="Times New Roman" panose="02020603050405020304" pitchFamily="18" charset="0"/>
              </a:rPr>
              <a:t>.</a:t>
            </a:r>
          </a:p>
          <a:p>
            <a:r>
              <a:rPr lang="en-GB" sz="1400" dirty="0" smtClean="0">
                <a:latin typeface="Comic Sans MS" panose="030F0702030302020204" pitchFamily="66" charset="0"/>
                <a:ea typeface="Calibri" panose="020F0502020204030204" pitchFamily="34" charset="0"/>
                <a:cs typeface="Times New Roman" panose="02020603050405020304" pitchFamily="18" charset="0"/>
              </a:rPr>
              <a:t>Work through the events as the worker comes up the stairs, starts to work and pulls on the bookshelf. </a:t>
            </a:r>
          </a:p>
          <a:p>
            <a:endParaRPr lang="en-GB" sz="1400" dirty="0" smtClean="0">
              <a:latin typeface="Comic Sans MS" panose="030F0702030302020204" pitchFamily="66" charset="0"/>
              <a:ea typeface="Calibri" panose="020F0502020204030204" pitchFamily="34" charset="0"/>
              <a:cs typeface="Times New Roman" panose="02020603050405020304" pitchFamily="18" charset="0"/>
            </a:endParaRPr>
          </a:p>
          <a:p>
            <a:r>
              <a:rPr lang="en-GB" sz="1400" dirty="0" smtClean="0">
                <a:latin typeface="Comic Sans MS" panose="030F0702030302020204" pitchFamily="66" charset="0"/>
                <a:ea typeface="Calibri" panose="020F0502020204030204" pitchFamily="34" charset="0"/>
                <a:cs typeface="Times New Roman" panose="02020603050405020304" pitchFamily="18" charset="0"/>
              </a:rPr>
              <a:t>As you’re writing, continuously refer to your own emotions and use show-not-tell to show how scared you are. </a:t>
            </a:r>
          </a:p>
          <a:p>
            <a:endParaRPr lang="en-GB" sz="1400" dirty="0" smtClean="0">
              <a:latin typeface="Comic Sans MS" panose="030F0702030302020204" pitchFamily="66" charset="0"/>
              <a:ea typeface="Calibri" panose="020F0502020204030204" pitchFamily="34" charset="0"/>
              <a:cs typeface="Times New Roman" panose="02020603050405020304" pitchFamily="18" charset="0"/>
            </a:endParaRPr>
          </a:p>
          <a:p>
            <a:r>
              <a:rPr lang="en-GB" sz="1400" dirty="0" smtClean="0">
                <a:latin typeface="Comic Sans MS" panose="030F0702030302020204" pitchFamily="66" charset="0"/>
                <a:ea typeface="Calibri" panose="020F0502020204030204" pitchFamily="34" charset="0"/>
                <a:cs typeface="Times New Roman" panose="02020603050405020304" pitchFamily="18" charset="0"/>
              </a:rPr>
              <a:t>Multi-sensory writing could be used to describe yours and everyone else’s feelings.</a:t>
            </a:r>
          </a:p>
        </p:txBody>
      </p:sp>
      <p:cxnSp>
        <p:nvCxnSpPr>
          <p:cNvPr id="21" name="Straight Connector 20"/>
          <p:cNvCxnSpPr/>
          <p:nvPr/>
        </p:nvCxnSpPr>
        <p:spPr>
          <a:xfrm>
            <a:off x="3449530" y="5517232"/>
            <a:ext cx="4857288" cy="0"/>
          </a:xfrm>
          <a:prstGeom prst="line">
            <a:avLst/>
          </a:prstGeom>
          <a:ln>
            <a:solidFill>
              <a:schemeClr val="accent3">
                <a:lumMod val="50000"/>
              </a:schemeClr>
            </a:solidFill>
          </a:ln>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1352586" y="6005724"/>
            <a:ext cx="6408712" cy="738664"/>
          </a:xfrm>
          <a:prstGeom prst="rect">
            <a:avLst/>
          </a:prstGeom>
          <a:solidFill>
            <a:schemeClr val="tx2"/>
          </a:solidFill>
        </p:spPr>
        <p:txBody>
          <a:bodyPr wrap="square" rtlCol="0">
            <a:spAutoFit/>
          </a:bodyPr>
          <a:lstStyle/>
          <a:p>
            <a:pPr algn="ctr"/>
            <a:r>
              <a:rPr lang="en-GB" sz="1400" b="1" dirty="0" smtClean="0">
                <a:solidFill>
                  <a:schemeClr val="bg1"/>
                </a:solidFill>
                <a:latin typeface="Comic Sans MS" panose="030F0702030302020204" pitchFamily="66" charset="0"/>
              </a:rPr>
              <a:t>TASK 1: </a:t>
            </a:r>
            <a:r>
              <a:rPr lang="en-GB" sz="1400" dirty="0" smtClean="0">
                <a:solidFill>
                  <a:schemeClr val="bg1"/>
                </a:solidFill>
                <a:latin typeface="Comic Sans MS" panose="030F0702030302020204" pitchFamily="66" charset="0"/>
              </a:rPr>
              <a:t>Write diary entry. Use the guide on the left to give you an idea of what you should include in your writing. Refer to your Success Criteria to know what skills you should be putting in. </a:t>
            </a:r>
            <a:endParaRPr lang="en-GB" sz="1400" dirty="0">
              <a:solidFill>
                <a:schemeClr val="bg2"/>
              </a:solidFill>
              <a:latin typeface="Comic Sans MS" panose="030F0702030302020204" pitchFamily="66" charset="0"/>
            </a:endParaRPr>
          </a:p>
        </p:txBody>
      </p:sp>
      <p:pic>
        <p:nvPicPr>
          <p:cNvPr id="1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7437" y="378580"/>
            <a:ext cx="609600" cy="609600"/>
          </a:xfrm>
          <a:prstGeom prst="rect">
            <a:avLst/>
          </a:prstGeom>
        </p:spPr>
      </p:pic>
    </p:spTree>
    <p:extLst>
      <p:ext uri="{BB962C8B-B14F-4D97-AF65-F5344CB8AC3E}">
        <p14:creationId xmlns:p14="http://schemas.microsoft.com/office/powerpoint/2010/main" val="252783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7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409"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234674" y="1789900"/>
            <a:ext cx="6653134" cy="1136569"/>
          </a:xfrm>
        </p:spPr>
        <p:txBody>
          <a:bodyPr>
            <a:normAutofit fontScale="90000"/>
          </a:bodyPr>
          <a:lstStyle/>
          <a:p>
            <a:r>
              <a:rPr lang="en-GB" b="1" dirty="0">
                <a:latin typeface="Comic Sans MS" panose="030F0702030302020204" pitchFamily="66" charset="0"/>
              </a:rPr>
              <a:t>Is </a:t>
            </a:r>
            <a:r>
              <a:rPr lang="en-GB" b="1" dirty="0" smtClean="0">
                <a:latin typeface="Comic Sans MS" panose="030F0702030302020204" pitchFamily="66" charset="0"/>
              </a:rPr>
              <a:t>this section complete?</a:t>
            </a:r>
            <a:endParaRPr lang="en-GB" b="1" dirty="0">
              <a:latin typeface="Comic Sans MS" panose="030F0702030302020204" pitchFamily="66" charset="0"/>
            </a:endParaRPr>
          </a:p>
        </p:txBody>
      </p:sp>
      <p:sp>
        <p:nvSpPr>
          <p:cNvPr id="7" name="TextBox 6"/>
          <p:cNvSpPr txBox="1"/>
          <p:nvPr/>
        </p:nvSpPr>
        <p:spPr>
          <a:xfrm>
            <a:off x="1144015" y="2794215"/>
            <a:ext cx="6912768" cy="2736304"/>
          </a:xfrm>
          <a:prstGeom prst="rect">
            <a:avLst/>
          </a:prstGeom>
          <a:noFill/>
        </p:spPr>
        <p:txBody>
          <a:bodyPr wrap="square" rtlCol="0">
            <a:spAutoFit/>
          </a:bodyPr>
          <a:lstStyle/>
          <a:p>
            <a:endParaRPr lang="en-GB" dirty="0"/>
          </a:p>
        </p:txBody>
      </p:sp>
      <p:sp>
        <p:nvSpPr>
          <p:cNvPr id="8" name="Title 1"/>
          <p:cNvSpPr txBox="1">
            <a:spLocks/>
          </p:cNvSpPr>
          <p:nvPr/>
        </p:nvSpPr>
        <p:spPr>
          <a:xfrm>
            <a:off x="987087" y="3058724"/>
            <a:ext cx="7148308" cy="309634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600" dirty="0">
                <a:latin typeface="Comic Sans MS" panose="030F0702030302020204" pitchFamily="66" charset="0"/>
              </a:rPr>
              <a:t>Once you have finished your writing, check through carefully and use a dictionary to check spellings (online dictionaries can be very useful during this process). </a:t>
            </a:r>
            <a:r>
              <a:rPr lang="en-GB" sz="1600" dirty="0" smtClean="0">
                <a:latin typeface="Comic Sans MS" panose="030F0702030302020204" pitchFamily="66" charset="0"/>
              </a:rPr>
              <a:t>Tick off your success criteria </a:t>
            </a:r>
          </a:p>
          <a:p>
            <a:endParaRPr lang="en-GB" sz="1600" dirty="0">
              <a:latin typeface="Comic Sans MS" panose="030F0702030302020204" pitchFamily="66" charset="0"/>
            </a:endParaRPr>
          </a:p>
          <a:p>
            <a:r>
              <a:rPr lang="en-GB" sz="1600" dirty="0">
                <a:latin typeface="Comic Sans MS" panose="030F0702030302020204" pitchFamily="66" charset="0"/>
              </a:rPr>
              <a:t>Leave a self assessment </a:t>
            </a:r>
            <a:r>
              <a:rPr lang="en-GB" sz="1600" dirty="0" smtClean="0">
                <a:latin typeface="Comic Sans MS" panose="030F0702030302020204" pitchFamily="66" charset="0"/>
              </a:rPr>
              <a:t>and email your piece of writing into the school email. </a:t>
            </a:r>
            <a:r>
              <a:rPr lang="en-GB" sz="1600" b="1" dirty="0" smtClean="0">
                <a:latin typeface="Comic Sans MS" panose="030F0702030302020204" pitchFamily="66" charset="0"/>
              </a:rPr>
              <a:t>If taking a picture of your writing, make sure the writing is clear enough to read </a:t>
            </a:r>
            <a:r>
              <a:rPr lang="en-GB" sz="1600" dirty="0" smtClean="0">
                <a:latin typeface="Comic Sans MS" panose="030F0702030302020204" pitchFamily="66" charset="0"/>
              </a:rPr>
              <a:t>so that it can be marked and Fix-Its can be set.</a:t>
            </a:r>
          </a:p>
          <a:p>
            <a:endParaRPr lang="en-GB" sz="1600" dirty="0">
              <a:latin typeface="Comic Sans MS" panose="030F0702030302020204" pitchFamily="66" charset="0"/>
            </a:endParaRPr>
          </a:p>
        </p:txBody>
      </p:sp>
      <p:sp>
        <p:nvSpPr>
          <p:cNvPr id="9" name="TextBox 8"/>
          <p:cNvSpPr txBox="1"/>
          <p:nvPr/>
        </p:nvSpPr>
        <p:spPr>
          <a:xfrm>
            <a:off x="3520279" y="0"/>
            <a:ext cx="2160240" cy="584775"/>
          </a:xfrm>
          <a:prstGeom prst="rect">
            <a:avLst/>
          </a:prstGeom>
          <a:noFill/>
        </p:spPr>
        <p:txBody>
          <a:bodyPr wrap="square" rtlCol="0">
            <a:spAutoFit/>
          </a:bodyPr>
          <a:lstStyle/>
          <a:p>
            <a:r>
              <a:rPr lang="en-GB" sz="3200" dirty="0" smtClean="0">
                <a:solidFill>
                  <a:schemeClr val="bg1"/>
                </a:solidFill>
              </a:rPr>
              <a:t>Lesson 10 </a:t>
            </a:r>
            <a:endParaRPr lang="en-GB" sz="3200" dirty="0">
              <a:solidFill>
                <a:schemeClr val="bg1"/>
              </a:solidFill>
            </a:endParaRPr>
          </a:p>
        </p:txBody>
      </p:sp>
    </p:spTree>
    <p:extLst>
      <p:ext uri="{BB962C8B-B14F-4D97-AF65-F5344CB8AC3E}">
        <p14:creationId xmlns:p14="http://schemas.microsoft.com/office/powerpoint/2010/main" val="16549539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rPr>
              <a:t>Lesson 1</a:t>
            </a:r>
            <a:endParaRPr lang="en-GB" dirty="0">
              <a:solidFill>
                <a:schemeClr val="bg1"/>
              </a:solidFill>
            </a:endParaRPr>
          </a:p>
        </p:txBody>
      </p:sp>
      <p:sp>
        <p:nvSpPr>
          <p:cNvPr id="5" name="Content Placeholder 2"/>
          <p:cNvSpPr txBox="1">
            <a:spLocks/>
          </p:cNvSpPr>
          <p:nvPr/>
        </p:nvSpPr>
        <p:spPr>
          <a:xfrm>
            <a:off x="827584" y="764704"/>
            <a:ext cx="7560839" cy="5400600"/>
          </a:xfrm>
          <a:prstGeom prst="rect">
            <a:avLst/>
          </a:prstGeom>
        </p:spPr>
        <p:txBody>
          <a:bodyPr vert="horz" lIns="91440" tIns="45720" rIns="91440" bIns="45720" rtlCol="0" anchor="t">
            <a:normAutofit lnSpcReduction="10000"/>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buFont typeface="Brush Script MT" pitchFamily="66" charset="0"/>
              <a:buNone/>
            </a:pPr>
            <a:r>
              <a:rPr lang="en-GB" sz="3600" b="1" u="sng" dirty="0" smtClean="0">
                <a:latin typeface="Comic Sans MS" panose="030F0702030302020204" pitchFamily="66" charset="0"/>
              </a:rPr>
              <a:t>Spellings</a:t>
            </a:r>
          </a:p>
          <a:p>
            <a:pPr marL="0" indent="0">
              <a:buFont typeface="Brush Script MT" pitchFamily="66" charset="0"/>
              <a:buNone/>
            </a:pPr>
            <a:endParaRPr lang="en-GB" dirty="0" smtClean="0">
              <a:latin typeface="Comic Sans MS" panose="030F0702030302020204" pitchFamily="66" charset="0"/>
            </a:endParaRPr>
          </a:p>
          <a:p>
            <a:pPr marL="0" indent="0">
              <a:buFont typeface="Brush Script MT" pitchFamily="66" charset="0"/>
              <a:buNone/>
            </a:pPr>
            <a:r>
              <a:rPr lang="en-GB" dirty="0" smtClean="0">
                <a:latin typeface="Comic Sans MS" panose="030F0702030302020204" pitchFamily="66" charset="0"/>
              </a:rPr>
              <a:t>New spellings to practise:</a:t>
            </a:r>
          </a:p>
          <a:p>
            <a:pPr marL="0" indent="0">
              <a:buFont typeface="Brush Script MT" pitchFamily="66" charset="0"/>
              <a:buNone/>
            </a:pPr>
            <a:endParaRPr lang="en-GB" dirty="0" smtClean="0">
              <a:latin typeface="Comic Sans MS" panose="030F0702030302020204" pitchFamily="66" charset="0"/>
            </a:endParaRPr>
          </a:p>
          <a:p>
            <a:pPr marL="0" indent="0">
              <a:buNone/>
            </a:pPr>
            <a:r>
              <a:rPr lang="en-GB" sz="1900" b="1" dirty="0" smtClean="0">
                <a:latin typeface="Comic Sans MS" panose="030F0702030302020204" pitchFamily="66" charset="0"/>
              </a:rPr>
              <a:t>Awkward</a:t>
            </a:r>
            <a:br>
              <a:rPr lang="en-GB" sz="1900" b="1" dirty="0" smtClean="0">
                <a:latin typeface="Comic Sans MS" panose="030F0702030302020204" pitchFamily="66" charset="0"/>
              </a:rPr>
            </a:br>
            <a:endParaRPr lang="en-GB" sz="1900" b="1" dirty="0" smtClean="0">
              <a:latin typeface="Comic Sans MS" panose="030F0702030302020204" pitchFamily="66" charset="0"/>
            </a:endParaRPr>
          </a:p>
          <a:p>
            <a:pPr marL="0" indent="0">
              <a:buNone/>
            </a:pPr>
            <a:r>
              <a:rPr lang="en-GB" sz="1900" b="1" dirty="0" smtClean="0">
                <a:latin typeface="Comic Sans MS" panose="030F0702030302020204" pitchFamily="66" charset="0"/>
              </a:rPr>
              <a:t>Bargain</a:t>
            </a:r>
            <a:br>
              <a:rPr lang="en-GB" sz="1900" b="1" dirty="0" smtClean="0">
                <a:latin typeface="Comic Sans MS" panose="030F0702030302020204" pitchFamily="66" charset="0"/>
              </a:rPr>
            </a:br>
            <a:endParaRPr lang="en-GB" sz="1900" b="1" dirty="0" smtClean="0">
              <a:latin typeface="Comic Sans MS" panose="030F0702030302020204" pitchFamily="66" charset="0"/>
            </a:endParaRPr>
          </a:p>
          <a:p>
            <a:pPr marL="0" indent="0">
              <a:buNone/>
            </a:pPr>
            <a:r>
              <a:rPr lang="en-GB" sz="1900" b="1" dirty="0" smtClean="0">
                <a:latin typeface="Comic Sans MS" panose="030F0702030302020204" pitchFamily="66" charset="0"/>
              </a:rPr>
              <a:t>Bruise</a:t>
            </a:r>
            <a:br>
              <a:rPr lang="en-GB" sz="1900" b="1" dirty="0" smtClean="0">
                <a:latin typeface="Comic Sans MS" panose="030F0702030302020204" pitchFamily="66" charset="0"/>
              </a:rPr>
            </a:br>
            <a:endParaRPr lang="en-GB" sz="1900" b="1" dirty="0" smtClean="0">
              <a:latin typeface="Comic Sans MS" panose="030F0702030302020204" pitchFamily="66" charset="0"/>
            </a:endParaRPr>
          </a:p>
          <a:p>
            <a:pPr marL="0" indent="0">
              <a:buNone/>
            </a:pPr>
            <a:r>
              <a:rPr lang="en-GB" sz="1900" b="1" dirty="0" smtClean="0">
                <a:latin typeface="Comic Sans MS" panose="030F0702030302020204" pitchFamily="66" charset="0"/>
              </a:rPr>
              <a:t>Category</a:t>
            </a:r>
            <a:br>
              <a:rPr lang="en-GB" sz="1900" b="1" dirty="0" smtClean="0">
                <a:latin typeface="Comic Sans MS" panose="030F0702030302020204" pitchFamily="66" charset="0"/>
              </a:rPr>
            </a:br>
            <a:endParaRPr lang="en-GB" sz="1900" b="1" dirty="0" smtClean="0">
              <a:latin typeface="Comic Sans MS" panose="030F0702030302020204" pitchFamily="66" charset="0"/>
            </a:endParaRPr>
          </a:p>
          <a:p>
            <a:pPr marL="0" indent="0">
              <a:buNone/>
            </a:pPr>
            <a:r>
              <a:rPr lang="en-GB" sz="1900" b="1" dirty="0" smtClean="0">
                <a:latin typeface="Comic Sans MS" panose="030F0702030302020204" pitchFamily="66" charset="0"/>
              </a:rPr>
              <a:t>Cemetery</a:t>
            </a:r>
            <a:br>
              <a:rPr lang="en-GB" sz="1900" b="1" dirty="0" smtClean="0">
                <a:latin typeface="Comic Sans MS" panose="030F0702030302020204" pitchFamily="66" charset="0"/>
              </a:rPr>
            </a:br>
            <a:endParaRPr lang="en-GB" sz="1900" b="1" dirty="0" smtClean="0">
              <a:latin typeface="Comic Sans MS" panose="030F0702030302020204" pitchFamily="66" charset="0"/>
            </a:endParaRPr>
          </a:p>
          <a:p>
            <a:pPr marL="0" indent="0">
              <a:buNone/>
            </a:pPr>
            <a:r>
              <a:rPr lang="en-GB" sz="1900" b="1" dirty="0" smtClean="0">
                <a:latin typeface="Comic Sans MS" panose="030F0702030302020204" pitchFamily="66" charset="0"/>
              </a:rPr>
              <a:t>Committee</a:t>
            </a:r>
          </a:p>
          <a:p>
            <a:pPr marL="0" indent="0">
              <a:buNone/>
            </a:pPr>
            <a:endParaRPr lang="en-GB" dirty="0">
              <a:latin typeface="Comic Sans MS" panose="030F0702030302020204" pitchFamily="66" charset="0"/>
            </a:endParaRPr>
          </a:p>
        </p:txBody>
      </p:sp>
      <p:sp>
        <p:nvSpPr>
          <p:cNvPr id="7" name="Content Placeholder 2"/>
          <p:cNvSpPr txBox="1">
            <a:spLocks/>
          </p:cNvSpPr>
          <p:nvPr/>
        </p:nvSpPr>
        <p:spPr>
          <a:xfrm>
            <a:off x="2411761" y="5867085"/>
            <a:ext cx="4392488" cy="802275"/>
          </a:xfrm>
          <a:prstGeom prst="rect">
            <a:avLst/>
          </a:prstGeom>
          <a:solidFill>
            <a:schemeClr val="bg2"/>
          </a:solidFill>
        </p:spPr>
        <p:txBody>
          <a:bodyPr vert="horz" lIns="91440" tIns="45720" rIns="91440" bIns="45720" rtlCol="0" anchor="t">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None/>
            </a:pPr>
            <a:r>
              <a:rPr lang="en-GB" sz="1600" b="1" dirty="0" smtClean="0">
                <a:solidFill>
                  <a:schemeClr val="bg1"/>
                </a:solidFill>
                <a:latin typeface="Comic Sans MS" panose="030F0702030302020204" pitchFamily="66" charset="0"/>
              </a:rPr>
              <a:t>TASK: </a:t>
            </a:r>
            <a:r>
              <a:rPr lang="en-GB" sz="1600" dirty="0" smtClean="0">
                <a:solidFill>
                  <a:schemeClr val="bg1"/>
                </a:solidFill>
                <a:latin typeface="Comic Sans MS" panose="030F0702030302020204" pitchFamily="66" charset="0"/>
              </a:rPr>
              <a:t>Log on to spelling frame and complete the ‘Segment cards’ activity, then complete 2 games of your choice.</a:t>
            </a:r>
            <a:endParaRPr lang="en-GB" sz="1600" b="1" dirty="0" smtClean="0">
              <a:solidFill>
                <a:schemeClr val="bg1"/>
              </a:solidFill>
              <a:latin typeface="Comic Sans MS" panose="030F0702030302020204" pitchFamily="66" charset="0"/>
            </a:endParaRPr>
          </a:p>
        </p:txBody>
      </p:sp>
      <p:sp>
        <p:nvSpPr>
          <p:cNvPr id="2" name="Rectangle 1"/>
          <p:cNvSpPr/>
          <p:nvPr/>
        </p:nvSpPr>
        <p:spPr>
          <a:xfrm>
            <a:off x="4139952" y="2455569"/>
            <a:ext cx="4572000" cy="3308598"/>
          </a:xfrm>
          <a:prstGeom prst="rect">
            <a:avLst/>
          </a:prstGeom>
        </p:spPr>
        <p:txBody>
          <a:bodyPr>
            <a:spAutoFit/>
          </a:bodyPr>
          <a:lstStyle/>
          <a:p>
            <a:r>
              <a:rPr lang="en-GB" sz="1900" b="1" dirty="0" smtClean="0">
                <a:latin typeface="Comic Sans MS" panose="030F0702030302020204" pitchFamily="66" charset="0"/>
                <a:cs typeface="Arial" panose="020B0604020202020204" pitchFamily="34" charset="0"/>
              </a:rPr>
              <a:t>Communicate</a:t>
            </a:r>
          </a:p>
          <a:p>
            <a:endParaRPr lang="en-GB" sz="1900" b="1" dirty="0">
              <a:latin typeface="Comic Sans MS" panose="030F0702030302020204" pitchFamily="66" charset="0"/>
              <a:cs typeface="Arial" panose="020B0604020202020204" pitchFamily="34" charset="0"/>
            </a:endParaRPr>
          </a:p>
          <a:p>
            <a:r>
              <a:rPr lang="en-GB" sz="1900" b="1" dirty="0" smtClean="0">
                <a:latin typeface="Comic Sans MS" panose="030F0702030302020204" pitchFamily="66" charset="0"/>
                <a:cs typeface="Arial" panose="020B0604020202020204" pitchFamily="34" charset="0"/>
              </a:rPr>
              <a:t>Community</a:t>
            </a:r>
          </a:p>
          <a:p>
            <a:endParaRPr lang="en-GB" sz="1900" b="1" dirty="0">
              <a:latin typeface="Comic Sans MS" panose="030F0702030302020204" pitchFamily="66" charset="0"/>
              <a:cs typeface="Arial" panose="020B0604020202020204" pitchFamily="34" charset="0"/>
            </a:endParaRPr>
          </a:p>
          <a:p>
            <a:r>
              <a:rPr lang="en-GB" sz="1900" b="1" dirty="0" smtClean="0">
                <a:latin typeface="Comic Sans MS" panose="030F0702030302020204" pitchFamily="66" charset="0"/>
                <a:cs typeface="Arial" panose="020B0604020202020204" pitchFamily="34" charset="0"/>
              </a:rPr>
              <a:t>Competition</a:t>
            </a:r>
          </a:p>
          <a:p>
            <a:endParaRPr lang="en-GB" sz="1900" b="1" dirty="0">
              <a:latin typeface="Comic Sans MS" panose="030F0702030302020204" pitchFamily="66" charset="0"/>
              <a:cs typeface="Arial" panose="020B0604020202020204" pitchFamily="34" charset="0"/>
            </a:endParaRPr>
          </a:p>
          <a:p>
            <a:r>
              <a:rPr lang="en-GB" sz="1900" b="1" dirty="0" smtClean="0">
                <a:latin typeface="Comic Sans MS" panose="030F0702030302020204" pitchFamily="66" charset="0"/>
                <a:cs typeface="Arial" panose="020B0604020202020204" pitchFamily="34" charset="0"/>
              </a:rPr>
              <a:t>Conscience</a:t>
            </a:r>
          </a:p>
          <a:p>
            <a:endParaRPr lang="en-GB" sz="1900" b="1" dirty="0">
              <a:latin typeface="Comic Sans MS" panose="030F0702030302020204" pitchFamily="66" charset="0"/>
              <a:cs typeface="Arial" panose="020B0604020202020204" pitchFamily="34" charset="0"/>
            </a:endParaRPr>
          </a:p>
          <a:p>
            <a:r>
              <a:rPr lang="en-GB" sz="1900" b="1" dirty="0" smtClean="0">
                <a:latin typeface="Comic Sans MS" panose="030F0702030302020204" pitchFamily="66" charset="0"/>
                <a:cs typeface="Arial" panose="020B0604020202020204" pitchFamily="34" charset="0"/>
              </a:rPr>
              <a:t>Conscious</a:t>
            </a:r>
          </a:p>
          <a:p>
            <a:endParaRPr lang="en-GB" sz="1900" b="1" dirty="0">
              <a:latin typeface="Comic Sans MS" panose="030F0702030302020204" pitchFamily="66" charset="0"/>
              <a:cs typeface="Arial" panose="020B0604020202020204" pitchFamily="34" charset="0"/>
            </a:endParaRPr>
          </a:p>
          <a:p>
            <a:r>
              <a:rPr lang="en-GB" sz="1900" b="1" dirty="0" smtClean="0">
                <a:latin typeface="Comic Sans MS" panose="030F0702030302020204" pitchFamily="66" charset="0"/>
                <a:cs typeface="Arial" panose="020B0604020202020204" pitchFamily="34" charset="0"/>
              </a:rPr>
              <a:t>Controversy</a:t>
            </a:r>
          </a:p>
        </p:txBody>
      </p:sp>
    </p:spTree>
    <p:extLst>
      <p:ext uri="{BB962C8B-B14F-4D97-AF65-F5344CB8AC3E}">
        <p14:creationId xmlns:p14="http://schemas.microsoft.com/office/powerpoint/2010/main" val="3028804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rPr>
              <a:t>Lesson 1</a:t>
            </a:r>
            <a:endParaRPr lang="en-GB" dirty="0">
              <a:solidFill>
                <a:schemeClr val="bg1"/>
              </a:solidFill>
            </a:endParaRPr>
          </a:p>
        </p:txBody>
      </p:sp>
      <p:sp>
        <p:nvSpPr>
          <p:cNvPr id="5" name="Content Placeholder 2"/>
          <p:cNvSpPr txBox="1">
            <a:spLocks/>
          </p:cNvSpPr>
          <p:nvPr/>
        </p:nvSpPr>
        <p:spPr>
          <a:xfrm>
            <a:off x="827584" y="764704"/>
            <a:ext cx="7560839" cy="5400600"/>
          </a:xfrm>
          <a:prstGeom prst="rect">
            <a:avLst/>
          </a:prstGeom>
        </p:spPr>
        <p:txBody>
          <a:bodyPr vert="horz" lIns="91440" tIns="45720" rIns="91440" bIns="45720" rtlCol="0" anchor="t">
            <a:norm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buFont typeface="Brush Script MT" pitchFamily="66" charset="0"/>
              <a:buNone/>
            </a:pPr>
            <a:r>
              <a:rPr lang="en-GB" sz="3600" b="1" u="sng" dirty="0" smtClean="0">
                <a:latin typeface="Comic Sans MS" panose="030F0702030302020204" pitchFamily="66" charset="0"/>
              </a:rPr>
              <a:t>Spellings</a:t>
            </a:r>
          </a:p>
          <a:p>
            <a:pPr marL="0" indent="0">
              <a:buFont typeface="Brush Script MT" pitchFamily="66" charset="0"/>
              <a:buNone/>
            </a:pPr>
            <a:r>
              <a:rPr lang="en-GB" dirty="0">
                <a:latin typeface="Comic Sans MS" panose="030F0702030302020204" pitchFamily="66" charset="0"/>
              </a:rPr>
              <a:t/>
            </a:r>
            <a:br>
              <a:rPr lang="en-GB" dirty="0">
                <a:latin typeface="Comic Sans MS" panose="030F0702030302020204" pitchFamily="66" charset="0"/>
              </a:rPr>
            </a:br>
            <a:r>
              <a:rPr lang="en-GB" b="1" dirty="0" smtClean="0">
                <a:latin typeface="Comic Sans MS" panose="030F0702030302020204" pitchFamily="66" charset="0"/>
              </a:rPr>
              <a:t>Spelling application:</a:t>
            </a:r>
          </a:p>
          <a:p>
            <a:pPr marL="0" indent="0">
              <a:buFont typeface="Brush Script MT" pitchFamily="66" charset="0"/>
              <a:buNone/>
            </a:pPr>
            <a:endParaRPr lang="en-GB" sz="1400" dirty="0">
              <a:latin typeface="Comic Sans MS" panose="030F0702030302020204" pitchFamily="66" charset="0"/>
            </a:endParaRPr>
          </a:p>
          <a:p>
            <a:pPr marL="0" indent="0">
              <a:buFont typeface="Brush Script MT" pitchFamily="66" charset="0"/>
              <a:buNone/>
            </a:pPr>
            <a:endParaRPr lang="en-GB" sz="1400" dirty="0">
              <a:latin typeface="Comic Sans MS" panose="030F0702030302020204" pitchFamily="66" charset="0"/>
            </a:endParaRPr>
          </a:p>
          <a:p>
            <a:pPr marL="0" indent="0">
              <a:buFont typeface="Brush Script MT" pitchFamily="66" charset="0"/>
              <a:buNone/>
            </a:pPr>
            <a:endParaRPr lang="en-GB" sz="1400" dirty="0">
              <a:latin typeface="Comic Sans MS" panose="030F0702030302020204" pitchFamily="66" charset="0"/>
            </a:endParaRPr>
          </a:p>
        </p:txBody>
      </p:sp>
      <p:sp>
        <p:nvSpPr>
          <p:cNvPr id="8" name="Content Placeholder 2"/>
          <p:cNvSpPr>
            <a:spLocks noGrp="1"/>
          </p:cNvSpPr>
          <p:nvPr>
            <p:ph idx="1"/>
          </p:nvPr>
        </p:nvSpPr>
        <p:spPr>
          <a:xfrm>
            <a:off x="827584" y="6136358"/>
            <a:ext cx="7560839" cy="671690"/>
          </a:xfrm>
          <a:solidFill>
            <a:schemeClr val="bg2"/>
          </a:solidFill>
        </p:spPr>
        <p:txBody>
          <a:bodyPr>
            <a:normAutofit fontScale="85000" lnSpcReduction="20000"/>
          </a:bodyPr>
          <a:lstStyle/>
          <a:p>
            <a:pPr marL="0" indent="0" algn="ctr">
              <a:buNone/>
            </a:pPr>
            <a:r>
              <a:rPr lang="en-GB" sz="1800" b="1" dirty="0" smtClean="0">
                <a:solidFill>
                  <a:schemeClr val="bg1"/>
                </a:solidFill>
                <a:latin typeface="Comic Sans MS" panose="030F0702030302020204" pitchFamily="66" charset="0"/>
              </a:rPr>
              <a:t>TASK: </a:t>
            </a:r>
            <a:r>
              <a:rPr lang="en-GB" sz="1800" dirty="0" smtClean="0">
                <a:solidFill>
                  <a:schemeClr val="bg1"/>
                </a:solidFill>
                <a:latin typeface="Comic Sans MS" panose="030F0702030302020204" pitchFamily="66" charset="0"/>
              </a:rPr>
              <a:t>Complete the Spelling Web activity. Only write three spellings in a row. Each box must be written in in a different way. See above to find out how you should write your word.</a:t>
            </a:r>
            <a:endParaRPr lang="en-GB" dirty="0">
              <a:latin typeface="Comic Sans MS" panose="030F0702030302020204" pitchFamily="66" charset="0"/>
            </a:endParaRPr>
          </a:p>
        </p:txBody>
      </p:sp>
      <p:grpSp>
        <p:nvGrpSpPr>
          <p:cNvPr id="7" name="Group 6"/>
          <p:cNvGrpSpPr/>
          <p:nvPr/>
        </p:nvGrpSpPr>
        <p:grpSpPr>
          <a:xfrm>
            <a:off x="3995936" y="1656759"/>
            <a:ext cx="4176464" cy="4346999"/>
            <a:chOff x="2706388" y="0"/>
            <a:chExt cx="6594366" cy="6876694"/>
          </a:xfrm>
        </p:grpSpPr>
        <p:pic>
          <p:nvPicPr>
            <p:cNvPr id="11" name="Picture 10"/>
            <p:cNvPicPr>
              <a:picLocks noChangeAspect="1"/>
            </p:cNvPicPr>
            <p:nvPr/>
          </p:nvPicPr>
          <p:blipFill rotWithShape="1">
            <a:blip r:embed="rId4"/>
            <a:srcRect l="33669" t="29554" r="33502" b="9553"/>
            <a:stretch/>
          </p:blipFill>
          <p:spPr>
            <a:xfrm>
              <a:off x="2706388" y="0"/>
              <a:ext cx="6594366" cy="6876694"/>
            </a:xfrm>
            <a:prstGeom prst="rect">
              <a:avLst/>
            </a:prstGeom>
          </p:spPr>
        </p:pic>
        <p:sp>
          <p:nvSpPr>
            <p:cNvPr id="12" name="TextBox 11"/>
            <p:cNvSpPr txBox="1"/>
            <p:nvPr/>
          </p:nvSpPr>
          <p:spPr>
            <a:xfrm>
              <a:off x="5199015" y="448562"/>
              <a:ext cx="1849806" cy="438196"/>
            </a:xfrm>
            <a:prstGeom prst="rect">
              <a:avLst/>
            </a:prstGeom>
            <a:noFill/>
          </p:spPr>
          <p:txBody>
            <a:bodyPr wrap="square" rtlCol="0">
              <a:spAutoFit/>
            </a:bodyPr>
            <a:lstStyle/>
            <a:p>
              <a:r>
                <a:rPr lang="en-GB" sz="1200" b="1" dirty="0" smtClean="0">
                  <a:solidFill>
                    <a:srgbClr val="FF0000"/>
                  </a:solidFill>
                </a:rPr>
                <a:t>AWKWARD</a:t>
              </a:r>
              <a:endParaRPr lang="en-GB" sz="1200" dirty="0">
                <a:solidFill>
                  <a:srgbClr val="FF0000"/>
                </a:solidFill>
              </a:endParaRPr>
            </a:p>
          </p:txBody>
        </p:sp>
        <p:sp>
          <p:nvSpPr>
            <p:cNvPr id="13" name="TextBox 12"/>
            <p:cNvSpPr txBox="1"/>
            <p:nvPr/>
          </p:nvSpPr>
          <p:spPr>
            <a:xfrm>
              <a:off x="5369725" y="1044245"/>
              <a:ext cx="1365293" cy="389507"/>
            </a:xfrm>
            <a:prstGeom prst="rect">
              <a:avLst/>
            </a:prstGeom>
            <a:noFill/>
          </p:spPr>
          <p:txBody>
            <a:bodyPr wrap="square" rtlCol="0">
              <a:spAutoFit/>
            </a:bodyPr>
            <a:lstStyle/>
            <a:p>
              <a:r>
                <a:rPr lang="en-GB" sz="1000" b="1" dirty="0" smtClean="0">
                  <a:solidFill>
                    <a:srgbClr val="FF0000"/>
                  </a:solidFill>
                </a:rPr>
                <a:t>AWKWARD</a:t>
              </a:r>
              <a:endParaRPr lang="en-GB" sz="1000" dirty="0">
                <a:solidFill>
                  <a:srgbClr val="FF0000"/>
                </a:solidFill>
              </a:endParaRPr>
            </a:p>
          </p:txBody>
        </p:sp>
        <p:sp>
          <p:nvSpPr>
            <p:cNvPr id="14" name="TextBox 13"/>
            <p:cNvSpPr txBox="1"/>
            <p:nvPr/>
          </p:nvSpPr>
          <p:spPr>
            <a:xfrm>
              <a:off x="5408912" y="1522358"/>
              <a:ext cx="1365293" cy="365163"/>
            </a:xfrm>
            <a:prstGeom prst="rect">
              <a:avLst/>
            </a:prstGeom>
            <a:noFill/>
          </p:spPr>
          <p:txBody>
            <a:bodyPr wrap="square" rtlCol="0">
              <a:spAutoFit/>
            </a:bodyPr>
            <a:lstStyle/>
            <a:p>
              <a:r>
                <a:rPr lang="en-GB" sz="900" b="1" dirty="0" smtClean="0">
                  <a:solidFill>
                    <a:srgbClr val="FF0000"/>
                  </a:solidFill>
                </a:rPr>
                <a:t>AWKWARD</a:t>
              </a:r>
              <a:endParaRPr lang="en-GB" sz="900" dirty="0">
                <a:solidFill>
                  <a:srgbClr val="FF0000"/>
                </a:solidFill>
              </a:endParaRPr>
            </a:p>
          </p:txBody>
        </p:sp>
        <p:sp>
          <p:nvSpPr>
            <p:cNvPr id="15" name="TextBox 14"/>
            <p:cNvSpPr txBox="1"/>
            <p:nvPr/>
          </p:nvSpPr>
          <p:spPr>
            <a:xfrm>
              <a:off x="5480985" y="1972892"/>
              <a:ext cx="1254033" cy="340820"/>
            </a:xfrm>
            <a:prstGeom prst="rect">
              <a:avLst/>
            </a:prstGeom>
            <a:noFill/>
          </p:spPr>
          <p:txBody>
            <a:bodyPr wrap="square" rtlCol="0">
              <a:spAutoFit/>
            </a:bodyPr>
            <a:lstStyle/>
            <a:p>
              <a:r>
                <a:rPr lang="en-GB" sz="800" b="1" dirty="0" smtClean="0">
                  <a:solidFill>
                    <a:srgbClr val="FF0000"/>
                  </a:solidFill>
                </a:rPr>
                <a:t>AWKWARD</a:t>
              </a:r>
              <a:endParaRPr lang="en-GB" sz="700" dirty="0">
                <a:solidFill>
                  <a:srgbClr val="FF0000"/>
                </a:solidFill>
              </a:endParaRPr>
            </a:p>
          </p:txBody>
        </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62800" y="217634"/>
            <a:ext cx="609600" cy="609600"/>
          </a:xfrm>
          <a:prstGeom prst="rect">
            <a:avLst/>
          </a:prstGeom>
        </p:spPr>
      </p:pic>
    </p:spTree>
    <p:extLst>
      <p:ext uri="{BB962C8B-B14F-4D97-AF65-F5344CB8AC3E}">
        <p14:creationId xmlns:p14="http://schemas.microsoft.com/office/powerpoint/2010/main" val="243069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756" y="5877272"/>
            <a:ext cx="8964488" cy="778685"/>
          </a:xfrm>
          <a:solidFill>
            <a:schemeClr val="bg2"/>
          </a:solidFill>
        </p:spPr>
        <p:txBody>
          <a:bodyPr>
            <a:noAutofit/>
          </a:bodyPr>
          <a:lstStyle/>
          <a:p>
            <a:pPr marL="0" indent="0" algn="ctr">
              <a:buNone/>
            </a:pPr>
            <a:r>
              <a:rPr lang="en-GB" sz="1400" b="1" dirty="0" smtClean="0">
                <a:solidFill>
                  <a:schemeClr val="bg1"/>
                </a:solidFill>
                <a:latin typeface="Comic Sans MS" panose="030F0702030302020204" pitchFamily="66" charset="0"/>
              </a:rPr>
              <a:t>TASK: </a:t>
            </a:r>
            <a:r>
              <a:rPr lang="en-GB" sz="1400" dirty="0" smtClean="0">
                <a:solidFill>
                  <a:schemeClr val="bg1"/>
                </a:solidFill>
                <a:latin typeface="Comic Sans MS" panose="030F0702030302020204" pitchFamily="66" charset="0"/>
              </a:rPr>
              <a:t>There are 7 pages to </a:t>
            </a:r>
            <a:r>
              <a:rPr lang="en-GB" sz="1400" b="1" dirty="0" smtClean="0">
                <a:solidFill>
                  <a:schemeClr val="bg1"/>
                </a:solidFill>
                <a:latin typeface="Comic Sans MS" panose="030F0702030302020204" pitchFamily="66" charset="0"/>
              </a:rPr>
              <a:t>document 3</a:t>
            </a:r>
            <a:r>
              <a:rPr lang="en-GB" sz="1400" dirty="0" smtClean="0">
                <a:solidFill>
                  <a:schemeClr val="bg1"/>
                </a:solidFill>
                <a:latin typeface="Comic Sans MS" panose="030F0702030302020204" pitchFamily="66" charset="0"/>
              </a:rPr>
              <a:t>.  </a:t>
            </a:r>
            <a:r>
              <a:rPr lang="en-GB" sz="1400" dirty="0">
                <a:solidFill>
                  <a:schemeClr val="bg1"/>
                </a:solidFill>
                <a:latin typeface="Comic Sans MS" panose="030F0702030302020204" pitchFamily="66" charset="0"/>
              </a:rPr>
              <a:t>Choose the Silver’, ‘Gold’ or ‘Platinum</a:t>
            </a:r>
            <a:r>
              <a:rPr lang="en-GB" sz="1400" dirty="0" smtClean="0">
                <a:solidFill>
                  <a:schemeClr val="bg1"/>
                </a:solidFill>
                <a:latin typeface="Comic Sans MS" panose="030F0702030302020204" pitchFamily="66" charset="0"/>
              </a:rPr>
              <a:t>’</a:t>
            </a:r>
            <a:endParaRPr lang="en-GB" sz="1400" dirty="0">
              <a:solidFill>
                <a:schemeClr val="bg1"/>
              </a:solidFill>
              <a:latin typeface="Comic Sans MS" panose="030F0702030302020204" pitchFamily="66" charset="0"/>
            </a:endParaRPr>
          </a:p>
          <a:p>
            <a:pPr marL="0" indent="0" algn="ctr">
              <a:buNone/>
            </a:pPr>
            <a:r>
              <a:rPr lang="en-GB" sz="1400" dirty="0" smtClean="0">
                <a:solidFill>
                  <a:schemeClr val="bg1"/>
                </a:solidFill>
                <a:latin typeface="Comic Sans MS" panose="030F0702030302020204" pitchFamily="66" charset="0"/>
              </a:rPr>
              <a:t>levelled task to complete and read the correct text in line with the questions. Once completed, mark your answers using the final page of </a:t>
            </a:r>
            <a:r>
              <a:rPr lang="en-GB" sz="1400" b="1" dirty="0" smtClean="0">
                <a:solidFill>
                  <a:schemeClr val="bg1"/>
                </a:solidFill>
                <a:latin typeface="Comic Sans MS" panose="030F0702030302020204" pitchFamily="66" charset="0"/>
              </a:rPr>
              <a:t>document 3 </a:t>
            </a:r>
            <a:r>
              <a:rPr lang="en-GB" sz="1400" dirty="0" smtClean="0">
                <a:solidFill>
                  <a:schemeClr val="bg1"/>
                </a:solidFill>
                <a:latin typeface="Comic Sans MS" panose="030F0702030302020204" pitchFamily="66" charset="0"/>
              </a:rPr>
              <a:t>(page 9 of the English resource pack)</a:t>
            </a:r>
            <a:endParaRPr lang="en-GB" sz="1400" dirty="0">
              <a:latin typeface="Comic Sans MS" panose="030F0702030302020204" pitchFamily="66" charset="0"/>
            </a:endParaRPr>
          </a:p>
        </p:txBody>
      </p:sp>
      <p:pic>
        <p:nvPicPr>
          <p:cNvPr id="13" name="Picture 2" descr="Hillside Primary School | Baddeley Green | Staffordshir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494" y="513485"/>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rPr>
              <a:t>Lesson </a:t>
            </a:r>
            <a:r>
              <a:rPr lang="en-GB" sz="3200" dirty="0">
                <a:solidFill>
                  <a:schemeClr val="bg1"/>
                </a:solidFill>
              </a:rPr>
              <a:t>2</a:t>
            </a:r>
            <a:endParaRPr lang="en-GB" dirty="0">
              <a:solidFill>
                <a:schemeClr val="bg1"/>
              </a:solidFill>
            </a:endParaRPr>
          </a:p>
        </p:txBody>
      </p:sp>
      <p:grpSp>
        <p:nvGrpSpPr>
          <p:cNvPr id="19" name="Group 18"/>
          <p:cNvGrpSpPr/>
          <p:nvPr/>
        </p:nvGrpSpPr>
        <p:grpSpPr>
          <a:xfrm>
            <a:off x="605277" y="2097764"/>
            <a:ext cx="3131227" cy="1644844"/>
            <a:chOff x="1497374" y="2757748"/>
            <a:chExt cx="5474876" cy="2875971"/>
          </a:xfrm>
        </p:grpSpPr>
        <p:pic>
          <p:nvPicPr>
            <p:cNvPr id="18" name="Picture 17"/>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2062" t="17947" r="32698" b="6161"/>
            <a:stretch/>
          </p:blipFill>
          <p:spPr>
            <a:xfrm rot="630197">
              <a:off x="4842387" y="2864974"/>
              <a:ext cx="2129863" cy="2578894"/>
            </a:xfrm>
            <a:prstGeom prst="rect">
              <a:avLst/>
            </a:prstGeom>
          </p:spPr>
        </p:pic>
        <p:pic>
          <p:nvPicPr>
            <p:cNvPr id="16" name="Picture 15"/>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31560" t="11875" r="32899" b="6175"/>
            <a:stretch/>
          </p:blipFill>
          <p:spPr>
            <a:xfrm rot="20959116">
              <a:off x="1497374" y="2757748"/>
              <a:ext cx="1988821" cy="2578291"/>
            </a:xfrm>
            <a:prstGeom prst="rect">
              <a:avLst/>
            </a:prstGeom>
          </p:spPr>
        </p:pic>
        <p:pic>
          <p:nvPicPr>
            <p:cNvPr id="17" name="Picture 16"/>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Layer>
                  </a14:imgProps>
                </a:ext>
              </a:extLst>
            </a:blip>
            <a:srcRect l="31661" t="9910" r="32999" b="9911"/>
            <a:stretch/>
          </p:blipFill>
          <p:spPr>
            <a:xfrm>
              <a:off x="3203848" y="2996952"/>
              <a:ext cx="2054704" cy="2636767"/>
            </a:xfrm>
            <a:prstGeom prst="rect">
              <a:avLst/>
            </a:prstGeom>
          </p:spPr>
        </p:pic>
      </p:grpSp>
      <p:sp>
        <p:nvSpPr>
          <p:cNvPr id="20" name="TextBox 19"/>
          <p:cNvSpPr txBox="1"/>
          <p:nvPr/>
        </p:nvSpPr>
        <p:spPr>
          <a:xfrm>
            <a:off x="3859175" y="2524953"/>
            <a:ext cx="4448364" cy="954107"/>
          </a:xfrm>
          <a:prstGeom prst="rect">
            <a:avLst/>
          </a:prstGeom>
          <a:noFill/>
        </p:spPr>
        <p:txBody>
          <a:bodyPr wrap="square" rtlCol="0">
            <a:spAutoFit/>
          </a:bodyPr>
          <a:lstStyle/>
          <a:p>
            <a:r>
              <a:rPr lang="en-GB" sz="1400" dirty="0" smtClean="0">
                <a:solidFill>
                  <a:srgbClr val="FF0000"/>
                </a:solidFill>
                <a:latin typeface="Comic Sans MS" panose="030F0702030302020204" pitchFamily="66" charset="0"/>
              </a:rPr>
              <a:t>Remember, when appropriate</a:t>
            </a:r>
            <a:r>
              <a:rPr lang="en-GB" sz="1400" smtClean="0">
                <a:solidFill>
                  <a:srgbClr val="FF0000"/>
                </a:solidFill>
                <a:latin typeface="Comic Sans MS" panose="030F0702030302020204" pitchFamily="66" charset="0"/>
              </a:rPr>
              <a:t>, </a:t>
            </a:r>
            <a:r>
              <a:rPr lang="en-GB" sz="1400" smtClean="0">
                <a:solidFill>
                  <a:srgbClr val="FF0000"/>
                </a:solidFill>
                <a:latin typeface="Comic Sans MS" panose="030F0702030302020204" pitchFamily="66" charset="0"/>
              </a:rPr>
              <a:t>to </a:t>
            </a:r>
            <a:r>
              <a:rPr lang="en-GB" sz="1400" dirty="0" smtClean="0">
                <a:solidFill>
                  <a:srgbClr val="FF0000"/>
                </a:solidFill>
                <a:latin typeface="Comic Sans MS" panose="030F0702030302020204" pitchFamily="66" charset="0"/>
              </a:rPr>
              <a:t>support your answers with evidence to show the marker how you know your answer. This is done by ‘copy and pasting’ words from the text which support your point. </a:t>
            </a:r>
            <a:endParaRPr lang="en-GB" sz="1400" dirty="0">
              <a:solidFill>
                <a:srgbClr val="FF0000"/>
              </a:solidFill>
              <a:latin typeface="Comic Sans MS" panose="030F0702030302020204" pitchFamily="66" charset="0"/>
            </a:endParaRPr>
          </a:p>
        </p:txBody>
      </p:sp>
      <p:sp>
        <p:nvSpPr>
          <p:cNvPr id="4" name="Title 3"/>
          <p:cNvSpPr>
            <a:spLocks noGrp="1"/>
          </p:cNvSpPr>
          <p:nvPr>
            <p:ph type="title"/>
          </p:nvPr>
        </p:nvSpPr>
        <p:spPr>
          <a:xfrm>
            <a:off x="1342294" y="1356548"/>
            <a:ext cx="6965245" cy="1202485"/>
          </a:xfrm>
        </p:spPr>
        <p:txBody>
          <a:bodyPr>
            <a:normAutofit/>
          </a:bodyPr>
          <a:lstStyle/>
          <a:p>
            <a:r>
              <a:rPr lang="en-GB" sz="2800" b="1" u="sng" dirty="0" smtClean="0">
                <a:latin typeface="Comic Sans MS" panose="030F0702030302020204" pitchFamily="66" charset="0"/>
              </a:rPr>
              <a:t>Comprehension</a:t>
            </a:r>
            <a:endParaRPr lang="en-GB" sz="2800" b="1" u="sng" dirty="0">
              <a:latin typeface="Comic Sans MS" panose="030F0702030302020204" pitchFamily="66" charset="0"/>
            </a:endParaRPr>
          </a:p>
        </p:txBody>
      </p:sp>
      <p:sp>
        <p:nvSpPr>
          <p:cNvPr id="2" name="TextBox 1"/>
          <p:cNvSpPr txBox="1"/>
          <p:nvPr/>
        </p:nvSpPr>
        <p:spPr>
          <a:xfrm>
            <a:off x="744662" y="3906851"/>
            <a:ext cx="7700497" cy="1815882"/>
          </a:xfrm>
          <a:prstGeom prst="rect">
            <a:avLst/>
          </a:prstGeom>
          <a:noFill/>
        </p:spPr>
        <p:txBody>
          <a:bodyPr wrap="square" rtlCol="0">
            <a:spAutoFit/>
          </a:bodyPr>
          <a:lstStyle/>
          <a:p>
            <a:r>
              <a:rPr lang="en-GB" sz="1400" b="1" u="sng" dirty="0" smtClean="0">
                <a:latin typeface="Comic Sans MS" panose="030F0702030302020204" pitchFamily="66" charset="0"/>
              </a:rPr>
              <a:t>Q: What was life like  for Anne before she went into hiding. </a:t>
            </a:r>
          </a:p>
          <a:p>
            <a:endParaRPr lang="en-GB" sz="1400" b="1" i="1" dirty="0" smtClean="0">
              <a:latin typeface="Comic Sans MS" panose="030F0702030302020204" pitchFamily="66" charset="0"/>
            </a:endParaRPr>
          </a:p>
          <a:p>
            <a:r>
              <a:rPr lang="en-GB" sz="1400" i="1" dirty="0" smtClean="0">
                <a:latin typeface="Comic Sans MS" panose="030F0702030302020204" pitchFamily="66" charset="0"/>
              </a:rPr>
              <a:t>P: Life was good for Anne </a:t>
            </a:r>
          </a:p>
          <a:p>
            <a:r>
              <a:rPr lang="en-GB" sz="1400" i="1" dirty="0" smtClean="0">
                <a:latin typeface="Comic Sans MS" panose="030F0702030302020204" pitchFamily="66" charset="0"/>
              </a:rPr>
              <a:t>E: “had many friends”/ “enjoyed riding her bike”/ “going on family trips to the seaside”</a:t>
            </a:r>
            <a:br>
              <a:rPr lang="en-GB" sz="1400" i="1" dirty="0" smtClean="0">
                <a:latin typeface="Comic Sans MS" panose="030F0702030302020204" pitchFamily="66" charset="0"/>
              </a:rPr>
            </a:br>
            <a:endParaRPr lang="en-GB" sz="1400" i="1" dirty="0" smtClean="0">
              <a:latin typeface="Comic Sans MS" panose="030F0702030302020204" pitchFamily="66" charset="0"/>
            </a:endParaRPr>
          </a:p>
          <a:p>
            <a:r>
              <a:rPr lang="en-GB" sz="1400" b="1" u="sng" dirty="0" smtClean="0">
                <a:latin typeface="Comic Sans MS" panose="030F0702030302020204" pitchFamily="66" charset="0"/>
              </a:rPr>
              <a:t>A: Life for Anne before going into hiding was good. I know this because in the text it says that she “had many friends”, she “enjoyed riding her bike” and she “enjoyed going on family trips to the seaside”</a:t>
            </a:r>
            <a:endParaRPr lang="en-GB" sz="1400" b="1" u="sng" dirty="0">
              <a:latin typeface="Comic Sans MS" panose="030F0702030302020204" pitchFamily="66"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40359" y="364879"/>
            <a:ext cx="609600" cy="609600"/>
          </a:xfrm>
          <a:prstGeom prst="rect">
            <a:avLst/>
          </a:prstGeom>
        </p:spPr>
      </p:pic>
    </p:spTree>
    <p:extLst>
      <p:ext uri="{BB962C8B-B14F-4D97-AF65-F5344CB8AC3E}">
        <p14:creationId xmlns:p14="http://schemas.microsoft.com/office/powerpoint/2010/main" val="378369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7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
          <p:cNvSpPr>
            <a:spLocks noChangeArrowheads="1"/>
          </p:cNvSpPr>
          <p:nvPr/>
        </p:nvSpPr>
        <p:spPr bwMode="auto">
          <a:xfrm>
            <a:off x="779077" y="1997958"/>
            <a:ext cx="7834245" cy="380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334857"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u="none" strike="noStrike" cap="none" normalizeH="0" baseline="0" dirty="0" smtClean="0">
                <a:ln>
                  <a:noFill/>
                </a:ln>
                <a:solidFill>
                  <a:srgbClr val="222222"/>
                </a:solidFill>
                <a:effectLst/>
                <a:latin typeface="Comic Sans MS" panose="030F0702030302020204" pitchFamily="66" charset="0"/>
              </a:rPr>
              <a:t>A typical day in the Secret Annex</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u="none" strike="noStrike" cap="none" normalizeH="0" baseline="0" dirty="0" smtClean="0">
                <a:ln>
                  <a:noFill/>
                </a:ln>
                <a:solidFill>
                  <a:srgbClr val="222222"/>
                </a:solidFill>
                <a:effectLst/>
                <a:latin typeface="Comic Sans MS" panose="030F0702030302020204" pitchFamily="66" charset="0"/>
              </a:rPr>
              <a:t>Anne Frank spent 761 days in the Secret Annex. Although each day was different from the last, there was a certain rhythm to life in the Secret Annex. Based on Anne's diary and a few of her short stories, we can reconstruct what typical weekdays and Sundays in the Secret Annex would have been like.</a:t>
            </a:r>
            <a:endParaRPr kumimoji="0" lang="en-US" altLang="en-US" sz="1300" b="0" u="none" strike="noStrike" cap="none" normalizeH="0" baseline="0" dirty="0" smtClean="0">
              <a:ln>
                <a:noFill/>
              </a:ln>
              <a:solidFill>
                <a:schemeClr val="tx1"/>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300" b="1" u="none" strike="noStrike" cap="none" normalizeH="0" baseline="0" dirty="0" smtClean="0">
              <a:ln>
                <a:noFill/>
              </a:ln>
              <a:solidFill>
                <a:srgbClr val="222222"/>
              </a:solidFill>
              <a:effectLst/>
              <a:latin typeface="Comic Sans MS" panose="030F0702030302020204" pitchFamily="66"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u="none" strike="noStrike" cap="none" normalizeH="0" baseline="0" dirty="0" smtClean="0">
                <a:ln>
                  <a:noFill/>
                </a:ln>
                <a:solidFill>
                  <a:srgbClr val="222222"/>
                </a:solidFill>
                <a:effectLst/>
                <a:latin typeface="Comic Sans MS" panose="030F0702030302020204" pitchFamily="66" charset="0"/>
                <a:cs typeface="Times New Roman" panose="02020603050405020304" pitchFamily="18" charset="0"/>
              </a:rPr>
              <a:t>In the morning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u="none" strike="noStrike" cap="none" normalizeH="0" baseline="0" dirty="0" smtClean="0">
                <a:ln>
                  <a:noFill/>
                </a:ln>
                <a:solidFill>
                  <a:srgbClr val="222222"/>
                </a:solidFill>
                <a:effectLst/>
                <a:latin typeface="Comic Sans MS" panose="030F0702030302020204" pitchFamily="66" charset="0"/>
                <a:cs typeface="Times New Roman" panose="02020603050405020304" pitchFamily="18" charset="0"/>
              </a:rPr>
              <a:t>At 6:45 am, the alarm of </a:t>
            </a:r>
            <a:r>
              <a:rPr kumimoji="0" lang="en-US" altLang="en-US" sz="1300" b="0" u="none" strike="noStrike" cap="none" normalizeH="0" baseline="0" dirty="0" err="1" smtClean="0">
                <a:ln>
                  <a:noFill/>
                </a:ln>
                <a:solidFill>
                  <a:srgbClr val="222222"/>
                </a:solidFill>
                <a:effectLst/>
                <a:latin typeface="Comic Sans MS" panose="030F0702030302020204" pitchFamily="66" charset="0"/>
                <a:cs typeface="Times New Roman" panose="02020603050405020304" pitchFamily="18" charset="0"/>
              </a:rPr>
              <a:t>Mr</a:t>
            </a:r>
            <a:r>
              <a:rPr kumimoji="0" lang="en-US" altLang="en-US" sz="1300" b="0" u="none" strike="noStrike" cap="none" normalizeH="0" baseline="0" dirty="0" smtClean="0">
                <a:ln>
                  <a:noFill/>
                </a:ln>
                <a:solidFill>
                  <a:srgbClr val="222222"/>
                </a:solidFill>
                <a:effectLst/>
                <a:latin typeface="Comic Sans MS" panose="030F0702030302020204" pitchFamily="66" charset="0"/>
                <a:cs typeface="Times New Roman" panose="02020603050405020304" pitchFamily="18" charset="0"/>
              </a:rPr>
              <a:t> and </a:t>
            </a:r>
            <a:r>
              <a:rPr kumimoji="0" lang="en-US" altLang="en-US" sz="1300" b="0" u="none" strike="noStrike" cap="none" normalizeH="0" baseline="0" dirty="0" err="1" smtClean="0">
                <a:ln>
                  <a:noFill/>
                </a:ln>
                <a:solidFill>
                  <a:srgbClr val="222222"/>
                </a:solidFill>
                <a:effectLst/>
                <a:latin typeface="Comic Sans MS" panose="030F0702030302020204" pitchFamily="66" charset="0"/>
                <a:cs typeface="Times New Roman" panose="02020603050405020304" pitchFamily="18" charset="0"/>
              </a:rPr>
              <a:t>Mrs</a:t>
            </a:r>
            <a:r>
              <a:rPr kumimoji="0" lang="en-US" altLang="en-US" sz="1300" b="0" u="none" strike="noStrike" cap="none" normalizeH="0" baseline="0" dirty="0" smtClean="0">
                <a:ln>
                  <a:noFill/>
                </a:ln>
                <a:solidFill>
                  <a:srgbClr val="222222"/>
                </a:solidFill>
                <a:effectLst/>
                <a:latin typeface="Comic Sans MS" panose="030F0702030302020204" pitchFamily="66" charset="0"/>
                <a:cs typeface="Times New Roman" panose="02020603050405020304" pitchFamily="18" charset="0"/>
              </a:rPr>
              <a:t> Van </a:t>
            </a:r>
            <a:r>
              <a:rPr kumimoji="0" lang="en-US" altLang="en-US" sz="1300" b="0" u="none" strike="noStrike" cap="none" normalizeH="0" baseline="0" dirty="0" err="1" smtClean="0">
                <a:ln>
                  <a:noFill/>
                </a:ln>
                <a:solidFill>
                  <a:srgbClr val="222222"/>
                </a:solidFill>
                <a:effectLst/>
                <a:latin typeface="Comic Sans MS" panose="030F0702030302020204" pitchFamily="66" charset="0"/>
                <a:cs typeface="Times New Roman" panose="02020603050405020304" pitchFamily="18" charset="0"/>
              </a:rPr>
              <a:t>Pels</a:t>
            </a:r>
            <a:r>
              <a:rPr kumimoji="0" lang="en-US" altLang="en-US" sz="1300" b="0" u="none" strike="noStrike" cap="none" normalizeH="0" baseline="0" dirty="0" smtClean="0">
                <a:ln>
                  <a:noFill/>
                </a:ln>
                <a:solidFill>
                  <a:srgbClr val="222222"/>
                </a:solidFill>
                <a:effectLst/>
                <a:latin typeface="Comic Sans MS" panose="030F0702030302020204" pitchFamily="66" charset="0"/>
                <a:cs typeface="Times New Roman" panose="02020603050405020304" pitchFamily="18" charset="0"/>
              </a:rPr>
              <a:t> went off (they lived in the annex with the Frank family). Hermann van </a:t>
            </a:r>
            <a:r>
              <a:rPr kumimoji="0" lang="en-US" altLang="en-US" sz="1300" b="0" u="none" strike="noStrike" cap="none" normalizeH="0" baseline="0" dirty="0" err="1" smtClean="0">
                <a:ln>
                  <a:noFill/>
                </a:ln>
                <a:solidFill>
                  <a:srgbClr val="222222"/>
                </a:solidFill>
                <a:effectLst/>
                <a:latin typeface="Comic Sans MS" panose="030F0702030302020204" pitchFamily="66" charset="0"/>
                <a:cs typeface="Times New Roman" panose="02020603050405020304" pitchFamily="18" charset="0"/>
              </a:rPr>
              <a:t>Pels</a:t>
            </a:r>
            <a:r>
              <a:rPr kumimoji="0" lang="en-US" altLang="en-US" sz="1300" b="0" u="none" strike="noStrike" cap="none" normalizeH="0" baseline="0" dirty="0" smtClean="0">
                <a:ln>
                  <a:noFill/>
                </a:ln>
                <a:solidFill>
                  <a:srgbClr val="222222"/>
                </a:solidFill>
                <a:effectLst/>
                <a:latin typeface="Comic Sans MS" panose="030F0702030302020204" pitchFamily="66" charset="0"/>
                <a:cs typeface="Times New Roman" panose="02020603050405020304" pitchFamily="18" charset="0"/>
              </a:rPr>
              <a:t> got up, put the kettle on, and went to the bathroom. After fifteen minutes, the bathroom was free again and it was Fritz's turn. Anne got up and removed the blackout screens from the windows. The people in hiding took turns using the bathroom.</a:t>
            </a:r>
            <a:endParaRPr kumimoji="0" lang="en-US" altLang="en-US" sz="1300" b="0" u="none" strike="noStrike" cap="none" normalizeH="0" baseline="0" dirty="0" smtClean="0">
              <a:ln>
                <a:noFill/>
              </a:ln>
              <a:solidFill>
                <a:srgbClr val="000000"/>
              </a:solidFill>
              <a:effectLst/>
              <a:latin typeface="Comic Sans MS" panose="030F0702030302020204" pitchFamily="66"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u="none" strike="noStrike" cap="none" normalizeH="0" baseline="0" dirty="0" smtClean="0">
                <a:ln>
                  <a:noFill/>
                </a:ln>
                <a:solidFill>
                  <a:srgbClr val="222222"/>
                </a:solidFill>
                <a:effectLst/>
                <a:latin typeface="Comic Sans MS" panose="030F0702030302020204" pitchFamily="66" charset="0"/>
                <a:cs typeface="Times New Roman" panose="02020603050405020304" pitchFamily="18" charset="0"/>
              </a:rPr>
              <a:t>At 8:30 am, a risky half hour started. The men in the warehouse started their working day, while the office helpers had not yet arrived. Any noise from the people in hiding was dangerous, as the warehouse was located below the hiding place and the warehouse staff were unaware of the people in hiding.</a:t>
            </a:r>
            <a:endParaRPr kumimoji="0" lang="en-US" altLang="en-US" sz="1300" b="0" u="none" strike="noStrike" cap="none" normalizeH="0" baseline="0" dirty="0" smtClean="0">
              <a:ln>
                <a:noFill/>
              </a:ln>
              <a:solidFill>
                <a:srgbClr val="000000"/>
              </a:solidFill>
              <a:effectLst/>
              <a:latin typeface="Comic Sans MS" panose="030F0702030302020204" pitchFamily="66"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u="none" strike="noStrike" cap="none" normalizeH="0" baseline="0" dirty="0" smtClean="0">
                <a:ln>
                  <a:noFill/>
                </a:ln>
                <a:solidFill>
                  <a:srgbClr val="222222"/>
                </a:solidFill>
                <a:effectLst/>
                <a:latin typeface="Comic Sans MS" panose="030F0702030302020204" pitchFamily="66" charset="0"/>
                <a:cs typeface="Times New Roman" panose="02020603050405020304" pitchFamily="18" charset="0"/>
              </a:rPr>
              <a:t>At 9:00 am, the helpers started working in the office above the warehouse. The people in hiding walked around in socks and still had to be quiet, but sounds from above now caused less suspicion. The rest of the morning was devoted to reading, studying, and preparing for their lunch break.</a:t>
            </a:r>
            <a:endParaRPr kumimoji="0" lang="en-US" altLang="en-US" sz="1300" b="0" u="none" strike="noStrike" cap="none" normalizeH="0" baseline="0" dirty="0" smtClean="0">
              <a:ln>
                <a:noFill/>
              </a:ln>
              <a:solidFill>
                <a:srgbClr val="000000"/>
              </a:solidFill>
              <a:effectLst/>
              <a:latin typeface="Comic Sans MS" panose="030F0702030302020204" pitchFamily="66" charset="0"/>
              <a:cs typeface="Times New Roman" panose="02020603050405020304" pitchFamily="18" charset="0"/>
            </a:endParaRPr>
          </a:p>
        </p:txBody>
      </p:sp>
      <p:sp>
        <p:nvSpPr>
          <p:cNvPr id="6" name="AutoShape 2" descr="Reconstruction of the front storeroom, 1999."/>
          <p:cNvSpPr>
            <a:spLocks noChangeAspect="1" noChangeArrowheads="1"/>
          </p:cNvSpPr>
          <p:nvPr/>
        </p:nvSpPr>
        <p:spPr bwMode="auto">
          <a:xfrm>
            <a:off x="57150" y="13890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rPr>
              <a:t>Lesson 3</a:t>
            </a:r>
            <a:endParaRPr lang="en-GB" dirty="0">
              <a:solidFill>
                <a:schemeClr val="bg1"/>
              </a:solidFill>
            </a:endParaRPr>
          </a:p>
        </p:txBody>
      </p:sp>
      <p:sp>
        <p:nvSpPr>
          <p:cNvPr id="9" name="Content Placeholder 2"/>
          <p:cNvSpPr>
            <a:spLocks noGrp="1"/>
          </p:cNvSpPr>
          <p:nvPr>
            <p:ph idx="1"/>
          </p:nvPr>
        </p:nvSpPr>
        <p:spPr>
          <a:xfrm>
            <a:off x="530678" y="5945193"/>
            <a:ext cx="8082644" cy="792088"/>
          </a:xfrm>
          <a:solidFill>
            <a:schemeClr val="bg2"/>
          </a:solidFill>
        </p:spPr>
        <p:txBody>
          <a:bodyPr>
            <a:noAutofit/>
          </a:bodyPr>
          <a:lstStyle/>
          <a:p>
            <a:pPr marL="0" indent="0" algn="ctr">
              <a:buNone/>
            </a:pPr>
            <a:r>
              <a:rPr lang="en-GB" sz="1400" b="1" dirty="0" smtClean="0">
                <a:solidFill>
                  <a:schemeClr val="bg1"/>
                </a:solidFill>
                <a:latin typeface="Comic Sans MS" panose="030F0702030302020204" pitchFamily="66" charset="0"/>
              </a:rPr>
              <a:t>TASK 1: </a:t>
            </a:r>
            <a:r>
              <a:rPr lang="en-GB" sz="1400" dirty="0" smtClean="0">
                <a:solidFill>
                  <a:schemeClr val="bg1"/>
                </a:solidFill>
                <a:latin typeface="Comic Sans MS" panose="030F0702030302020204" pitchFamily="66" charset="0"/>
              </a:rPr>
              <a:t>The next few slides take you through a typical day in the annex. Write down any important/ interesting information you find in the extract as you go. You could do this as a spider diagram or in bullet point note form.</a:t>
            </a:r>
            <a:endParaRPr lang="en-GB" sz="1400" dirty="0">
              <a:latin typeface="Comic Sans MS" panose="030F0702030302020204" pitchFamily="66"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0465" y="402486"/>
            <a:ext cx="609600" cy="609600"/>
          </a:xfrm>
          <a:prstGeom prst="rect">
            <a:avLst/>
          </a:prstGeom>
        </p:spPr>
      </p:pic>
    </p:spTree>
    <p:extLst>
      <p:ext uri="{BB962C8B-B14F-4D97-AF65-F5344CB8AC3E}">
        <p14:creationId xmlns:p14="http://schemas.microsoft.com/office/powerpoint/2010/main" val="150266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illside Primary School | Baddeley Green | Staffordshire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
          <p:cNvSpPr>
            <a:spLocks noChangeArrowheads="1"/>
          </p:cNvSpPr>
          <p:nvPr/>
        </p:nvSpPr>
        <p:spPr bwMode="auto">
          <a:xfrm>
            <a:off x="791580" y="1966263"/>
            <a:ext cx="7560840" cy="380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334857"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1300" b="1" dirty="0">
                <a:latin typeface="Comic Sans MS" panose="030F0702030302020204" pitchFamily="66" charset="0"/>
              </a:rPr>
              <a:t>The lunchbreak</a:t>
            </a:r>
          </a:p>
          <a:p>
            <a:r>
              <a:rPr lang="en-GB" sz="1300" dirty="0">
                <a:latin typeface="Comic Sans MS" panose="030F0702030302020204" pitchFamily="66" charset="0"/>
              </a:rPr>
              <a:t>At 12:30 pm, the warehouse workers went home for lunch, and the helpers and people in hiding had the place to themselves for a while. At 12:45 pm, a few of the </a:t>
            </a:r>
            <a:r>
              <a:rPr lang="en-GB" sz="1300" dirty="0" smtClean="0">
                <a:latin typeface="Comic Sans MS" panose="030F0702030302020204" pitchFamily="66" charset="0"/>
              </a:rPr>
              <a:t>helpers came </a:t>
            </a:r>
            <a:r>
              <a:rPr lang="en-GB" sz="1300" dirty="0">
                <a:latin typeface="Comic Sans MS" panose="030F0702030302020204" pitchFamily="66" charset="0"/>
              </a:rPr>
              <a:t>up to the Secret Annex to have lunch. </a:t>
            </a:r>
            <a:r>
              <a:rPr lang="en-GB" sz="1300" dirty="0" smtClean="0">
                <a:latin typeface="Comic Sans MS" panose="030F0702030302020204" pitchFamily="66" charset="0"/>
              </a:rPr>
              <a:t>They had a few helpers on the outside who would bring them food, drink and other necessities. </a:t>
            </a:r>
          </a:p>
          <a:p>
            <a:endParaRPr lang="en-GB" sz="1300" dirty="0" smtClean="0">
              <a:latin typeface="Comic Sans MS" panose="030F0702030302020204" pitchFamily="66" charset="0"/>
            </a:endParaRPr>
          </a:p>
          <a:p>
            <a:r>
              <a:rPr lang="en-GB" sz="1300" dirty="0" err="1" smtClean="0">
                <a:latin typeface="Comic Sans MS" panose="030F0702030302020204" pitchFamily="66" charset="0"/>
              </a:rPr>
              <a:t>Miep</a:t>
            </a:r>
            <a:r>
              <a:rPr lang="en-GB" sz="1300" dirty="0" smtClean="0">
                <a:latin typeface="Comic Sans MS" panose="030F0702030302020204" pitchFamily="66" charset="0"/>
              </a:rPr>
              <a:t> </a:t>
            </a:r>
            <a:r>
              <a:rPr lang="en-GB" sz="1300" dirty="0" err="1" smtClean="0">
                <a:latin typeface="Comic Sans MS" panose="030F0702030302020204" pitchFamily="66" charset="0"/>
              </a:rPr>
              <a:t>Gies</a:t>
            </a:r>
            <a:r>
              <a:rPr lang="en-GB" sz="1300" dirty="0" smtClean="0">
                <a:latin typeface="Comic Sans MS" panose="030F0702030302020204" pitchFamily="66" charset="0"/>
              </a:rPr>
              <a:t> (the family friend on the outside who worked in the office) </a:t>
            </a:r>
            <a:r>
              <a:rPr lang="en-GB" sz="1300" dirty="0">
                <a:latin typeface="Comic Sans MS" panose="030F0702030302020204" pitchFamily="66" charset="0"/>
              </a:rPr>
              <a:t>usually stayed in the office to keep an eye on things. For the people in hiding, it was nice to see other people and to hear the latest news from the city. At 1 pm, the radio was switched on for the BBC news. At 1:15 pm, they had lunch and at 1:45 pm, the helpers went back to </a:t>
            </a:r>
            <a:r>
              <a:rPr lang="en-GB" sz="1300" dirty="0" smtClean="0">
                <a:latin typeface="Comic Sans MS" panose="030F0702030302020204" pitchFamily="66" charset="0"/>
              </a:rPr>
              <a:t>work.</a:t>
            </a:r>
          </a:p>
          <a:p>
            <a:r>
              <a:rPr lang="en-GB" sz="1300" dirty="0">
                <a:latin typeface="Comic Sans MS" panose="030F0702030302020204" pitchFamily="66" charset="0"/>
              </a:rPr>
              <a:t/>
            </a:r>
            <a:br>
              <a:rPr lang="en-GB" sz="1300" dirty="0">
                <a:latin typeface="Comic Sans MS" panose="030F0702030302020204" pitchFamily="66" charset="0"/>
              </a:rPr>
            </a:br>
            <a:r>
              <a:rPr lang="en-GB" sz="1300" b="1" dirty="0">
                <a:latin typeface="Comic Sans MS" panose="030F0702030302020204" pitchFamily="66" charset="0"/>
              </a:rPr>
              <a:t>In the afternoon</a:t>
            </a:r>
          </a:p>
          <a:p>
            <a:r>
              <a:rPr lang="en-GB" sz="1300" dirty="0">
                <a:latin typeface="Comic Sans MS" panose="030F0702030302020204" pitchFamily="66" charset="0"/>
              </a:rPr>
              <a:t>After the people in hiding had cleared everything away, most of them took an afternoon nap. Anne used that time for studying or writing. Around four o’clock, they had coffee and then started on the preparations for dinner.</a:t>
            </a:r>
          </a:p>
          <a:p>
            <a:r>
              <a:rPr lang="en-GB" sz="1300" dirty="0">
                <a:latin typeface="Comic Sans MS" panose="030F0702030302020204" pitchFamily="66" charset="0"/>
              </a:rPr>
              <a:t>At 5:30 pm, the warehouse workers went home. </a:t>
            </a:r>
            <a:r>
              <a:rPr lang="en-GB" sz="1300" dirty="0" smtClean="0">
                <a:latin typeface="Comic Sans MS" panose="030F0702030302020204" pitchFamily="66" charset="0"/>
              </a:rPr>
              <a:t>A helper called </a:t>
            </a:r>
            <a:r>
              <a:rPr lang="en-GB" sz="1300" dirty="0" err="1" smtClean="0">
                <a:latin typeface="Comic Sans MS" panose="030F0702030302020204" pitchFamily="66" charset="0"/>
              </a:rPr>
              <a:t>Bep</a:t>
            </a:r>
            <a:r>
              <a:rPr lang="en-GB" sz="1300" dirty="0" smtClean="0">
                <a:latin typeface="Comic Sans MS" panose="030F0702030302020204" pitchFamily="66" charset="0"/>
              </a:rPr>
              <a:t> usually </a:t>
            </a:r>
            <a:r>
              <a:rPr lang="en-GB" sz="1300" dirty="0">
                <a:latin typeface="Comic Sans MS" panose="030F0702030302020204" pitchFamily="66" charset="0"/>
              </a:rPr>
              <a:t>came by to see if the people in hiding needed anything. After she had gone home at a quarter to six, the people in hiding were no longer restricted to the Secret Annex and they spread out through the building</a:t>
            </a:r>
            <a:r>
              <a:rPr lang="en-GB" sz="1300" dirty="0" smtClean="0">
                <a:latin typeface="Comic Sans MS" panose="030F0702030302020204" pitchFamily="66" charset="0"/>
              </a:rPr>
              <a:t>.</a:t>
            </a:r>
            <a:endParaRPr lang="en-GB" sz="1400" dirty="0">
              <a:latin typeface="Comic Sans MS" panose="030F0702030302020204" pitchFamily="66" charset="0"/>
            </a:endParaRPr>
          </a:p>
        </p:txBody>
      </p:sp>
      <p:sp>
        <p:nvSpPr>
          <p:cNvPr id="6" name="AutoShape 2" descr="Reconstruction of the front storeroom, 1999."/>
          <p:cNvSpPr>
            <a:spLocks noChangeAspect="1" noChangeArrowheads="1"/>
          </p:cNvSpPr>
          <p:nvPr/>
        </p:nvSpPr>
        <p:spPr bwMode="auto">
          <a:xfrm>
            <a:off x="57150" y="13890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rPr>
              <a:t>Lesson 3</a:t>
            </a:r>
            <a:endParaRPr lang="en-GB" dirty="0">
              <a:solidFill>
                <a:schemeClr val="bg1"/>
              </a:solidFill>
            </a:endParaRPr>
          </a:p>
        </p:txBody>
      </p:sp>
      <p:sp>
        <p:nvSpPr>
          <p:cNvPr id="9" name="Content Placeholder 2"/>
          <p:cNvSpPr>
            <a:spLocks noGrp="1"/>
          </p:cNvSpPr>
          <p:nvPr>
            <p:ph idx="1"/>
          </p:nvPr>
        </p:nvSpPr>
        <p:spPr>
          <a:xfrm>
            <a:off x="530678" y="6021288"/>
            <a:ext cx="8082644" cy="580151"/>
          </a:xfrm>
          <a:solidFill>
            <a:schemeClr val="bg2"/>
          </a:solidFill>
        </p:spPr>
        <p:txBody>
          <a:bodyPr>
            <a:noAutofit/>
          </a:bodyPr>
          <a:lstStyle/>
          <a:p>
            <a:pPr marL="0" indent="0" algn="ctr">
              <a:buNone/>
            </a:pPr>
            <a:r>
              <a:rPr lang="en-GB" sz="1400" b="1" dirty="0" smtClean="0">
                <a:solidFill>
                  <a:schemeClr val="bg1"/>
                </a:solidFill>
                <a:latin typeface="Comic Sans MS" panose="030F0702030302020204" pitchFamily="66" charset="0"/>
              </a:rPr>
              <a:t>TASK 1: </a:t>
            </a:r>
            <a:r>
              <a:rPr lang="en-GB" sz="1400" dirty="0" smtClean="0">
                <a:solidFill>
                  <a:schemeClr val="bg1"/>
                </a:solidFill>
                <a:latin typeface="Comic Sans MS" panose="030F0702030302020204" pitchFamily="66" charset="0"/>
              </a:rPr>
              <a:t>Write down any important/ interesting information you find in the extract as you go. You could do this as a spider diagram or in bullet point note form.</a:t>
            </a:r>
            <a:endParaRPr lang="en-GB" sz="1400" dirty="0">
              <a:latin typeface="Comic Sans MS" panose="030F0702030302020204" pitchFamily="66" charset="0"/>
            </a:endParaRPr>
          </a:p>
        </p:txBody>
      </p:sp>
    </p:spTree>
    <p:extLst>
      <p:ext uri="{BB962C8B-B14F-4D97-AF65-F5344CB8AC3E}">
        <p14:creationId xmlns:p14="http://schemas.microsoft.com/office/powerpoint/2010/main" val="10769525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6265" y="1988840"/>
            <a:ext cx="7128792" cy="2292935"/>
          </a:xfrm>
          <a:prstGeom prst="rect">
            <a:avLst/>
          </a:prstGeom>
        </p:spPr>
        <p:txBody>
          <a:bodyPr wrap="square">
            <a:spAutoFit/>
          </a:bodyPr>
          <a:lstStyle/>
          <a:p>
            <a:r>
              <a:rPr lang="en-GB" sz="1300" b="1" dirty="0" smtClean="0">
                <a:latin typeface="Comic Sans MS" panose="030F0702030302020204" pitchFamily="66" charset="0"/>
              </a:rPr>
              <a:t>In the evening</a:t>
            </a:r>
          </a:p>
          <a:p>
            <a:r>
              <a:rPr lang="en-GB" sz="1300" dirty="0" smtClean="0">
                <a:latin typeface="Comic Sans MS" panose="030F0702030302020204" pitchFamily="66" charset="0"/>
              </a:rPr>
              <a:t>In </a:t>
            </a:r>
            <a:r>
              <a:rPr lang="en-GB" sz="1300" dirty="0">
                <a:latin typeface="Comic Sans MS" panose="030F0702030302020204" pitchFamily="66" charset="0"/>
              </a:rPr>
              <a:t>the </a:t>
            </a:r>
            <a:r>
              <a:rPr lang="en-GB" sz="1300" dirty="0" smtClean="0">
                <a:latin typeface="Comic Sans MS" panose="030F0702030302020204" pitchFamily="66" charset="0"/>
              </a:rPr>
              <a:t>evening, Hermann </a:t>
            </a:r>
            <a:r>
              <a:rPr lang="en-GB" sz="1300" dirty="0">
                <a:latin typeface="Comic Sans MS" panose="030F0702030302020204" pitchFamily="66" charset="0"/>
              </a:rPr>
              <a:t>van </a:t>
            </a:r>
            <a:r>
              <a:rPr lang="en-GB" sz="1300" dirty="0" err="1" smtClean="0">
                <a:latin typeface="Comic Sans MS" panose="030F0702030302020204" pitchFamily="66" charset="0"/>
              </a:rPr>
              <a:t>Pels</a:t>
            </a:r>
            <a:r>
              <a:rPr lang="en-GB" sz="1300" dirty="0" smtClean="0">
                <a:latin typeface="Comic Sans MS" panose="030F0702030302020204" pitchFamily="66" charset="0"/>
              </a:rPr>
              <a:t> looked </a:t>
            </a:r>
            <a:r>
              <a:rPr lang="en-GB" sz="1300" dirty="0">
                <a:latin typeface="Comic Sans MS" panose="030F0702030302020204" pitchFamily="66" charset="0"/>
              </a:rPr>
              <a:t>at the day’s post, Peter van </a:t>
            </a:r>
            <a:r>
              <a:rPr lang="en-GB" sz="1300" dirty="0" err="1">
                <a:latin typeface="Comic Sans MS" panose="030F0702030302020204" pitchFamily="66" charset="0"/>
              </a:rPr>
              <a:t>Pels</a:t>
            </a:r>
            <a:r>
              <a:rPr lang="en-GB" sz="1300" dirty="0">
                <a:latin typeface="Comic Sans MS" panose="030F0702030302020204" pitchFamily="66" charset="0"/>
              </a:rPr>
              <a:t> </a:t>
            </a:r>
            <a:r>
              <a:rPr lang="en-GB" sz="1300" dirty="0" smtClean="0">
                <a:latin typeface="Comic Sans MS" panose="030F0702030302020204" pitchFamily="66" charset="0"/>
              </a:rPr>
              <a:t>fetched </a:t>
            </a:r>
            <a:r>
              <a:rPr lang="en-GB" sz="1300" dirty="0">
                <a:latin typeface="Comic Sans MS" panose="030F0702030302020204" pitchFamily="66" charset="0"/>
              </a:rPr>
              <a:t>the bread that had been left for them in the </a:t>
            </a:r>
            <a:r>
              <a:rPr lang="en-GB" sz="1300" dirty="0" smtClean="0">
                <a:latin typeface="Comic Sans MS" panose="030F0702030302020204" pitchFamily="66" charset="0"/>
              </a:rPr>
              <a:t>office</a:t>
            </a:r>
            <a:r>
              <a:rPr lang="en-GB" sz="1300" dirty="0">
                <a:latin typeface="Comic Sans MS" panose="030F0702030302020204" pitchFamily="66" charset="0"/>
              </a:rPr>
              <a:t> </a:t>
            </a:r>
            <a:r>
              <a:rPr lang="en-GB" sz="1300" dirty="0" smtClean="0">
                <a:latin typeface="Comic Sans MS" panose="030F0702030302020204" pitchFamily="66" charset="0"/>
              </a:rPr>
              <a:t>(the </a:t>
            </a:r>
            <a:r>
              <a:rPr lang="en-GB" sz="1300" dirty="0">
                <a:latin typeface="Comic Sans MS" panose="030F0702030302020204" pitchFamily="66" charset="0"/>
              </a:rPr>
              <a:t>van </a:t>
            </a:r>
            <a:r>
              <a:rPr lang="en-GB" sz="1300" dirty="0" err="1" smtClean="0">
                <a:latin typeface="Comic Sans MS" panose="030F0702030302020204" pitchFamily="66" charset="0"/>
              </a:rPr>
              <a:t>Pels</a:t>
            </a:r>
            <a:r>
              <a:rPr lang="en-GB" sz="1300" dirty="0" smtClean="0">
                <a:latin typeface="Comic Sans MS" panose="030F0702030302020204" pitchFamily="66" charset="0"/>
              </a:rPr>
              <a:t> family also </a:t>
            </a:r>
            <a:r>
              <a:rPr lang="en-GB" sz="1300" dirty="0">
                <a:latin typeface="Comic Sans MS" panose="030F0702030302020204" pitchFamily="66" charset="0"/>
              </a:rPr>
              <a:t>lived in the annex with the Frank family)</a:t>
            </a:r>
            <a:r>
              <a:rPr lang="en-GB" sz="1300" dirty="0" smtClean="0">
                <a:latin typeface="Comic Sans MS" panose="030F0702030302020204" pitchFamily="66" charset="0"/>
              </a:rPr>
              <a:t>, </a:t>
            </a:r>
            <a:r>
              <a:rPr lang="en-GB" sz="1300" dirty="0">
                <a:latin typeface="Comic Sans MS" panose="030F0702030302020204" pitchFamily="66" charset="0"/>
              </a:rPr>
              <a:t>Otto </a:t>
            </a:r>
            <a:r>
              <a:rPr lang="en-GB" sz="1300" dirty="0" smtClean="0">
                <a:latin typeface="Comic Sans MS" panose="030F0702030302020204" pitchFamily="66" charset="0"/>
              </a:rPr>
              <a:t>Frank (Dad) </a:t>
            </a:r>
            <a:r>
              <a:rPr lang="en-GB" sz="1300" dirty="0">
                <a:latin typeface="Comic Sans MS" panose="030F0702030302020204" pitchFamily="66" charset="0"/>
              </a:rPr>
              <a:t>wrote business letters on the typewriter, </a:t>
            </a:r>
            <a:r>
              <a:rPr lang="en-GB" sz="1300" dirty="0" smtClean="0">
                <a:latin typeface="Comic Sans MS" panose="030F0702030302020204" pitchFamily="66" charset="0"/>
              </a:rPr>
              <a:t>Margot (Sister) </a:t>
            </a:r>
            <a:r>
              <a:rPr lang="en-GB" sz="1300" dirty="0">
                <a:latin typeface="Comic Sans MS" panose="030F0702030302020204" pitchFamily="66" charset="0"/>
              </a:rPr>
              <a:t>and Anne did </a:t>
            </a:r>
            <a:r>
              <a:rPr lang="en-GB" sz="1300" dirty="0" smtClean="0">
                <a:latin typeface="Comic Sans MS" panose="030F0702030302020204" pitchFamily="66" charset="0"/>
              </a:rPr>
              <a:t>chores </a:t>
            </a:r>
            <a:r>
              <a:rPr lang="en-GB" sz="1300" dirty="0">
                <a:latin typeface="Comic Sans MS" panose="030F0702030302020204" pitchFamily="66" charset="0"/>
              </a:rPr>
              <a:t>and </a:t>
            </a:r>
            <a:r>
              <a:rPr lang="en-GB" sz="1300" dirty="0" err="1">
                <a:latin typeface="Comic Sans MS" panose="030F0702030302020204" pitchFamily="66" charset="0"/>
              </a:rPr>
              <a:t>Auguste</a:t>
            </a:r>
            <a:r>
              <a:rPr lang="en-GB" sz="1300" dirty="0">
                <a:latin typeface="Comic Sans MS" panose="030F0702030302020204" pitchFamily="66" charset="0"/>
              </a:rPr>
              <a:t> van </a:t>
            </a:r>
            <a:r>
              <a:rPr lang="en-GB" sz="1300" dirty="0" err="1">
                <a:latin typeface="Comic Sans MS" panose="030F0702030302020204" pitchFamily="66" charset="0"/>
              </a:rPr>
              <a:t>Pels</a:t>
            </a:r>
            <a:r>
              <a:rPr lang="en-GB" sz="1300" dirty="0">
                <a:latin typeface="Comic Sans MS" panose="030F0702030302020204" pitchFamily="66" charset="0"/>
              </a:rPr>
              <a:t> and Edith Frank cooked dinner</a:t>
            </a:r>
            <a:r>
              <a:rPr lang="en-GB" sz="1300" dirty="0" smtClean="0">
                <a:latin typeface="Comic Sans MS" panose="030F0702030302020204" pitchFamily="66" charset="0"/>
              </a:rPr>
              <a:t>. After </a:t>
            </a:r>
            <a:r>
              <a:rPr lang="en-GB" sz="1300" dirty="0">
                <a:latin typeface="Comic Sans MS" panose="030F0702030302020204" pitchFamily="66" charset="0"/>
              </a:rPr>
              <a:t>dinner, they read, talked, or listened to the radio. </a:t>
            </a:r>
            <a:endParaRPr lang="en-GB" sz="1300" dirty="0" smtClean="0">
              <a:latin typeface="Comic Sans MS" panose="030F0702030302020204" pitchFamily="66" charset="0"/>
            </a:endParaRPr>
          </a:p>
          <a:p>
            <a:r>
              <a:rPr lang="en-GB" sz="1300" dirty="0" smtClean="0">
                <a:latin typeface="Comic Sans MS" panose="030F0702030302020204" pitchFamily="66" charset="0"/>
              </a:rPr>
              <a:t>Around </a:t>
            </a:r>
            <a:r>
              <a:rPr lang="en-GB" sz="1300" dirty="0">
                <a:latin typeface="Comic Sans MS" panose="030F0702030302020204" pitchFamily="66" charset="0"/>
              </a:rPr>
              <a:t>9 pm, they started preparing for the night. Pieces of furniture had to be moved, for instance in the room of Hermann and </a:t>
            </a:r>
            <a:r>
              <a:rPr lang="en-GB" sz="1300" dirty="0" err="1">
                <a:latin typeface="Comic Sans MS" panose="030F0702030302020204" pitchFamily="66" charset="0"/>
              </a:rPr>
              <a:t>Auguste</a:t>
            </a:r>
            <a:r>
              <a:rPr lang="en-GB" sz="1300" dirty="0">
                <a:latin typeface="Comic Sans MS" panose="030F0702030302020204" pitchFamily="66" charset="0"/>
              </a:rPr>
              <a:t> van </a:t>
            </a:r>
            <a:r>
              <a:rPr lang="en-GB" sz="1300" dirty="0" err="1">
                <a:latin typeface="Comic Sans MS" panose="030F0702030302020204" pitchFamily="66" charset="0"/>
              </a:rPr>
              <a:t>Pels</a:t>
            </a:r>
            <a:r>
              <a:rPr lang="en-GB" sz="1300" dirty="0">
                <a:latin typeface="Comic Sans MS" panose="030F0702030302020204" pitchFamily="66" charset="0"/>
              </a:rPr>
              <a:t>. Just like in the morning, they took turns using the bathroom</a:t>
            </a:r>
            <a:r>
              <a:rPr lang="en-GB" sz="1300" dirty="0" smtClean="0">
                <a:latin typeface="Comic Sans MS" panose="030F0702030302020204" pitchFamily="66" charset="0"/>
              </a:rPr>
              <a:t>. Every </a:t>
            </a:r>
            <a:r>
              <a:rPr lang="en-GB" sz="1300" dirty="0">
                <a:latin typeface="Comic Sans MS" panose="030F0702030302020204" pitchFamily="66" charset="0"/>
              </a:rPr>
              <a:t>day when the sun went down, the windows had to be blacked out. After that, the Secret Annex went quiet. The next morning, the alarm went off at 6:45 am </a:t>
            </a:r>
            <a:r>
              <a:rPr lang="en-GB" sz="1300" dirty="0" smtClean="0">
                <a:latin typeface="Comic Sans MS" panose="030F0702030302020204" pitchFamily="66" charset="0"/>
              </a:rPr>
              <a:t>again.</a:t>
            </a:r>
            <a:endParaRPr lang="en-GB" sz="1300" dirty="0">
              <a:latin typeface="Comic Sans MS" panose="030F0702030302020204" pitchFamily="66" charset="0"/>
            </a:endParaRPr>
          </a:p>
        </p:txBody>
      </p:sp>
      <p:pic>
        <p:nvPicPr>
          <p:cNvPr id="5" name="Picture 2" descr="Hillside Primary School | Baddeley Green | Staffordshire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548680"/>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rPr>
              <a:t>Lesson 3</a:t>
            </a:r>
            <a:endParaRPr lang="en-GB" dirty="0">
              <a:solidFill>
                <a:schemeClr val="bg1"/>
              </a:solidFill>
            </a:endParaRPr>
          </a:p>
        </p:txBody>
      </p:sp>
      <p:sp>
        <p:nvSpPr>
          <p:cNvPr id="7" name="Content Placeholder 2"/>
          <p:cNvSpPr>
            <a:spLocks noGrp="1"/>
          </p:cNvSpPr>
          <p:nvPr>
            <p:ph idx="1"/>
          </p:nvPr>
        </p:nvSpPr>
        <p:spPr>
          <a:xfrm>
            <a:off x="530678" y="6021288"/>
            <a:ext cx="8082644" cy="580151"/>
          </a:xfrm>
          <a:solidFill>
            <a:schemeClr val="bg2"/>
          </a:solidFill>
        </p:spPr>
        <p:txBody>
          <a:bodyPr>
            <a:noAutofit/>
          </a:bodyPr>
          <a:lstStyle/>
          <a:p>
            <a:pPr marL="0" indent="0" algn="ctr">
              <a:buNone/>
            </a:pPr>
            <a:r>
              <a:rPr lang="en-GB" sz="1400" b="1" dirty="0" smtClean="0">
                <a:solidFill>
                  <a:schemeClr val="bg1"/>
                </a:solidFill>
                <a:latin typeface="Comic Sans MS" panose="030F0702030302020204" pitchFamily="66" charset="0"/>
              </a:rPr>
              <a:t>TASK 1: </a:t>
            </a:r>
            <a:r>
              <a:rPr lang="en-GB" sz="1400" dirty="0" smtClean="0">
                <a:solidFill>
                  <a:schemeClr val="bg1"/>
                </a:solidFill>
                <a:latin typeface="Comic Sans MS" panose="030F0702030302020204" pitchFamily="66" charset="0"/>
              </a:rPr>
              <a:t>Write down any important/ interesting information you find in the extract as you go. You could do this as a spider diagram or in bullet point note form.</a:t>
            </a:r>
            <a:endParaRPr lang="en-GB" sz="1400" dirty="0">
              <a:latin typeface="Comic Sans MS" panose="030F0702030302020204" pitchFamily="66" charset="0"/>
            </a:endParaRPr>
          </a:p>
        </p:txBody>
      </p:sp>
    </p:spTree>
    <p:extLst>
      <p:ext uri="{BB962C8B-B14F-4D97-AF65-F5344CB8AC3E}">
        <p14:creationId xmlns:p14="http://schemas.microsoft.com/office/powerpoint/2010/main" val="224217826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Custom 1">
      <a:dk1>
        <a:srgbClr val="000000"/>
      </a:dk1>
      <a:lt1>
        <a:srgbClr val="FFFFFF"/>
      </a:lt1>
      <a:dk2>
        <a:srgbClr val="C00000"/>
      </a:dk2>
      <a:lt2>
        <a:srgbClr val="C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5A4156D36BFEA46BAE60ABF9D9F893B" ma:contentTypeVersion="9" ma:contentTypeDescription="Create a new document." ma:contentTypeScope="" ma:versionID="035f6ee8f22c05ca80f799d23f257d8c">
  <xsd:schema xmlns:xsd="http://www.w3.org/2001/XMLSchema" xmlns:xs="http://www.w3.org/2001/XMLSchema" xmlns:p="http://schemas.microsoft.com/office/2006/metadata/properties" xmlns:ns2="359a9a00-a290-4288-b116-4b5872e28cb1" targetNamespace="http://schemas.microsoft.com/office/2006/metadata/properties" ma:root="true" ma:fieldsID="ffdd8a9f9d930122894cbda9b3988e87" ns2:_="">
    <xsd:import namespace="359a9a00-a290-4288-b116-4b5872e28cb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9a9a00-a290-4288-b116-4b5872e28c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FD552E-7416-4491-9E10-572E656D4FD6}">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359a9a00-a290-4288-b116-4b5872e28cb1"/>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EEFAC55-B842-4268-8A5A-1FCF29A07B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9a9a00-a290-4288-b116-4b5872e28c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FF69ACA-D692-485B-B67E-A846685F58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6569</TotalTime>
  <Words>3781</Words>
  <Application>Microsoft Office PowerPoint</Application>
  <PresentationFormat>On-screen Show (4:3)</PresentationFormat>
  <Paragraphs>293</Paragraphs>
  <Slides>34</Slides>
  <Notes>9</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Arial</vt:lpstr>
      <vt:lpstr>bitterregular</vt:lpstr>
      <vt:lpstr>Brush Script MT</vt:lpstr>
      <vt:lpstr>Calibri</vt:lpstr>
      <vt:lpstr>Comic Sans MS</vt:lpstr>
      <vt:lpstr>Constantia</vt:lpstr>
      <vt:lpstr>Franklin Gothic Book</vt:lpstr>
      <vt:lpstr>Letter-join Plus 36</vt:lpstr>
      <vt:lpstr>Rage Italic</vt:lpstr>
      <vt:lpstr>Times New Roman</vt:lpstr>
      <vt:lpstr>Pushpin</vt:lpstr>
      <vt:lpstr>PowerPoint Presentation</vt:lpstr>
      <vt:lpstr>PowerPoint Presentation</vt:lpstr>
      <vt:lpstr>PowerPoint Presentation</vt:lpstr>
      <vt:lpstr>PowerPoint Presentation</vt:lpstr>
      <vt:lpstr>PowerPoint Presentation</vt:lpstr>
      <vt:lpstr>Comprehension</vt:lpstr>
      <vt:lpstr>PowerPoint Presentation</vt:lpstr>
      <vt:lpstr>PowerPoint Presentation</vt:lpstr>
      <vt:lpstr>PowerPoint Presentation</vt:lpstr>
      <vt:lpstr>Ordering events</vt:lpstr>
      <vt:lpstr>PowerPoint Presentation</vt:lpstr>
      <vt:lpstr>PowerPoint Presentation</vt:lpstr>
      <vt:lpstr>PowerPoint Presentation</vt:lpstr>
      <vt:lpstr>Formal and informal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Watch: https://www.annefrank.org/en/about-us/what-we-do/publications/anne-frank-house-virtual-reality/ </vt:lpstr>
      <vt:lpstr>Identifying Features of the Text</vt:lpstr>
      <vt:lpstr>Writing – Choosing your Success Criteria</vt:lpstr>
      <vt:lpstr>Writing - WAGOLL</vt:lpstr>
      <vt:lpstr>Writing</vt:lpstr>
      <vt:lpstr>Is this section complete?</vt:lpstr>
      <vt:lpstr>Writing - WAGOLL</vt:lpstr>
      <vt:lpstr>Writing</vt:lpstr>
      <vt:lpstr>Is this section complete?</vt:lpstr>
      <vt:lpstr>Writing - WAGOLL</vt:lpstr>
      <vt:lpstr>Writing</vt:lpstr>
      <vt:lpstr>Is this section complete?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Hillside Assessment System  2015</dc:title>
  <dc:creator>teacher</dc:creator>
  <cp:lastModifiedBy>Lisa Wainwright</cp:lastModifiedBy>
  <cp:revision>356</cp:revision>
  <cp:lastPrinted>2021-01-05T13:42:01Z</cp:lastPrinted>
  <dcterms:created xsi:type="dcterms:W3CDTF">2015-07-10T19:38:16Z</dcterms:created>
  <dcterms:modified xsi:type="dcterms:W3CDTF">2021-02-01T11:11:52Z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0x010100C5A4156D36BFEA46BAE60ABF9D9F893B</vt:lpwstr>
  </property>
</Properties>
</file>