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37"/>
  </p:notesMasterIdLst>
  <p:handoutMasterIdLst>
    <p:handoutMasterId r:id="rId38"/>
  </p:handoutMasterIdLst>
  <p:sldIdLst>
    <p:sldId id="304" r:id="rId5"/>
    <p:sldId id="258" r:id="rId6"/>
    <p:sldId id="294" r:id="rId7"/>
    <p:sldId id="305" r:id="rId8"/>
    <p:sldId id="327" r:id="rId9"/>
    <p:sldId id="328" r:id="rId10"/>
    <p:sldId id="329" r:id="rId11"/>
    <p:sldId id="330" r:id="rId12"/>
    <p:sldId id="331" r:id="rId13"/>
    <p:sldId id="310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11" r:id="rId25"/>
    <p:sldId id="342" r:id="rId26"/>
    <p:sldId id="343" r:id="rId27"/>
    <p:sldId id="312" r:id="rId28"/>
    <p:sldId id="350" r:id="rId29"/>
    <p:sldId id="351" r:id="rId30"/>
    <p:sldId id="352" r:id="rId31"/>
    <p:sldId id="353" r:id="rId32"/>
    <p:sldId id="354" r:id="rId33"/>
    <p:sldId id="349" r:id="rId34"/>
    <p:sldId id="326" r:id="rId35"/>
    <p:sldId id="267" r:id="rId36"/>
  </p:sldIdLst>
  <p:sldSz cx="9144000" cy="6858000" type="screen4x3"/>
  <p:notesSz cx="6858000" cy="9144000"/>
  <p:embeddedFontLst>
    <p:embeddedFont>
      <p:font typeface="Twinkl SemiBold" charset="0"/>
      <p:bold r:id="rId39"/>
    </p:embeddedFont>
    <p:embeddedFont>
      <p:font typeface="Tuffy" panose="020B0603060100000000" charset="0"/>
      <p:regular r:id="rId40"/>
      <p:bold r:id="rId41"/>
      <p:italic r:id="rId42"/>
      <p:boldItalic r:id="rId43"/>
    </p:embeddedFont>
    <p:embeddedFont>
      <p:font typeface="Tuffy-TTF" panose="020B0603060100000000" charset="0"/>
      <p:regular r:id="rId44"/>
      <p:bold r:id="rId45"/>
      <p:italic r:id="rId46"/>
      <p:boldItalic r:id="rId47"/>
    </p:embeddedFont>
    <p:embeddedFont>
      <p:font typeface="Twinkl" panose="020B0604020202020204" charset="0"/>
      <p:regular r:id="rId48"/>
      <p:bold r:id="rId49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B2E6"/>
    <a:srgbClr val="86BD32"/>
    <a:srgbClr val="FFDF02"/>
    <a:srgbClr val="F18649"/>
    <a:srgbClr val="E42122"/>
    <a:srgbClr val="E8506C"/>
    <a:srgbClr val="CC4894"/>
    <a:srgbClr val="DE1E5A"/>
    <a:srgbClr val="D82233"/>
    <a:srgbClr val="AEE9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42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918" y="72"/>
      </p:cViewPr>
      <p:guideLst>
        <p:guide orient="horz" pos="2183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EBCAB23E-5E8D-4EE2-83B5-ED1C61A16838}" type="datetimeFigureOut">
              <a:rPr lang="en-GB"/>
              <a:pPr>
                <a:defRPr/>
              </a:pPr>
              <a:t>19/01/2021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8FA9FD05-3BB6-41CC-853D-2075B3AECAB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656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928FEF98-7973-4A8C-8B7D-76BB1CDE8734}" type="datetimeFigureOut">
              <a:rPr lang="en-GB"/>
              <a:pPr>
                <a:defRPr/>
              </a:pPr>
              <a:t>19/01/2021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72C48283-2588-4AA5-AB63-C726861FDEB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354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67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114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833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63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9.png"/><Relationship Id="rId7" Type="http://schemas.openxmlformats.org/officeDocument/2006/relationships/image" Target="../media/image8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96.tif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7" Type="http://schemas.openxmlformats.org/officeDocument/2006/relationships/image" Target="../media/image9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89.png"/><Relationship Id="rId4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"/>
          <p:cNvSpPr>
            <a:spLocks noGrp="1"/>
          </p:cNvSpPr>
          <p:nvPr>
            <p:ph type="title"/>
          </p:nvPr>
        </p:nvSpPr>
        <p:spPr>
          <a:xfrm>
            <a:off x="457200" y="608013"/>
            <a:ext cx="8220075" cy="652462"/>
          </a:xfrm>
        </p:spPr>
        <p:txBody>
          <a:bodyPr/>
          <a:lstStyle/>
          <a:p>
            <a:pPr algn="ctr"/>
            <a:r>
              <a:rPr lang="en-GB" altLang="en-US" sz="2800" dirty="0">
                <a:solidFill>
                  <a:srgbClr val="00B0F0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Guidance for Video/Audio in PowerPoints</a:t>
            </a:r>
          </a:p>
        </p:txBody>
      </p:sp>
      <p:pic>
        <p:nvPicPr>
          <p:cNvPr id="1536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t="18852" r="58228" b="54654"/>
          <a:stretch>
            <a:fillRect/>
          </a:stretch>
        </p:blipFill>
        <p:spPr bwMode="auto">
          <a:xfrm>
            <a:off x="787400" y="2568575"/>
            <a:ext cx="1717675" cy="1150938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26003" r="44786" b="11296"/>
          <a:stretch>
            <a:fillRect/>
          </a:stretch>
        </p:blipFill>
        <p:spPr bwMode="auto">
          <a:xfrm>
            <a:off x="787400" y="3811588"/>
            <a:ext cx="1717675" cy="185737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17912" r="52493" b="25307"/>
          <a:stretch>
            <a:fillRect/>
          </a:stretch>
        </p:blipFill>
        <p:spPr bwMode="auto">
          <a:xfrm>
            <a:off x="3454400" y="2560638"/>
            <a:ext cx="1703388" cy="200342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87400" y="1370013"/>
            <a:ext cx="1717675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1. Open the folder and copy all the files.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38525" y="1370013"/>
            <a:ext cx="1719263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2. Paste the copied files into a new folder.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305425" y="1898650"/>
            <a:ext cx="617538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06675" y="1898650"/>
            <a:ext cx="61595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0" name="Title 2"/>
          <p:cNvSpPr>
            <a:spLocks/>
          </p:cNvSpPr>
          <p:nvPr/>
        </p:nvSpPr>
        <p:spPr bwMode="auto">
          <a:xfrm>
            <a:off x="457200" y="6283325"/>
            <a:ext cx="8220075" cy="7159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You may wish to delete this slide before beginning the presentation.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07113" y="1370013"/>
            <a:ext cx="2195512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3. Open the PowerPoint file, enable editing and enter presentation mode (start the slide show).</a:t>
            </a:r>
          </a:p>
        </p:txBody>
      </p:sp>
      <p:grpSp>
        <p:nvGrpSpPr>
          <p:cNvPr id="15372" name="Group 17"/>
          <p:cNvGrpSpPr>
            <a:grpSpLocks/>
          </p:cNvGrpSpPr>
          <p:nvPr/>
        </p:nvGrpSpPr>
        <p:grpSpPr bwMode="auto">
          <a:xfrm>
            <a:off x="5730875" y="3616325"/>
            <a:ext cx="2571750" cy="1601788"/>
            <a:chOff x="5758342" y="3336983"/>
            <a:chExt cx="2571925" cy="1601754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5758342" y="3494143"/>
              <a:ext cx="328635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379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28"/>
            <a:stretch>
              <a:fillRect/>
            </a:stretch>
          </p:blipFill>
          <p:spPr bwMode="auto">
            <a:xfrm>
              <a:off x="6164808" y="3336983"/>
              <a:ext cx="2165459" cy="160175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373" name="Group 20"/>
          <p:cNvGrpSpPr>
            <a:grpSpLocks/>
          </p:cNvGrpSpPr>
          <p:nvPr/>
        </p:nvGrpSpPr>
        <p:grpSpPr bwMode="auto">
          <a:xfrm>
            <a:off x="6137275" y="2884488"/>
            <a:ext cx="2165350" cy="647700"/>
            <a:chOff x="6164808" y="2589878"/>
            <a:chExt cx="2165459" cy="647296"/>
          </a:xfrm>
        </p:grpSpPr>
        <p:pic>
          <p:nvPicPr>
            <p:cNvPr id="15376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87"/>
            <a:stretch>
              <a:fillRect/>
            </a:stretch>
          </p:blipFill>
          <p:spPr bwMode="auto">
            <a:xfrm>
              <a:off x="6164808" y="2589878"/>
              <a:ext cx="2165459" cy="647296"/>
            </a:xfrm>
            <a:prstGeom prst="rect">
              <a:avLst/>
            </a:prstGeom>
            <a:noFill/>
            <a:ln w="9525">
              <a:solidFill>
                <a:srgbClr val="0076B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25"/>
            <p:cNvCxnSpPr/>
            <p:nvPr/>
          </p:nvCxnSpPr>
          <p:spPr>
            <a:xfrm flipH="1">
              <a:off x="7934960" y="2748529"/>
              <a:ext cx="79379" cy="2871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374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2560638"/>
            <a:ext cx="2165350" cy="2254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431925" y="6019800"/>
            <a:ext cx="6126163" cy="295275"/>
          </a:xfrm>
          <a:prstGeom prst="rect">
            <a:avLst/>
          </a:prstGeom>
          <a:solidFill>
            <a:srgbClr val="AEE9E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Please note the embedded audio may not be compatible with early versions of PowerPoint.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"/>
          <a:stretch/>
        </p:blipFill>
        <p:spPr>
          <a:xfrm>
            <a:off x="497776" y="467812"/>
            <a:ext cx="8148447" cy="5904656"/>
          </a:xfrm>
          <a:prstGeom prst="roundRect">
            <a:avLst>
              <a:gd name="adj" fmla="val 1996"/>
            </a:avLst>
          </a:prstGeom>
        </p:spPr>
      </p:pic>
      <p:sp>
        <p:nvSpPr>
          <p:cNvPr id="8" name="Rounded Rectangle 7" hidden="1"/>
          <p:cNvSpPr/>
          <p:nvPr/>
        </p:nvSpPr>
        <p:spPr bwMode="auto">
          <a:xfrm>
            <a:off x="491024" y="482873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3"/>
            <a:srcRect/>
            <a:stretch>
              <a:fillRect l="-1265" r="-1265"/>
            </a:stretch>
          </a:blipFill>
          <a:ln w="254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0" name="Oval 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692" y="2626617"/>
            <a:ext cx="1156738" cy="32238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945" y="2086377"/>
            <a:ext cx="1381519" cy="275827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7115" y="268533"/>
            <a:ext cx="7920880" cy="1615885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It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was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school holidays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and Kit and Sam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were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o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ff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to the f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ar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my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ar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d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to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help out. 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can’t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w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ai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to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s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ee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what Farmer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G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ai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l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has got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planned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f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or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us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!”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as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began to pa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ck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 his ru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ck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sa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ck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91494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" hidden="1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865817" y="1410043"/>
            <a:ext cx="7402840" cy="4791479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Can you sing this alphabet song along with Kit?</a:t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/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i="1" dirty="0">
                <a:solidFill>
                  <a:schemeClr val="tx1"/>
                </a:solidFill>
                <a:latin typeface="Twinkl" pitchFamily="50" charset="0"/>
              </a:rPr>
              <a:t>(To the tune of the traditional alphabet song)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A, B, C, D, E, F, G,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the alphabet with me.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H, I, J, K, L, M, N,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Have a rest and start again.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O, P, Q, R, S, T, U,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Come along and sing it too.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V, W, X and Y,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Z is last so say goodbye.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9EB8714-B516-4FF3-8BCC-07BCF205A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Pack My Rucksack</a:t>
            </a:r>
          </a:p>
        </p:txBody>
      </p: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809000" y="1473199"/>
            <a:ext cx="7516474" cy="1044089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/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Kit and Sam are thinking of all the things </a:t>
            </a:r>
            <a:br>
              <a:rPr lang="en-GB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they might need to take with them for the day. </a:t>
            </a:r>
            <a:br>
              <a:rPr lang="en-GB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Can you help to read what is in their rucksacks?  </a:t>
            </a:r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165" y="2627597"/>
            <a:ext cx="2120646" cy="2708598"/>
          </a:xfrm>
          <a:prstGeom prst="rect">
            <a:avLst/>
          </a:prstGeom>
        </p:spPr>
      </p:pic>
      <p:grpSp>
        <p:nvGrpSpPr>
          <p:cNvPr id="10" name="Kit's teachings">
            <a:extLst>
              <a:ext uri="{FF2B5EF4-FFF2-40B4-BE49-F238E27FC236}">
                <a16:creationId xmlns:a16="http://schemas.microsoft.com/office/drawing/2014/main" id="{53FD0CF1-FA53-4803-8F54-925B472D4661}"/>
              </a:ext>
            </a:extLst>
          </p:cNvPr>
          <p:cNvGrpSpPr/>
          <p:nvPr/>
        </p:nvGrpSpPr>
        <p:grpSpPr>
          <a:xfrm>
            <a:off x="683568" y="5157192"/>
            <a:ext cx="4464496" cy="1008112"/>
            <a:chOff x="683568" y="5157192"/>
            <a:chExt cx="4464496" cy="1008112"/>
          </a:xfrm>
        </p:grpSpPr>
        <p:sp>
          <p:nvSpPr>
            <p:cNvPr id="11" name="Rectangle: Rounded Corners 9">
              <a:extLst>
                <a:ext uri="{FF2B5EF4-FFF2-40B4-BE49-F238E27FC236}">
                  <a16:creationId xmlns:a16="http://schemas.microsoft.com/office/drawing/2014/main" id="{949B2036-4D10-435C-8FE9-A3B284EF3966}"/>
                </a:ext>
              </a:extLst>
            </p:cNvPr>
            <p:cNvSpPr/>
            <p:nvPr/>
          </p:nvSpPr>
          <p:spPr>
            <a:xfrm>
              <a:off x="1475656" y="5517232"/>
              <a:ext cx="3672408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dirty="0"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63E1150-E0E9-4600-8006-0F9A404CD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683568" y="515719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sp>
        <p:nvSpPr>
          <p:cNvPr id="20" name="Kit's teaching bubble">
            <a:extLst>
              <a:ext uri="{FF2B5EF4-FFF2-40B4-BE49-F238E27FC236}">
                <a16:creationId xmlns:a16="http://schemas.microsoft.com/office/drawing/2014/main" id="{4F70B4BA-A660-436F-BCC3-8151C9561A39}"/>
              </a:ext>
            </a:extLst>
          </p:cNvPr>
          <p:cNvSpPr/>
          <p:nvPr/>
        </p:nvSpPr>
        <p:spPr>
          <a:xfrm>
            <a:off x="1403647" y="4065488"/>
            <a:ext cx="4612141" cy="1008112"/>
          </a:xfrm>
          <a:prstGeom prst="wedgeRoundRectCallout">
            <a:avLst>
              <a:gd name="adj1" fmla="val -50011"/>
              <a:gd name="adj2" fmla="val 116376"/>
              <a:gd name="adj3" fmla="val 16667"/>
            </a:avLst>
          </a:prstGeom>
          <a:solidFill>
            <a:schemeClr val="bg1"/>
          </a:solidFill>
          <a:ln w="28575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Support the children by ‘robot talking’ the words aloud and asking them to orally blend the sounds to tell you the word. </a:t>
            </a:r>
          </a:p>
        </p:txBody>
      </p:sp>
      <p:sp>
        <p:nvSpPr>
          <p:cNvPr id="21" name="Close bubble">
            <a:extLst>
              <a:ext uri="{FF2B5EF4-FFF2-40B4-BE49-F238E27FC236}">
                <a16:creationId xmlns:a16="http://schemas.microsoft.com/office/drawing/2014/main" id="{FD1045FB-80F3-4CA9-AD92-7BAF646FF417}"/>
              </a:ext>
            </a:extLst>
          </p:cNvPr>
          <p:cNvSpPr/>
          <p:nvPr/>
        </p:nvSpPr>
        <p:spPr>
          <a:xfrm>
            <a:off x="5849643" y="3981896"/>
            <a:ext cx="284162" cy="284163"/>
          </a:xfrm>
          <a:prstGeom prst="ellipse">
            <a:avLst/>
          </a:prstGeom>
          <a:solidFill>
            <a:srgbClr val="CB4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22" name="Oval 21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683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515" y="2169268"/>
            <a:ext cx="3219945" cy="4112678"/>
          </a:xfrm>
          <a:prstGeom prst="rect">
            <a:avLst/>
          </a:prstGeom>
        </p:spPr>
      </p:pic>
      <p:sp>
        <p:nvSpPr>
          <p:cNvPr id="16" name="b" hidden="1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865817" y="1410043"/>
            <a:ext cx="7402840" cy="4791479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Can you sing this alphabet song along with Kit?</a:t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/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i="1" dirty="0">
                <a:solidFill>
                  <a:schemeClr val="tx1"/>
                </a:solidFill>
                <a:latin typeface="Twinkl" pitchFamily="50" charset="0"/>
              </a:rPr>
              <a:t>(To the tune of the traditional alphabet song)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A, B, C, D, E, F, G,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the alphabet with me.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H, I, J, K, L, M, N,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Have a rest and start again.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O, P, Q, R, S, T, U,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Come along and sing it too.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V, W, X and Y,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Z is last so say goodbye.</a:t>
            </a:r>
          </a:p>
        </p:txBody>
      </p:sp>
      <p:sp>
        <p:nvSpPr>
          <p:cNvPr id="12" name="Oval 11"/>
          <p:cNvSpPr/>
          <p:nvPr/>
        </p:nvSpPr>
        <p:spPr>
          <a:xfrm>
            <a:off x="3871826" y="879714"/>
            <a:ext cx="1280462" cy="1172821"/>
          </a:xfrm>
          <a:prstGeom prst="ellipse">
            <a:avLst/>
          </a:prstGeom>
          <a:solidFill>
            <a:srgbClr val="FFD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hat</a:t>
            </a:r>
          </a:p>
        </p:txBody>
      </p:sp>
      <p:sp>
        <p:nvSpPr>
          <p:cNvPr id="35" name="Oval 34"/>
          <p:cNvSpPr/>
          <p:nvPr/>
        </p:nvSpPr>
        <p:spPr>
          <a:xfrm>
            <a:off x="5332165" y="879714"/>
            <a:ext cx="1278457" cy="1170985"/>
          </a:xfrm>
          <a:prstGeom prst="ellipse">
            <a:avLst/>
          </a:prstGeom>
          <a:solidFill>
            <a:srgbClr val="86B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boots</a:t>
            </a:r>
          </a:p>
        </p:txBody>
      </p:sp>
      <p:sp>
        <p:nvSpPr>
          <p:cNvPr id="36" name="Oval 35"/>
          <p:cNvSpPr/>
          <p:nvPr/>
        </p:nvSpPr>
        <p:spPr>
          <a:xfrm>
            <a:off x="1002020" y="879715"/>
            <a:ext cx="1280461" cy="1172821"/>
          </a:xfrm>
          <a:prstGeom prst="ellipse">
            <a:avLst/>
          </a:prstGeom>
          <a:solidFill>
            <a:srgbClr val="E42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thin socks</a:t>
            </a:r>
          </a:p>
        </p:txBody>
      </p:sp>
      <p:sp>
        <p:nvSpPr>
          <p:cNvPr id="37" name="Oval 36"/>
          <p:cNvSpPr/>
          <p:nvPr/>
        </p:nvSpPr>
        <p:spPr>
          <a:xfrm>
            <a:off x="2436923" y="879714"/>
            <a:ext cx="1280461" cy="1172821"/>
          </a:xfrm>
          <a:prstGeom prst="ellipse">
            <a:avLst/>
          </a:prstGeom>
          <a:solidFill>
            <a:srgbClr val="F18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cash</a:t>
            </a:r>
          </a:p>
        </p:txBody>
      </p:sp>
      <p:sp>
        <p:nvSpPr>
          <p:cNvPr id="38" name="Oval 37"/>
          <p:cNvSpPr/>
          <p:nvPr/>
        </p:nvSpPr>
        <p:spPr>
          <a:xfrm>
            <a:off x="6790498" y="879714"/>
            <a:ext cx="1278457" cy="1170985"/>
          </a:xfrm>
          <a:prstGeom prst="ellipse">
            <a:avLst/>
          </a:prstGeom>
          <a:solidFill>
            <a:srgbClr val="4CB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tool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5" name="Oval 1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27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4.81481E-6 L 5.83333E-6 -4.81481E-6 C 0.00088 0.00533 0.00261 0.01065 0.00261 0.01621 C 0.00365 0.06852 0.0047 0.05972 5.83333E-6 0.08565 C 0.00036 0.10579 0.0007 0.12593 0.00122 0.14607 C 0.00157 0.15347 0.00279 0.17963 0.004 0.18982 C 0.00435 0.19167 0.00504 0.19352 0.00539 0.19537 C 0.00591 0.19769 0.00626 0.20023 0.00678 0.20255 C 0.00713 0.2044 0.00782 0.20625 0.00817 0.2081 C 0.00869 0.21042 0.00886 0.21297 0.00956 0.21528 C 0.01615 0.23866 0.00869 0.20903 0.01494 0.22824 C 0.01615 0.23172 0.01615 0.23588 0.01772 0.23912 C 0.02049 0.24468 0.02119 0.24537 0.02327 0.25185 C 0.02379 0.25371 0.02397 0.25556 0.02466 0.25741 C 0.0257 0.26019 0.03039 0.26829 0.03143 0.27014 C 0.03247 0.27199 0.03299 0.27408 0.03421 0.2757 C 0.03542 0.27709 0.03699 0.27778 0.03838 0.27917 C 0.04081 0.28218 0.04254 0.28611 0.04515 0.28843 C 0.05539 0.29746 0.04411 0.28704 0.05192 0.29584 C 0.05383 0.29769 0.05591 0.29908 0.05747 0.30116 C 0.05904 0.30324 0.06008 0.30625 0.06164 0.30857 C 0.06286 0.31042 0.06442 0.31204 0.06563 0.31389 C 0.06667 0.31574 0.0672 0.31806 0.06841 0.31945 C 0.06997 0.3213 0.07223 0.32153 0.07397 0.32315 C 0.07553 0.32454 0.0764 0.32709 0.07796 0.32871 C 0.07917 0.32963 0.08091 0.3294 0.08213 0.33033 C 0.08508 0.33264 0.08768 0.33519 0.09029 0.33773 C 0.09029 0.33773 0.09862 0.34491 0.09862 0.34491 C 0.10036 0.34676 0.10209 0.34884 0.104 0.35047 C 0.11546 0.35996 0.10435 0.34977 0.11372 0.35602 C 0.11598 0.35764 0.11824 0.35972 0.12049 0.36158 C 0.12414 0.36412 0.129 0.36713 0.13282 0.36875 C 0.13456 0.36945 0.13647 0.36991 0.13838 0.3706 C 0.14011 0.37246 0.14185 0.37477 0.14376 0.37616 C 0.14549 0.37709 0.1474 0.37732 0.14931 0.37801 C 0.1507 0.37847 0.15209 0.37917 0.15348 0.37963 C 0.15522 0.38033 0.15713 0.38079 0.15886 0.38148 C 0.16164 0.38264 0.16424 0.38449 0.1672 0.38519 C 0.16945 0.38588 0.17171 0.38634 0.17397 0.38704 C 0.17588 0.3875 0.17761 0.38843 0.17952 0.38889 C 0.18213 0.38959 0.1849 0.39005 0.18768 0.39074 C 0.19411 0.39213 0.19411 0.39236 0.20001 0.39445 C 0.20782 0.39375 0.21563 0.39352 0.22327 0.39259 C 0.2257 0.39213 0.22779 0.39097 0.23022 0.39074 C 0.23786 0.38982 0.24567 0.38935 0.25348 0.38889 C 0.26303 0.38449 0.25157 0.38935 0.26997 0.38519 C 0.27136 0.38496 0.27258 0.3838 0.27397 0.38334 C 0.27674 0.38264 0.27952 0.38218 0.2823 0.38148 C 0.28456 0.38102 0.28681 0.38033 0.28907 0.37963 C 0.29272 0.37871 0.30001 0.37616 0.30001 0.37616 C 0.304 0.37246 0.30365 0.37199 0.30834 0.3706 C 0.30869 0.37037 0.30921 0.3706 0.30973 0.3706 " pathEditMode="relative" ptsTypes="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2.59259E-6 L -8.67362E-19 2.59259E-6 C 0.00035 0.01458 0.00052 0.02916 0.00121 0.04375 C 0.00139 0.0456 0.00243 0.04722 0.0026 0.0493 C 0.0059 0.09028 0.00173 0.06643 0.00538 0.08565 C 0.00555 0.09629 0.00486 0.16967 0.00816 0.20254 C 0.00833 0.20509 0.0092 0.2074 0.00955 0.20995 C 0.01007 0.21342 0.01024 0.21713 0.01094 0.22083 C 0.01111 0.22268 0.0118 0.22453 0.01232 0.22639 C 0.01267 0.22847 0.01406 0.24004 0.01493 0.24282 C 0.01562 0.24467 0.01701 0.24629 0.01771 0.24815 C 0.01892 0.25185 0.01962 0.25555 0.02048 0.25926 C 0.02083 0.26111 0.02118 0.26296 0.02187 0.26458 C 0.0309 0.28889 0.01996 0.25856 0.02587 0.27754 C 0.03316 0.29977 0.02448 0.27199 0.03142 0.29028 C 0.03403 0.29745 0.0316 0.2949 0.0342 0.30301 C 0.03489 0.30509 0.03628 0.30648 0.03698 0.30856 C 0.03802 0.31203 0.03802 0.3162 0.03958 0.31944 L 0.04514 0.33032 C 0.04774 0.3412 0.04444 0.33125 0.05052 0.33958 C 0.05173 0.3412 0.05226 0.34328 0.0533 0.34514 C 0.0559 0.34884 0.05885 0.35231 0.06163 0.35602 C 0.06337 0.35833 0.06493 0.36134 0.06701 0.36319 C 0.06979 0.36574 0.0743 0.36967 0.07656 0.37245 C 0.08003 0.37639 0.08246 0.38194 0.08628 0.38518 C 0.09028 0.38889 0.09114 0.38912 0.09444 0.39444 C 0.09548 0.39606 0.09601 0.39838 0.09722 0.39977 C 0.09965 0.40324 0.11215 0.41065 0.11232 0.41088 C 0.11285 0.41134 0.12031 0.41898 0.12187 0.4199 C 0.1401 0.43032 0.11198 0.41065 0.1342 0.42546 C 0.13559 0.42639 0.1368 0.42801 0.13819 0.42893 C 0.14896 0.4368 0.14618 0.43541 0.15469 0.43819 L 0.16302 0.4456 " pathEditMode="relative" ptsTypes="AAAAAAAAAAAAAAAAAAAAAAAAAAAAAAA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1.11111E-6 L 6.38889E-6 1.11111E-6 C 0.00278 0.00416 0.00574 0.00833 0.00834 0.01273 C 0.01112 0.01736 0.0165 0.02731 0.0165 0.02731 C 0.01928 0.03796 0.01615 0.02731 0.02206 0.04004 C 0.0231 0.04236 0.02379 0.0449 0.02466 0.04745 C 0.02553 0.0493 0.02657 0.05092 0.02744 0.05277 C 0.03108 0.07222 0.02622 0.0493 0.0316 0.06574 C 0.03282 0.06921 0.03282 0.07338 0.03438 0.07662 C 0.03525 0.07847 0.03629 0.08009 0.03716 0.08217 C 0.03768 0.08379 0.03768 0.08588 0.03837 0.0875 C 0.04011 0.09143 0.04393 0.09861 0.04393 0.09861 C 0.0481 0.12592 0.04289 0.09166 0.04671 0.11504 C 0.05018 0.13588 0.04601 0.11365 0.04949 0.13148 C 0.04983 0.13981 0.05018 0.14838 0.05087 0.15694 C 0.05105 0.1618 0.05226 0.16666 0.05209 0.17152 C 0.05192 0.17916 0.05035 0.20301 0.0481 0.21527 C 0.04775 0.21736 0.04706 0.21898 0.04671 0.22083 C 0.04619 0.22338 0.04584 0.22569 0.04532 0.22824 C 0.04306 0.23889 0.0448 0.22801 0.04254 0.24097 C 0.04202 0.24398 0.04185 0.24699 0.04115 0.25 C 0.04046 0.2537 0.03924 0.2574 0.03837 0.26111 C 0.03803 0.26342 0.03768 0.26597 0.03716 0.26828 C 0.03629 0.27083 0.03508 0.27314 0.03438 0.27569 C 0.03369 0.27731 0.03369 0.27939 0.03299 0.28101 C 0.03143 0.28495 0.02848 0.28796 0.02744 0.29213 C 0.02049 0.32037 0.02848 0.2912 0.02206 0.30856 C 0.02136 0.31018 0.02136 0.31226 0.02067 0.31389 C 0.0191 0.31782 0.01615 0.32083 0.01511 0.325 C 0.01476 0.32685 0.01459 0.3287 0.01372 0.33032 C 0.01303 0.33194 0.01181 0.33264 0.01112 0.33402 C 0.00539 0.3456 0.0106 0.33703 0.00695 0.34676 C 0.00626 0.34884 0.00487 0.35046 0.00417 0.35231 C 0.00348 0.35416 0.00313 0.35601 0.00278 0.35787 C 0.00226 0.36064 0.00122 0.36759 6.38889E-6 0.3706 C -0.00069 0.37268 -0.0019 0.37407 -0.0026 0.37615 C -0.00329 0.37777 -0.00364 0.37963 -0.00399 0.38148 C -0.00676 0.39421 -0.00416 0.38379 -0.00676 0.39976 C -0.00867 0.41157 -0.00815 0.39838 -0.00815 0.41273 " pathEditMode="relative" ptsTypes="AAAAAAAAAAAAAAAAAAAAAAAAAAAAAAAAAAAAA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33333E-6 L 1.94444E-6 -3.33333E-6 C 0.00191 0.00486 0.00399 0.00949 0.00556 0.01458 C 0.01493 0.04375 0.00365 0.01134 0.00972 0.03287 C 0.01042 0.03542 0.01181 0.0375 0.01233 0.04005 C 0.01354 0.04491 0.01389 0.05 0.0151 0.05463 C 0.01753 0.06435 0.0191 0.07014 0.02066 0.08218 C 0.02101 0.08565 0.0217 0.08935 0.02205 0.09306 C 0.02257 0.09907 0.02292 0.10532 0.02344 0.11134 C 0.02274 0.12685 0.02309 0.1419 0.02066 0.15695 C 0.02031 0.1588 0.01962 0.16065 0.01927 0.1625 C 0.01649 0.19931 0.01944 0.16806 0.01649 0.18796 C 0.01597 0.19167 0.0158 0.19537 0.0151 0.19907 C 0.01441 0.20278 0.01337 0.20625 0.01233 0.20995 L 0.00972 0.22083 C 0.0092 0.22269 0.00903 0.22477 0.00833 0.22639 C 0.00729 0.22824 0.00625 0.22986 0.00556 0.23195 C 0.00486 0.23357 0.00486 0.23565 0.00417 0.23727 C 0.00347 0.23935 0.00226 0.24097 0.00139 0.24282 C 0.00087 0.24445 0.00104 0.24676 1.94444E-6 0.24838 C -0.00087 0.25 -0.00278 0.25046 -0.00399 0.25185 C -0.00694 0.25532 -0.00955 0.25926 -0.01233 0.26296 L -0.02049 0.27384 C -0.02135 0.2757 -0.02205 0.27778 -0.02326 0.2794 C -0.02604 0.2831 -0.02951 0.2838 -0.03281 0.28657 C -0.03385 0.28773 -0.03455 0.28935 -0.03559 0.29028 C -0.03681 0.29167 -0.03837 0.29259 -0.03958 0.29398 C -0.04254 0.29745 -0.04462 0.30208 -0.04792 0.30486 C -0.04913 0.30625 -0.05052 0.30741 -0.05191 0.30857 C -0.05365 0.30995 -0.05573 0.31065 -0.05747 0.31227 C -0.05903 0.31366 -0.06007 0.3162 -0.06146 0.31782 C -0.07083 0.32732 -0.06719 0.32245 -0.07517 0.3287 C -0.07674 0.32986 -0.07795 0.33125 -0.07934 0.33241 C -0.0908 0.3412 -0.07951 0.33218 -0.08889 0.33773 C -0.09271 0.34005 -0.09653 0.34213 -0.09983 0.34514 C -0.10122 0.3463 -0.10243 0.34792 -0.10399 0.34884 C -0.1066 0.35023 -0.10972 0.35023 -0.11215 0.35232 C -0.11493 0.35486 -0.11736 0.35833 -0.12031 0.35972 C -0.12309 0.36088 -0.12622 0.36134 -0.12865 0.36343 C -0.1342 0.36852 -0.13108 0.36644 -0.13819 0.36875 L -0.14635 0.37616 C -0.14774 0.37732 -0.14896 0.37917 -0.15052 0.37986 L -0.15469 0.38171 C -0.16667 0.39769 -0.15191 0.37732 -0.16146 0.39259 L -0.16823 0.40185 " pathEditMode="relative" ptsTypes="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4.16667E-6 1.48148E-6 C 0.00052 0.00532 0.00052 0.01088 0.00138 0.01643 C 0.00191 0.01898 0.00329 0.02106 0.00416 0.02361 C 0.00468 0.02546 0.00503 0.02731 0.00555 0.02916 C 0.0059 0.03333 0.00625 0.03773 0.00694 0.04189 C 0.00711 0.04375 0.00833 0.04537 0.00833 0.04745 C 0.00833 0.07662 0.00763 0.10578 0.00694 0.13518 C 0.00642 0.15185 0.00573 0.14051 0.00416 0.15162 C 0.00312 0.15879 0.00225 0.1662 0.00138 0.17338 L 4.16667E-6 0.18449 C -0.00035 0.18796 -0.00052 0.19189 -0.00139 0.19537 C -0.00296 0.20138 -0.00296 0.20138 -0.00417 0.2081 C -0.0066 0.22361 -0.004 0.21111 -0.00816 0.22824 L -0.00955 0.23379 C -0.01007 0.23564 -0.01007 0.23773 -0.01094 0.23935 L -0.0165 0.25023 C -0.01875 0.25995 -0.01702 0.25416 -0.02327 0.26666 L -0.02605 0.27222 C -0.02917 0.27847 -0.03559 0.29166 -0.03837 0.29398 L -0.04237 0.29768 C -0.04341 0.29953 -0.04393 0.30185 -0.04514 0.30324 C -0.04671 0.30486 -0.04896 0.30532 -0.0507 0.30694 C -0.05452 0.31018 -0.05834 0.31342 -0.06164 0.31782 C -0.06302 0.31967 -0.06424 0.32152 -0.0658 0.32338 C -0.0691 0.32708 -0.07136 0.32754 -0.07535 0.33055 C -0.07761 0.3324 -0.08004 0.33402 -0.08212 0.33611 C -0.08455 0.33842 -0.08646 0.34143 -0.08907 0.34328 C -0.09115 0.34513 -0.09358 0.3456 -0.09584 0.34699 C -0.10504 0.35254 -0.0974 0.3493 -0.10677 0.35254 C -0.11337 0.35833 -0.10834 0.35486 -0.11632 0.3581 C -0.13073 0.36365 -0.11875 0.36088 -0.13698 0.36342 C -0.14844 0.37106 -0.13559 0.36342 -0.1507 0.36898 C -0.15296 0.3699 -0.15504 0.37176 -0.15747 0.37268 C -0.15973 0.37361 -0.16198 0.37361 -0.16441 0.37453 C -0.17709 0.3787 -0.15452 0.37361 -0.17796 0.37801 C -0.18421 0.38217 -0.18421 0.38263 -0.19167 0.38541 C -0.19636 0.38703 -0.20365 0.38819 -0.20816 0.38912 C -0.22848 0.39328 -0.20591 0.39027 -0.24653 0.39282 C -0.25296 0.39398 -0.25938 0.39467 -0.26563 0.39629 C -0.2757 0.39907 -0.27014 0.39768 -0.28212 0.4 C -0.28351 0.40069 -0.28473 0.40162 -0.28629 0.40185 C -0.3 0.40439 -0.29757 0.40185 -0.30677 0.40555 C -0.30955 0.40671 -0.3125 0.40694 -0.31493 0.40926 C -0.325 0.41805 -0.31233 0.40717 -0.32466 0.41643 C -0.33195 0.42222 -0.32518 0.41851 -0.33282 0.42199 L -0.33681 0.42754 " pathEditMode="relative" ptsTypes="AAAAAAAAAAAAAAAAAAAAAAAAAAAAAAAAAAAAAAAAAAAAAAA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2" grpId="0" animBg="1"/>
      <p:bldP spid="12" grpId="3" animBg="1"/>
      <p:bldP spid="35" grpId="0" animBg="1"/>
      <p:bldP spid="35" grpId="1" animBg="1"/>
      <p:bldP spid="36" grpId="1" animBg="1"/>
      <p:bldP spid="36" grpId="2" animBg="1"/>
      <p:bldP spid="37" grpId="0" animBg="1"/>
      <p:bldP spid="37" grpId="1" animBg="1"/>
      <p:bldP spid="38" grpId="0" animBg="1"/>
      <p:bldP spid="3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5"/>
          <a:stretch/>
        </p:blipFill>
        <p:spPr>
          <a:xfrm>
            <a:off x="497776" y="479425"/>
            <a:ext cx="8148447" cy="5893043"/>
          </a:xfrm>
          <a:prstGeom prst="roundRect">
            <a:avLst>
              <a:gd name="adj" fmla="val 1856"/>
            </a:avLst>
          </a:prstGeom>
        </p:spPr>
      </p:pic>
      <p:sp>
        <p:nvSpPr>
          <p:cNvPr id="8" name="Rounded Rectangle 7" hidden="1"/>
          <p:cNvSpPr/>
          <p:nvPr/>
        </p:nvSpPr>
        <p:spPr bwMode="auto">
          <a:xfrm>
            <a:off x="491024" y="482873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3"/>
            <a:srcRect/>
            <a:stretch>
              <a:fillRect l="-1265" r="-1265"/>
            </a:stretch>
          </a:blipFill>
          <a:ln w="254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92863" y="2266782"/>
            <a:ext cx="3287119" cy="4595696"/>
            <a:chOff x="3405511" y="-3054"/>
            <a:chExt cx="4907440" cy="68610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511" y="0"/>
              <a:ext cx="2332978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273" y="-3054"/>
              <a:ext cx="2460678" cy="685800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0" name="Oval 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225170" y="227397"/>
            <a:ext cx="7920880" cy="2039385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I’m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glad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we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wrote notes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last time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we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went,”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.</a:t>
            </a:r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Me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oo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,”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Sam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 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Can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you remember what Farmer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G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ai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l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taught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us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?”</a:t>
            </a:r>
          </a:p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Let’s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ch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e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ck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,”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1224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130" y="3937691"/>
            <a:ext cx="1824387" cy="1724069"/>
          </a:xfrm>
          <a:prstGeom prst="rect">
            <a:avLst/>
          </a:prstGeom>
        </p:spPr>
      </p:pic>
      <p:sp>
        <p:nvSpPr>
          <p:cNvPr id="16" name="b" hidden="1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865817" y="1410043"/>
            <a:ext cx="7402840" cy="4791479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Can you sing this alphabet song along with Kit?</a:t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/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i="1" dirty="0">
                <a:solidFill>
                  <a:schemeClr val="tx1"/>
                </a:solidFill>
                <a:latin typeface="Twinkl" pitchFamily="50" charset="0"/>
              </a:rPr>
              <a:t>(To the tune of the traditional alphabet song)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A, B, C, D, E, F, G,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the alphabet with me.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H, I, J, K, L, M, N,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Have a rest and start again.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O, P, Q, R, S, T, U,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Come along and sing it too.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V, W, X and Y,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Z is last so say goodbye.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9EB8714-B516-4FF3-8BCC-07BCF205A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Farm School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76" y="4015278"/>
            <a:ext cx="3783031" cy="1706509"/>
          </a:xfrm>
          <a:prstGeom prst="rect">
            <a:avLst/>
          </a:prstGeom>
        </p:spPr>
      </p:pic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809000" y="1473200"/>
            <a:ext cx="7516474" cy="800753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Can you help Kit and Sam read the notes they made last time they visited Farmer Gail?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21" y="3013863"/>
            <a:ext cx="2810110" cy="27079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34" y="4583982"/>
            <a:ext cx="1268910" cy="1562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6426" flipH="1">
            <a:off x="798700" y="4701287"/>
            <a:ext cx="2992582" cy="192094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24" name="Oval 23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079" y="4627828"/>
            <a:ext cx="1061410" cy="147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7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" hidden="1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865817" y="1410043"/>
            <a:ext cx="7402840" cy="4791479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Can you sing this alphabet song along with Kit?</a:t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/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i="1" dirty="0">
                <a:solidFill>
                  <a:schemeClr val="tx1"/>
                </a:solidFill>
                <a:latin typeface="Twinkl" pitchFamily="50" charset="0"/>
              </a:rPr>
              <a:t>(To the tune of the traditional alphabet song)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A, B, C, D, E, F, G,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the alphabet with me.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H, I, J, K, L, M, N,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Have a rest and start again.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O, P, Q, R, S, T, U,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Come along and sing it too.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V, W, X and Y,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Z is last so say goodbye.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363439" y="4300437"/>
            <a:ext cx="2344098" cy="1347771"/>
            <a:chOff x="3363439" y="3833472"/>
            <a:chExt cx="2344098" cy="1347771"/>
          </a:xfrm>
        </p:grpSpPr>
        <p:sp>
          <p:nvSpPr>
            <p:cNvPr id="10" name="Rectangle 9"/>
            <p:cNvSpPr/>
            <p:nvPr/>
          </p:nvSpPr>
          <p:spPr>
            <a:xfrm>
              <a:off x="3363439" y="3833472"/>
              <a:ext cx="234409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8000" dirty="0"/>
                <a:t>wool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266373" y="5040408"/>
              <a:ext cx="1023858" cy="11650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3796809" y="5016074"/>
              <a:ext cx="171422" cy="1651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416951" y="5016074"/>
              <a:ext cx="171422" cy="1651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23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13" y="1456354"/>
            <a:ext cx="1992950" cy="276991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26" name="Oval 25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586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" hidden="1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865817" y="1410043"/>
            <a:ext cx="7402840" cy="4791479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Can you sing this alphabet song along with Kit?</a:t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/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i="1" dirty="0">
                <a:solidFill>
                  <a:schemeClr val="tx1"/>
                </a:solidFill>
                <a:latin typeface="Twinkl" pitchFamily="50" charset="0"/>
              </a:rPr>
              <a:t>(To the tune of the traditional alphabet song)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A, B, C, D, E, F, G,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the alphabet with me.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H, I, J, K, L, M, N,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Have a rest and start again.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O, P, Q, R, S, T, U,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Come along and sing it too.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V, W, X and Y,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Z is last so say goodbye.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363439" y="4320461"/>
            <a:ext cx="2344098" cy="1512940"/>
            <a:chOff x="3363439" y="3833472"/>
            <a:chExt cx="2344098" cy="1512940"/>
          </a:xfrm>
        </p:grpSpPr>
        <p:sp>
          <p:nvSpPr>
            <p:cNvPr id="10" name="Rectangle 9"/>
            <p:cNvSpPr/>
            <p:nvPr/>
          </p:nvSpPr>
          <p:spPr>
            <a:xfrm>
              <a:off x="3363439" y="3833472"/>
              <a:ext cx="234409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8000" dirty="0"/>
                <a:t>hoof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266374" y="5040408"/>
              <a:ext cx="776176" cy="11650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3796809" y="5016074"/>
              <a:ext cx="171422" cy="1651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246766" y="5181243"/>
              <a:ext cx="171422" cy="1651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23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929" y="1048461"/>
            <a:ext cx="3151118" cy="297784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27" name="Oval 26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273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" hidden="1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865817" y="1410043"/>
            <a:ext cx="7402840" cy="4791479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Can you sing this alphabet song along with Kit?</a:t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/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i="1" dirty="0">
                <a:solidFill>
                  <a:schemeClr val="tx1"/>
                </a:solidFill>
                <a:latin typeface="Twinkl" pitchFamily="50" charset="0"/>
              </a:rPr>
              <a:t>(To the tune of the traditional alphabet song)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A, B, C, D, E, F, G,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the alphabet with me.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H, I, J, K, L, M, N,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Have a rest and start again.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O, P, Q, R, S, T, U,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Come along and sing it too.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V, W, X and Y,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Z is last so say goodbye.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363439" y="4232778"/>
            <a:ext cx="2344098" cy="1347771"/>
            <a:chOff x="3363439" y="3833472"/>
            <a:chExt cx="2344098" cy="1347771"/>
          </a:xfrm>
        </p:grpSpPr>
        <p:sp>
          <p:nvSpPr>
            <p:cNvPr id="10" name="Rectangle 9"/>
            <p:cNvSpPr/>
            <p:nvPr/>
          </p:nvSpPr>
          <p:spPr>
            <a:xfrm>
              <a:off x="3363439" y="3833472"/>
              <a:ext cx="234409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8000" dirty="0"/>
                <a:t>cart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266374" y="5040408"/>
              <a:ext cx="776176" cy="11650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3796809" y="5016074"/>
              <a:ext cx="171422" cy="1651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209188" y="5004530"/>
              <a:ext cx="171422" cy="1651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23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471" y="1738727"/>
            <a:ext cx="5266097" cy="237551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27" name="Oval 26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049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" hidden="1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865817" y="1410043"/>
            <a:ext cx="7402840" cy="4791479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Can you sing this alphabet song along with Kit?</a:t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/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i="1" dirty="0">
                <a:solidFill>
                  <a:schemeClr val="tx1"/>
                </a:solidFill>
                <a:latin typeface="Twinkl" pitchFamily="50" charset="0"/>
              </a:rPr>
              <a:t>(To the tune of the traditional alphabet song)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A, B, C, D, E, F, G,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the alphabet with me.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H, I, J, K, L, M, N,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Have a rest and start again.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O, P, Q, R, S, T, U,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Come along and sing it too.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V, W, X and Y,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Z is last so say goodbye.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740169" y="4257110"/>
            <a:ext cx="3590638" cy="1323439"/>
            <a:chOff x="2740169" y="3857804"/>
            <a:chExt cx="3590638" cy="1323439"/>
          </a:xfrm>
        </p:grpSpPr>
        <p:sp>
          <p:nvSpPr>
            <p:cNvPr id="10" name="Rectangle 9"/>
            <p:cNvSpPr/>
            <p:nvPr/>
          </p:nvSpPr>
          <p:spPr>
            <a:xfrm>
              <a:off x="2740169" y="3857804"/>
              <a:ext cx="359063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8000" dirty="0"/>
                <a:t>market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902718" y="5040408"/>
              <a:ext cx="776176" cy="11650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3300119" y="5016074"/>
              <a:ext cx="171422" cy="1651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990915" y="5004530"/>
              <a:ext cx="171422" cy="1651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478839" y="5004530"/>
              <a:ext cx="171422" cy="1651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882349" y="5004530"/>
              <a:ext cx="171422" cy="1651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23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6" y="907053"/>
            <a:ext cx="3451224" cy="332572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28" name="Oval 27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140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" hidden="1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865817" y="1410043"/>
            <a:ext cx="7402840" cy="4791479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Can you sing this alphabet song along with Kit?</a:t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/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i="1" dirty="0">
                <a:solidFill>
                  <a:schemeClr val="tx1"/>
                </a:solidFill>
                <a:latin typeface="Twinkl" pitchFamily="50" charset="0"/>
              </a:rPr>
              <a:t>(To the tune of the traditional alphabet song)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A, B, C, D, E, F, G,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the alphabet with me.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H, I, J, K, L, M, N,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Have a rest and start again.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O, P, Q, R, S, T, U,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Come along and sing it too.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V, W, X and Y,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Z is last so say goodbye.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740169" y="4257110"/>
            <a:ext cx="3590638" cy="1545509"/>
            <a:chOff x="2740169" y="3857804"/>
            <a:chExt cx="3590638" cy="1545509"/>
          </a:xfrm>
        </p:grpSpPr>
        <p:sp>
          <p:nvSpPr>
            <p:cNvPr id="10" name="Rectangle 9"/>
            <p:cNvSpPr/>
            <p:nvPr/>
          </p:nvSpPr>
          <p:spPr>
            <a:xfrm>
              <a:off x="2740169" y="3857804"/>
              <a:ext cx="359063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8000" dirty="0"/>
                <a:t>fork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031491" y="5053196"/>
              <a:ext cx="776176" cy="11650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3675900" y="5238144"/>
              <a:ext cx="171422" cy="1651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093293" y="5004530"/>
              <a:ext cx="171422" cy="1651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23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1253">
            <a:off x="2261341" y="1044201"/>
            <a:ext cx="4548292" cy="291956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28" name="Oval 27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41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" hidden="1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865817" y="1410043"/>
            <a:ext cx="7402840" cy="4791479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Can you sing this alphabet song along with Kit?</a:t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/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i="1" dirty="0">
                <a:solidFill>
                  <a:schemeClr val="tx1"/>
                </a:solidFill>
                <a:latin typeface="Twinkl" pitchFamily="50" charset="0"/>
              </a:rPr>
              <a:t>(To the tune of the traditional alphabet song)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A, B, C, D, E, F, G,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the alphabet with me.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H, I, J, K, L, M, N,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Have a rest and start again.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O, P, Q, R, S, T, U,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Come along and sing it too.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V, W, X and Y,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Z is last so say goodbye.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740169" y="4257110"/>
            <a:ext cx="3590638" cy="1336227"/>
            <a:chOff x="2740169" y="3857804"/>
            <a:chExt cx="3590638" cy="1336227"/>
          </a:xfrm>
        </p:grpSpPr>
        <p:sp>
          <p:nvSpPr>
            <p:cNvPr id="10" name="Rectangle 9"/>
            <p:cNvSpPr/>
            <p:nvPr/>
          </p:nvSpPr>
          <p:spPr>
            <a:xfrm>
              <a:off x="2740169" y="3857804"/>
              <a:ext cx="359063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8000" dirty="0"/>
                <a:t>corn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082033" y="5053196"/>
              <a:ext cx="776176" cy="11650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3713478" y="5028862"/>
              <a:ext cx="171422" cy="1651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143397" y="5004530"/>
              <a:ext cx="171422" cy="1651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23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88" y="1197931"/>
            <a:ext cx="2382199" cy="293411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26" name="Oval 25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894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"/>
          <a:stretch/>
        </p:blipFill>
        <p:spPr>
          <a:xfrm>
            <a:off x="501676" y="476673"/>
            <a:ext cx="8148447" cy="5904656"/>
          </a:xfrm>
          <a:prstGeom prst="roundRect">
            <a:avLst>
              <a:gd name="adj" fmla="val 1605"/>
            </a:avLst>
          </a:prstGeom>
        </p:spPr>
      </p:pic>
      <p:sp>
        <p:nvSpPr>
          <p:cNvPr id="8" name="Rounded Rectangle 7" hidden="1"/>
          <p:cNvSpPr/>
          <p:nvPr/>
        </p:nvSpPr>
        <p:spPr bwMode="auto">
          <a:xfrm>
            <a:off x="491024" y="482873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3"/>
            <a:srcRect/>
            <a:stretch>
              <a:fillRect l="-1265" r="-1265"/>
            </a:stretch>
          </a:blipFill>
          <a:ln w="254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0" name="Oval 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8272049" y="227397"/>
            <a:ext cx="871947" cy="504056"/>
          </a:xfrm>
          <a:prstGeom prst="rect">
            <a:avLst/>
          </a:prstGeom>
          <a:solidFill>
            <a:srgbClr val="CC4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r>
              <a:rPr lang="en-GB" altLang="en-US" b="1" dirty="0">
                <a:solidFill>
                  <a:schemeClr val="bg1"/>
                </a:solidFill>
              </a:rPr>
              <a:t>Apply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96" y="1352141"/>
            <a:ext cx="2804692" cy="5505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66" y="2347752"/>
            <a:ext cx="1304287" cy="38340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92" y="2480901"/>
            <a:ext cx="1316086" cy="366798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66391" y="130092"/>
            <a:ext cx="7920880" cy="1652786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Farmer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G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ai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l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was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w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ai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ti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ng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f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or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 and Sam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when they arrived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at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 f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ar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my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ar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d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</a:t>
            </a:r>
          </a:p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“Welcome </a:t>
            </a:r>
            <a:r>
              <a:rPr lang="en-GB" sz="2400" dirty="0" err="1">
                <a:solidFill>
                  <a:srgbClr val="7030A0"/>
                </a:solidFill>
                <a:latin typeface="Twinkl" pitchFamily="50" charset="0"/>
              </a:rPr>
              <a:t>ba</a:t>
            </a:r>
            <a:r>
              <a:rPr lang="en-GB" sz="2400" u="sng" dirty="0" err="1">
                <a:solidFill>
                  <a:srgbClr val="7030A0"/>
                </a:solidFill>
                <a:latin typeface="Twinkl" pitchFamily="50" charset="0"/>
              </a:rPr>
              <a:t>ck</a:t>
            </a:r>
            <a:r>
              <a:rPr lang="en-GB" sz="2400" dirty="0" err="1">
                <a:solidFill>
                  <a:schemeClr val="bg1"/>
                </a:solidFill>
                <a:latin typeface="Twinkl" pitchFamily="50" charset="0"/>
              </a:rPr>
              <a:t>,</a:t>
            </a:r>
            <a:r>
              <a:rPr lang="en-GB" sz="2400" dirty="0" err="1">
                <a:solidFill>
                  <a:srgbClr val="FF0000"/>
                </a:solidFill>
                <a:latin typeface="Twinkl" pitchFamily="50" charset="0"/>
              </a:rPr>
              <a:t>my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young farmers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in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training!”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she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said. 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have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lots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f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or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you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to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help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wi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th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today.”</a:t>
            </a:r>
          </a:p>
        </p:txBody>
      </p:sp>
    </p:spTree>
    <p:extLst>
      <p:ext uri="{BB962C8B-B14F-4D97-AF65-F5344CB8AC3E}">
        <p14:creationId xmlns:p14="http://schemas.microsoft.com/office/powerpoint/2010/main" val="3958671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" hidden="1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865817" y="1410043"/>
            <a:ext cx="7402840" cy="4791479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Can you sing this alphabet song along with Kit?</a:t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/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i="1" dirty="0">
                <a:solidFill>
                  <a:schemeClr val="tx1"/>
                </a:solidFill>
                <a:latin typeface="Twinkl" pitchFamily="50" charset="0"/>
              </a:rPr>
              <a:t>(To the tune of the traditional alphabet song)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A, B, C, D, E, F, G,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the alphabet with me.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H, I, J, K, L, M, N,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Have a rest and start again.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O, P, Q, R, S, T, U,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Come along and sing it too.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V, W, X and Y,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Z is last so say goodbye.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9EB8714-B516-4FF3-8BCC-07BCF205A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Farmyard Fun</a:t>
            </a:r>
          </a:p>
        </p:txBody>
      </p: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809000" y="1473200"/>
            <a:ext cx="7516474" cy="800753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Kit and Sam are learning how to help on the farm. </a:t>
            </a:r>
            <a:br>
              <a:rPr lang="en-GB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Find out what they get up to by reading the sentences!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020049" y="227397"/>
            <a:ext cx="1123947" cy="504056"/>
            <a:chOff x="8020049" y="227397"/>
            <a:chExt cx="1123947" cy="504056"/>
          </a:xfrm>
        </p:grpSpPr>
        <p:sp>
          <p:nvSpPr>
            <p:cNvPr id="19" name="Oval 18"/>
            <p:cNvSpPr/>
            <p:nvPr/>
          </p:nvSpPr>
          <p:spPr>
            <a:xfrm>
              <a:off x="8020049" y="227397"/>
              <a:ext cx="504000" cy="50405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272049" y="227397"/>
              <a:ext cx="871947" cy="504056"/>
            </a:xfrm>
            <a:prstGeom prst="rect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663302" y="2466975"/>
            <a:ext cx="3817396" cy="3668433"/>
            <a:chOff x="2236763" y="2466975"/>
            <a:chExt cx="4033461" cy="387606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763" y="2466975"/>
              <a:ext cx="1974474" cy="387606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0200" y="3604833"/>
              <a:ext cx="918205" cy="269914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3713" y="3698566"/>
              <a:ext cx="926511" cy="2582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627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" hidden="1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865817" y="1410043"/>
            <a:ext cx="7402840" cy="4791479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Can you sing this alphabet song along with Kit?</a:t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/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i="1" dirty="0">
                <a:solidFill>
                  <a:schemeClr val="tx1"/>
                </a:solidFill>
                <a:latin typeface="Twinkl" pitchFamily="50" charset="0"/>
              </a:rPr>
              <a:t>(To the tune of the traditional alphabet song)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A, B, C, D, E, F, G,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the alphabet with me.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H, I, J, K, L, M, N,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Have a rest and start again.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O, P, Q, R, S, T, U,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Come along and sing it too.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V, W, X and Y,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Z is last so say goodbye.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9EB8714-B516-4FF3-8BCC-07BCF205A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Farmyard Fun</a:t>
            </a:r>
          </a:p>
        </p:txBody>
      </p:sp>
      <p:sp>
        <p:nvSpPr>
          <p:cNvPr id="19" name="Oval 18"/>
          <p:cNvSpPr/>
          <p:nvPr/>
        </p:nvSpPr>
        <p:spPr>
          <a:xfrm>
            <a:off x="8020049" y="227397"/>
            <a:ext cx="504000" cy="50405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8272049" y="227397"/>
            <a:ext cx="871947" cy="504056"/>
          </a:xfrm>
          <a:prstGeom prst="rect">
            <a:avLst/>
          </a:prstGeom>
          <a:solidFill>
            <a:srgbClr val="CC4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r>
              <a:rPr lang="en-GB" altLang="en-US" b="1" dirty="0">
                <a:solidFill>
                  <a:schemeClr val="bg1"/>
                </a:solidFill>
              </a:rPr>
              <a:t>Apply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495550" y="5807075"/>
            <a:ext cx="41713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  <a:latin typeface="Twinkl SemiBold" pitchFamily="2" charset="0"/>
              </a:rPr>
              <a:t>A ‘Let’s Read Together!’ Book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4" b="33115"/>
          <a:stretch/>
        </p:blipFill>
        <p:spPr>
          <a:xfrm>
            <a:off x="529814" y="1473200"/>
            <a:ext cx="8102805" cy="413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3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04" y="731453"/>
            <a:ext cx="3960001" cy="40482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4"/>
          <a:stretch/>
        </p:blipFill>
        <p:spPr>
          <a:xfrm>
            <a:off x="489054" y="464090"/>
            <a:ext cx="8168564" cy="5893053"/>
          </a:xfrm>
          <a:prstGeom prst="roundRect">
            <a:avLst>
              <a:gd name="adj" fmla="val 1976"/>
            </a:avLst>
          </a:prstGeom>
        </p:spPr>
      </p:pic>
      <p:grpSp>
        <p:nvGrpSpPr>
          <p:cNvPr id="13" name="Group 12"/>
          <p:cNvGrpSpPr/>
          <p:nvPr/>
        </p:nvGrpSpPr>
        <p:grpSpPr>
          <a:xfrm>
            <a:off x="8020049" y="227397"/>
            <a:ext cx="1123947" cy="504056"/>
            <a:chOff x="8020049" y="227397"/>
            <a:chExt cx="1123947" cy="504056"/>
          </a:xfrm>
        </p:grpSpPr>
        <p:sp>
          <p:nvSpPr>
            <p:cNvPr id="14" name="Oval 13"/>
            <p:cNvSpPr/>
            <p:nvPr/>
          </p:nvSpPr>
          <p:spPr>
            <a:xfrm>
              <a:off x="8020049" y="227397"/>
              <a:ext cx="504000" cy="50405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72049" y="227397"/>
              <a:ext cx="871947" cy="504056"/>
            </a:xfrm>
            <a:prstGeom prst="rect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375" y="1927066"/>
            <a:ext cx="1747124" cy="30529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82" y="1969853"/>
            <a:ext cx="1774521" cy="30529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59787" y="3797480"/>
            <a:ext cx="1137257" cy="1159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198" y="3465513"/>
            <a:ext cx="954297" cy="1018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76" y="1482074"/>
            <a:ext cx="2274768" cy="4465572"/>
          </a:xfrm>
          <a:prstGeom prst="rect">
            <a:avLst/>
          </a:prstGeom>
        </p:spPr>
      </p:pic>
      <p:sp>
        <p:nvSpPr>
          <p:cNvPr id="24" name="Speech Bubble">
            <a:extLst>
              <a:ext uri="{FF2B5EF4-FFF2-40B4-BE49-F238E27FC236}">
                <a16:creationId xmlns:a16="http://schemas.microsoft.com/office/drawing/2014/main" id="{B0288A3D-4903-446A-9F9F-C5E99AF2DE15}"/>
              </a:ext>
            </a:extLst>
          </p:cNvPr>
          <p:cNvSpPr/>
          <p:nvPr/>
        </p:nvSpPr>
        <p:spPr>
          <a:xfrm>
            <a:off x="1712068" y="5074836"/>
            <a:ext cx="6102962" cy="872810"/>
          </a:xfrm>
          <a:prstGeom prst="wedgeRoundRectCallout">
            <a:avLst>
              <a:gd name="adj1" fmla="val 20479"/>
              <a:gd name="adj2" fmla="val -4869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We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need to feed the chicken with corn.</a:t>
            </a:r>
          </a:p>
        </p:txBody>
      </p:sp>
      <p:sp>
        <p:nvSpPr>
          <p:cNvPr id="16" name="Sound Buttons On"/>
          <p:cNvSpPr/>
          <p:nvPr/>
        </p:nvSpPr>
        <p:spPr>
          <a:xfrm>
            <a:off x="713752" y="5022841"/>
            <a:ext cx="1152128" cy="1152128"/>
          </a:xfrm>
          <a:prstGeom prst="ellipse">
            <a:avLst/>
          </a:prstGeom>
          <a:solidFill>
            <a:srgbClr val="CB479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Sound Buttons On/Off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712205" y="5701282"/>
            <a:ext cx="4541024" cy="82318"/>
            <a:chOff x="2712205" y="5701282"/>
            <a:chExt cx="4541024" cy="82318"/>
          </a:xfrm>
        </p:grpSpPr>
        <p:sp>
          <p:nvSpPr>
            <p:cNvPr id="28" name="Rounded Rectangle 27"/>
            <p:cNvSpPr/>
            <p:nvPr/>
          </p:nvSpPr>
          <p:spPr>
            <a:xfrm>
              <a:off x="3859570" y="5701282"/>
              <a:ext cx="265294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3726177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2712205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3174658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4170057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2861254" y="5701282"/>
              <a:ext cx="265294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4922260" y="5701282"/>
              <a:ext cx="265294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5223940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5329611" y="5701282"/>
              <a:ext cx="245499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58" name="Oval 57"/>
            <p:cNvSpPr/>
            <p:nvPr/>
          </p:nvSpPr>
          <p:spPr>
            <a:xfrm>
              <a:off x="5620585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/>
            <p:cNvSpPr/>
            <p:nvPr/>
          </p:nvSpPr>
          <p:spPr>
            <a:xfrm>
              <a:off x="5780873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6359035" y="5701282"/>
              <a:ext cx="245499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61" name="Oval 60"/>
            <p:cNvSpPr/>
            <p:nvPr/>
          </p:nvSpPr>
          <p:spPr>
            <a:xfrm>
              <a:off x="6061039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/>
            <p:cNvSpPr/>
            <p:nvPr/>
          </p:nvSpPr>
          <p:spPr>
            <a:xfrm>
              <a:off x="6243326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Oval 62"/>
            <p:cNvSpPr/>
            <p:nvPr/>
          </p:nvSpPr>
          <p:spPr>
            <a:xfrm>
              <a:off x="6732557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6840706" y="5701282"/>
              <a:ext cx="245499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65" name="Oval 64"/>
            <p:cNvSpPr/>
            <p:nvPr/>
          </p:nvSpPr>
          <p:spPr>
            <a:xfrm>
              <a:off x="7170911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5649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5"/>
          <a:stretch/>
        </p:blipFill>
        <p:spPr>
          <a:xfrm>
            <a:off x="497776" y="479425"/>
            <a:ext cx="8148447" cy="5893043"/>
          </a:xfrm>
          <a:prstGeom prst="roundRect">
            <a:avLst>
              <a:gd name="adj" fmla="val 1548"/>
            </a:avLst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04" y="731453"/>
            <a:ext cx="3960001" cy="404829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20049" y="227397"/>
            <a:ext cx="1123947" cy="504056"/>
            <a:chOff x="8020049" y="227397"/>
            <a:chExt cx="1123947" cy="504056"/>
          </a:xfrm>
        </p:grpSpPr>
        <p:sp>
          <p:nvSpPr>
            <p:cNvPr id="14" name="Oval 13"/>
            <p:cNvSpPr/>
            <p:nvPr/>
          </p:nvSpPr>
          <p:spPr>
            <a:xfrm>
              <a:off x="8020049" y="227397"/>
              <a:ext cx="504000" cy="50405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72049" y="227397"/>
              <a:ext cx="871947" cy="504056"/>
            </a:xfrm>
            <a:prstGeom prst="rect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06" y="2076472"/>
            <a:ext cx="988500" cy="29057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64" y="2101712"/>
            <a:ext cx="1023439" cy="2852362"/>
          </a:xfrm>
          <a:prstGeom prst="rect">
            <a:avLst/>
          </a:prstGeom>
        </p:spPr>
      </p:pic>
      <p:sp>
        <p:nvSpPr>
          <p:cNvPr id="24" name="Speech Bubble">
            <a:extLst>
              <a:ext uri="{FF2B5EF4-FFF2-40B4-BE49-F238E27FC236}">
                <a16:creationId xmlns:a16="http://schemas.microsoft.com/office/drawing/2014/main" id="{B0288A3D-4903-446A-9F9F-C5E99AF2DE15}"/>
              </a:ext>
            </a:extLst>
          </p:cNvPr>
          <p:cNvSpPr/>
          <p:nvPr/>
        </p:nvSpPr>
        <p:spPr>
          <a:xfrm>
            <a:off x="1712068" y="5074836"/>
            <a:ext cx="6102962" cy="872810"/>
          </a:xfrm>
          <a:prstGeom prst="wedgeRoundRectCallout">
            <a:avLst>
              <a:gd name="adj1" fmla="val 20479"/>
              <a:gd name="adj2" fmla="val -4869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Check the hoof of the goat.</a:t>
            </a:r>
          </a:p>
        </p:txBody>
      </p:sp>
      <p:sp>
        <p:nvSpPr>
          <p:cNvPr id="16" name="Sound Buttons On"/>
          <p:cNvSpPr/>
          <p:nvPr/>
        </p:nvSpPr>
        <p:spPr>
          <a:xfrm>
            <a:off x="713752" y="5022841"/>
            <a:ext cx="1152128" cy="1152128"/>
          </a:xfrm>
          <a:prstGeom prst="ellipse">
            <a:avLst/>
          </a:prstGeom>
          <a:solidFill>
            <a:srgbClr val="CB479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Sound Buttons On/Off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973" y="3049708"/>
            <a:ext cx="2087002" cy="197224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994110" y="5692780"/>
            <a:ext cx="3509685" cy="90820"/>
            <a:chOff x="2994110" y="5692780"/>
            <a:chExt cx="3509685" cy="90820"/>
          </a:xfrm>
        </p:grpSpPr>
        <p:sp>
          <p:nvSpPr>
            <p:cNvPr id="30" name="Oval 29"/>
            <p:cNvSpPr/>
            <p:nvPr/>
          </p:nvSpPr>
          <p:spPr>
            <a:xfrm>
              <a:off x="4391148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3346558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2994110" y="5701282"/>
              <a:ext cx="265294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3487160" y="5692780"/>
              <a:ext cx="265294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4525647" y="5701282"/>
              <a:ext cx="265294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4843122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5047193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5186239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6080523" y="5701282"/>
              <a:ext cx="265294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5926714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/>
            <p:cNvSpPr/>
            <p:nvPr/>
          </p:nvSpPr>
          <p:spPr>
            <a:xfrm>
              <a:off x="6421477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03" y="567089"/>
            <a:ext cx="2269765" cy="4455752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2994110" y="861200"/>
            <a:ext cx="2054015" cy="902921"/>
          </a:xfrm>
          <a:prstGeom prst="wedgeRoundRectCallout">
            <a:avLst>
              <a:gd name="adj1" fmla="val 29685"/>
              <a:gd name="adj2" fmla="val 93744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Good goat!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520660" y="1502288"/>
            <a:ext cx="265294" cy="8231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1" name="Oval 50"/>
          <p:cNvSpPr/>
          <p:nvPr/>
        </p:nvSpPr>
        <p:spPr>
          <a:xfrm>
            <a:off x="3339372" y="1502288"/>
            <a:ext cx="82318" cy="823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/>
          <p:cNvSpPr/>
          <p:nvPr/>
        </p:nvSpPr>
        <p:spPr>
          <a:xfrm>
            <a:off x="3859570" y="1502288"/>
            <a:ext cx="82318" cy="823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/>
          <p:cNvSpPr/>
          <p:nvPr/>
        </p:nvSpPr>
        <p:spPr>
          <a:xfrm>
            <a:off x="4108456" y="1502288"/>
            <a:ext cx="82318" cy="823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ounded Rectangle 67"/>
          <p:cNvSpPr/>
          <p:nvPr/>
        </p:nvSpPr>
        <p:spPr>
          <a:xfrm>
            <a:off x="4260353" y="1502288"/>
            <a:ext cx="265294" cy="8231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71" name="Oval 70"/>
          <p:cNvSpPr/>
          <p:nvPr/>
        </p:nvSpPr>
        <p:spPr>
          <a:xfrm>
            <a:off x="4575976" y="1502288"/>
            <a:ext cx="82318" cy="823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34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5"/>
          <a:stretch/>
        </p:blipFill>
        <p:spPr>
          <a:xfrm>
            <a:off x="497776" y="479425"/>
            <a:ext cx="8148447" cy="5893043"/>
          </a:xfrm>
          <a:prstGeom prst="roundRect">
            <a:avLst>
              <a:gd name="adj" fmla="val 1548"/>
            </a:avLst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04" y="731453"/>
            <a:ext cx="3960001" cy="404829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20049" y="227397"/>
            <a:ext cx="1123947" cy="504056"/>
            <a:chOff x="8020049" y="227397"/>
            <a:chExt cx="1123947" cy="504056"/>
          </a:xfrm>
        </p:grpSpPr>
        <p:sp>
          <p:nvSpPr>
            <p:cNvPr id="14" name="Oval 13"/>
            <p:cNvSpPr/>
            <p:nvPr/>
          </p:nvSpPr>
          <p:spPr>
            <a:xfrm>
              <a:off x="8020049" y="227397"/>
              <a:ext cx="504000" cy="50405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72049" y="227397"/>
              <a:ext cx="871947" cy="504056"/>
            </a:xfrm>
            <a:prstGeom prst="rect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24" name="Speech Bubble">
            <a:extLst>
              <a:ext uri="{FF2B5EF4-FFF2-40B4-BE49-F238E27FC236}">
                <a16:creationId xmlns:a16="http://schemas.microsoft.com/office/drawing/2014/main" id="{B0288A3D-4903-446A-9F9F-C5E99AF2DE15}"/>
              </a:ext>
            </a:extLst>
          </p:cNvPr>
          <p:cNvSpPr/>
          <p:nvPr/>
        </p:nvSpPr>
        <p:spPr>
          <a:xfrm>
            <a:off x="1712068" y="5074836"/>
            <a:ext cx="6102962" cy="872810"/>
          </a:xfrm>
          <a:prstGeom prst="wedgeRoundRectCallout">
            <a:avLst>
              <a:gd name="adj1" fmla="val 20479"/>
              <a:gd name="adj2" fmla="val -4869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Get the wool off the sheep.</a:t>
            </a:r>
          </a:p>
        </p:txBody>
      </p:sp>
      <p:sp>
        <p:nvSpPr>
          <p:cNvPr id="16" name="Sound Buttons On"/>
          <p:cNvSpPr/>
          <p:nvPr/>
        </p:nvSpPr>
        <p:spPr>
          <a:xfrm>
            <a:off x="713752" y="5022841"/>
            <a:ext cx="1152128" cy="1152128"/>
          </a:xfrm>
          <a:prstGeom prst="ellipse">
            <a:avLst/>
          </a:prstGeom>
          <a:solidFill>
            <a:srgbClr val="CB479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Sound Buttons On/Off</a:t>
            </a:r>
          </a:p>
        </p:txBody>
      </p:sp>
      <p:sp>
        <p:nvSpPr>
          <p:cNvPr id="30" name="Oval 29"/>
          <p:cNvSpPr/>
          <p:nvPr/>
        </p:nvSpPr>
        <p:spPr>
          <a:xfrm>
            <a:off x="4612909" y="5700783"/>
            <a:ext cx="82318" cy="823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3346558" y="5701282"/>
            <a:ext cx="82318" cy="823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4126667" y="5700783"/>
            <a:ext cx="82318" cy="823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ounded Rectangle 39"/>
          <p:cNvSpPr/>
          <p:nvPr/>
        </p:nvSpPr>
        <p:spPr>
          <a:xfrm>
            <a:off x="4306705" y="5700783"/>
            <a:ext cx="265294" cy="8231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1" name="Oval 40"/>
          <p:cNvSpPr/>
          <p:nvPr/>
        </p:nvSpPr>
        <p:spPr>
          <a:xfrm>
            <a:off x="4813777" y="5701282"/>
            <a:ext cx="82318" cy="823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3219047" y="5701282"/>
            <a:ext cx="82318" cy="823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3043398" y="5701282"/>
            <a:ext cx="82318" cy="823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unded Rectangle 32"/>
          <p:cNvSpPr/>
          <p:nvPr/>
        </p:nvSpPr>
        <p:spPr>
          <a:xfrm>
            <a:off x="4919664" y="5700783"/>
            <a:ext cx="218209" cy="8231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5" name="Rounded Rectangle 34"/>
          <p:cNvSpPr/>
          <p:nvPr/>
        </p:nvSpPr>
        <p:spPr>
          <a:xfrm>
            <a:off x="5761764" y="5700783"/>
            <a:ext cx="265294" cy="8231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80" y="606553"/>
            <a:ext cx="2215857" cy="43499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15" y="1790445"/>
            <a:ext cx="1077032" cy="31660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19" y="1848652"/>
            <a:ext cx="1115100" cy="3107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48" y="2838679"/>
            <a:ext cx="1467603" cy="2039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91" y="2900294"/>
            <a:ext cx="2559511" cy="200999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061053" y="5700783"/>
            <a:ext cx="3381601" cy="82817"/>
            <a:chOff x="3061053" y="5700783"/>
            <a:chExt cx="3381601" cy="82817"/>
          </a:xfrm>
        </p:grpSpPr>
        <p:sp>
          <p:nvSpPr>
            <p:cNvPr id="46" name="Rounded Rectangle 45"/>
            <p:cNvSpPr/>
            <p:nvPr/>
          </p:nvSpPr>
          <p:spPr>
            <a:xfrm>
              <a:off x="6044713" y="5700783"/>
              <a:ext cx="265294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48" name="Oval 47"/>
            <p:cNvSpPr/>
            <p:nvPr/>
          </p:nvSpPr>
          <p:spPr>
            <a:xfrm>
              <a:off x="6360336" y="570078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4630564" y="570078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/>
            <p:cNvSpPr/>
            <p:nvPr/>
          </p:nvSpPr>
          <p:spPr>
            <a:xfrm>
              <a:off x="3364213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/>
            <p:cNvSpPr/>
            <p:nvPr/>
          </p:nvSpPr>
          <p:spPr>
            <a:xfrm>
              <a:off x="4144322" y="570078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324360" y="5700783"/>
              <a:ext cx="265294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4831432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/>
            <p:cNvSpPr/>
            <p:nvPr/>
          </p:nvSpPr>
          <p:spPr>
            <a:xfrm>
              <a:off x="3236702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/>
            <p:cNvSpPr/>
            <p:nvPr/>
          </p:nvSpPr>
          <p:spPr>
            <a:xfrm>
              <a:off x="3061053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4937319" y="5700783"/>
              <a:ext cx="218209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5779419" y="5700783"/>
              <a:ext cx="265294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0645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5"/>
          <a:stretch/>
        </p:blipFill>
        <p:spPr>
          <a:xfrm>
            <a:off x="497776" y="479425"/>
            <a:ext cx="8148447" cy="5893043"/>
          </a:xfrm>
          <a:prstGeom prst="roundRect">
            <a:avLst>
              <a:gd name="adj" fmla="val 1548"/>
            </a:avLst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04" y="731453"/>
            <a:ext cx="3960001" cy="404829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72143" y="559421"/>
            <a:ext cx="5234101" cy="5211449"/>
            <a:chOff x="713752" y="-1228272"/>
            <a:chExt cx="7207109" cy="71759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3127" y="900957"/>
              <a:ext cx="2797734" cy="504668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041" y="826938"/>
              <a:ext cx="1402197" cy="412188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752" y="-1228272"/>
              <a:ext cx="3146620" cy="617709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8020049" y="227397"/>
            <a:ext cx="1123947" cy="504056"/>
            <a:chOff x="8020049" y="227397"/>
            <a:chExt cx="1123947" cy="504056"/>
          </a:xfrm>
        </p:grpSpPr>
        <p:sp>
          <p:nvSpPr>
            <p:cNvPr id="14" name="Oval 13"/>
            <p:cNvSpPr/>
            <p:nvPr/>
          </p:nvSpPr>
          <p:spPr>
            <a:xfrm>
              <a:off x="8020049" y="227397"/>
              <a:ext cx="504000" cy="50405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72049" y="227397"/>
              <a:ext cx="871947" cy="504056"/>
            </a:xfrm>
            <a:prstGeom prst="rect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24" name="Speech Bubble">
            <a:extLst>
              <a:ext uri="{FF2B5EF4-FFF2-40B4-BE49-F238E27FC236}">
                <a16:creationId xmlns:a16="http://schemas.microsoft.com/office/drawing/2014/main" id="{B0288A3D-4903-446A-9F9F-C5E99AF2DE15}"/>
              </a:ext>
            </a:extLst>
          </p:cNvPr>
          <p:cNvSpPr/>
          <p:nvPr/>
        </p:nvSpPr>
        <p:spPr>
          <a:xfrm>
            <a:off x="1712068" y="5074836"/>
            <a:ext cx="6102962" cy="872810"/>
          </a:xfrm>
          <a:prstGeom prst="wedgeRoundRectCallout">
            <a:avLst>
              <a:gd name="adj1" fmla="val 20479"/>
              <a:gd name="adj2" fmla="val -4869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Chop up the wood.</a:t>
            </a:r>
          </a:p>
        </p:txBody>
      </p:sp>
      <p:sp>
        <p:nvSpPr>
          <p:cNvPr id="16" name="Sound Buttons On"/>
          <p:cNvSpPr/>
          <p:nvPr/>
        </p:nvSpPr>
        <p:spPr>
          <a:xfrm>
            <a:off x="713752" y="5022841"/>
            <a:ext cx="1152128" cy="1152128"/>
          </a:xfrm>
          <a:prstGeom prst="ellipse">
            <a:avLst/>
          </a:prstGeom>
          <a:solidFill>
            <a:srgbClr val="CB479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Sound Buttons On/Off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531887" y="5701282"/>
            <a:ext cx="2377648" cy="82318"/>
            <a:chOff x="3531887" y="5701282"/>
            <a:chExt cx="2377648" cy="82318"/>
          </a:xfrm>
        </p:grpSpPr>
        <p:sp>
          <p:nvSpPr>
            <p:cNvPr id="30" name="Oval 29"/>
            <p:cNvSpPr/>
            <p:nvPr/>
          </p:nvSpPr>
          <p:spPr>
            <a:xfrm>
              <a:off x="4321029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4082773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3531887" y="5701282"/>
              <a:ext cx="265294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5312414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505305" y="5701282"/>
              <a:ext cx="265294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5827217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3903012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4506876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7735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5"/>
          <a:stretch/>
        </p:blipFill>
        <p:spPr>
          <a:xfrm>
            <a:off x="497776" y="479425"/>
            <a:ext cx="8148447" cy="5893043"/>
          </a:xfrm>
          <a:prstGeom prst="roundRect">
            <a:avLst>
              <a:gd name="adj" fmla="val 1548"/>
            </a:avLst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34" y="2300796"/>
            <a:ext cx="5163942" cy="2329433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04" y="731453"/>
            <a:ext cx="3960001" cy="40482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57" y="646144"/>
            <a:ext cx="2665147" cy="52319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696" y="2177124"/>
            <a:ext cx="1226863" cy="36064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49" y="2243428"/>
            <a:ext cx="1270227" cy="354017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20049" y="227397"/>
            <a:ext cx="1123947" cy="504056"/>
            <a:chOff x="8020049" y="227397"/>
            <a:chExt cx="1123947" cy="504056"/>
          </a:xfrm>
        </p:grpSpPr>
        <p:sp>
          <p:nvSpPr>
            <p:cNvPr id="14" name="Oval 13"/>
            <p:cNvSpPr/>
            <p:nvPr/>
          </p:nvSpPr>
          <p:spPr>
            <a:xfrm>
              <a:off x="8020049" y="227397"/>
              <a:ext cx="504000" cy="50405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72049" y="227397"/>
              <a:ext cx="871947" cy="504056"/>
            </a:xfrm>
            <a:prstGeom prst="rect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24" name="Speech Bubble">
            <a:extLst>
              <a:ext uri="{FF2B5EF4-FFF2-40B4-BE49-F238E27FC236}">
                <a16:creationId xmlns:a16="http://schemas.microsoft.com/office/drawing/2014/main" id="{B0288A3D-4903-446A-9F9F-C5E99AF2DE15}"/>
              </a:ext>
            </a:extLst>
          </p:cNvPr>
          <p:cNvSpPr/>
          <p:nvPr/>
        </p:nvSpPr>
        <p:spPr>
          <a:xfrm>
            <a:off x="1712068" y="5074836"/>
            <a:ext cx="6102962" cy="872810"/>
          </a:xfrm>
          <a:prstGeom prst="wedgeRoundRectCallout">
            <a:avLst>
              <a:gd name="adj1" fmla="val 20479"/>
              <a:gd name="adj2" fmla="val -4869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Get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my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cart.</a:t>
            </a:r>
          </a:p>
        </p:txBody>
      </p:sp>
      <p:sp>
        <p:nvSpPr>
          <p:cNvPr id="16" name="Sound Buttons On"/>
          <p:cNvSpPr/>
          <p:nvPr/>
        </p:nvSpPr>
        <p:spPr>
          <a:xfrm>
            <a:off x="713752" y="5022841"/>
            <a:ext cx="1152128" cy="1152128"/>
          </a:xfrm>
          <a:prstGeom prst="ellipse">
            <a:avLst/>
          </a:prstGeom>
          <a:solidFill>
            <a:srgbClr val="CB479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Sound Buttons On/Off</a:t>
            </a:r>
          </a:p>
        </p:txBody>
      </p:sp>
      <p:sp>
        <p:nvSpPr>
          <p:cNvPr id="30" name="Oval 29"/>
          <p:cNvSpPr/>
          <p:nvPr/>
        </p:nvSpPr>
        <p:spPr>
          <a:xfrm>
            <a:off x="3980058" y="5701282"/>
            <a:ext cx="82318" cy="823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5041601" y="5701282"/>
            <a:ext cx="82318" cy="823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ounded Rectangle 45"/>
          <p:cNvSpPr/>
          <p:nvPr/>
        </p:nvSpPr>
        <p:spPr>
          <a:xfrm>
            <a:off x="5172552" y="5698242"/>
            <a:ext cx="233838" cy="8535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7" name="Oval 46"/>
          <p:cNvSpPr/>
          <p:nvPr/>
        </p:nvSpPr>
        <p:spPr>
          <a:xfrm>
            <a:off x="5455023" y="5701281"/>
            <a:ext cx="82318" cy="823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4156838" y="5701282"/>
            <a:ext cx="82318" cy="823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4295519" y="5701282"/>
            <a:ext cx="82318" cy="823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99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"/>
          <a:stretch/>
        </p:blipFill>
        <p:spPr>
          <a:xfrm>
            <a:off x="496110" y="465690"/>
            <a:ext cx="8148195" cy="5902365"/>
          </a:xfrm>
          <a:prstGeom prst="roundRect">
            <a:avLst>
              <a:gd name="adj" fmla="val 2658"/>
            </a:avLst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04" y="731453"/>
            <a:ext cx="3960001" cy="404829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4"/>
          <a:stretch/>
        </p:blipFill>
        <p:spPr>
          <a:xfrm>
            <a:off x="4794134" y="2687850"/>
            <a:ext cx="1337463" cy="368020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4"/>
          <a:stretch/>
        </p:blipFill>
        <p:spPr>
          <a:xfrm>
            <a:off x="6385616" y="2760132"/>
            <a:ext cx="1384737" cy="360792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20049" y="227397"/>
            <a:ext cx="1123947" cy="504056"/>
            <a:chOff x="8020049" y="227397"/>
            <a:chExt cx="1123947" cy="504056"/>
          </a:xfrm>
        </p:grpSpPr>
        <p:sp>
          <p:nvSpPr>
            <p:cNvPr id="14" name="Oval 13"/>
            <p:cNvSpPr/>
            <p:nvPr/>
          </p:nvSpPr>
          <p:spPr>
            <a:xfrm>
              <a:off x="8020049" y="227397"/>
              <a:ext cx="504000" cy="50405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72049" y="227397"/>
              <a:ext cx="871947" cy="504056"/>
            </a:xfrm>
            <a:prstGeom prst="rect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24" name="Speech Bubble">
            <a:extLst>
              <a:ext uri="{FF2B5EF4-FFF2-40B4-BE49-F238E27FC236}">
                <a16:creationId xmlns:a16="http://schemas.microsoft.com/office/drawing/2014/main" id="{B0288A3D-4903-446A-9F9F-C5E99AF2DE15}"/>
              </a:ext>
            </a:extLst>
          </p:cNvPr>
          <p:cNvSpPr/>
          <p:nvPr/>
        </p:nvSpPr>
        <p:spPr>
          <a:xfrm>
            <a:off x="1712068" y="5074836"/>
            <a:ext cx="6102962" cy="872810"/>
          </a:xfrm>
          <a:prstGeom prst="wedgeRoundRectCallout">
            <a:avLst>
              <a:gd name="adj1" fmla="val 20479"/>
              <a:gd name="adj2" fmla="val -4869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Sell the pig at the market.</a:t>
            </a:r>
          </a:p>
        </p:txBody>
      </p:sp>
      <p:sp>
        <p:nvSpPr>
          <p:cNvPr id="16" name="Sound Buttons On"/>
          <p:cNvSpPr/>
          <p:nvPr/>
        </p:nvSpPr>
        <p:spPr>
          <a:xfrm>
            <a:off x="713752" y="5022841"/>
            <a:ext cx="1152128" cy="1152128"/>
          </a:xfrm>
          <a:prstGeom prst="ellipse">
            <a:avLst/>
          </a:prstGeom>
          <a:solidFill>
            <a:srgbClr val="CB479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Sound Buttons On/Off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053409" y="5695203"/>
            <a:ext cx="3401276" cy="88397"/>
            <a:chOff x="3053409" y="5695203"/>
            <a:chExt cx="3401276" cy="88397"/>
          </a:xfrm>
        </p:grpSpPr>
        <p:sp>
          <p:nvSpPr>
            <p:cNvPr id="30" name="Oval 29"/>
            <p:cNvSpPr/>
            <p:nvPr/>
          </p:nvSpPr>
          <p:spPr>
            <a:xfrm>
              <a:off x="3053409" y="5701281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3317485" y="5698242"/>
              <a:ext cx="205299" cy="8535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 baseline="-25000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5590177" y="569520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31" name="Oval 30"/>
            <p:cNvSpPr/>
            <p:nvPr/>
          </p:nvSpPr>
          <p:spPr>
            <a:xfrm>
              <a:off x="3201483" y="570128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25" name="Oval 24"/>
            <p:cNvSpPr/>
            <p:nvPr/>
          </p:nvSpPr>
          <p:spPr>
            <a:xfrm>
              <a:off x="4134043" y="5701281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21" name="Oval 20"/>
            <p:cNvSpPr/>
            <p:nvPr/>
          </p:nvSpPr>
          <p:spPr>
            <a:xfrm>
              <a:off x="4280631" y="5701281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26" name="Oval 25"/>
            <p:cNvSpPr/>
            <p:nvPr/>
          </p:nvSpPr>
          <p:spPr>
            <a:xfrm>
              <a:off x="4407893" y="569824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27" name="Oval 26"/>
            <p:cNvSpPr/>
            <p:nvPr/>
          </p:nvSpPr>
          <p:spPr>
            <a:xfrm>
              <a:off x="4650155" y="569824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28" name="Oval 27"/>
            <p:cNvSpPr/>
            <p:nvPr/>
          </p:nvSpPr>
          <p:spPr>
            <a:xfrm>
              <a:off x="4792965" y="5698242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5791426" y="5695203"/>
              <a:ext cx="240103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 baseline="-25000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6088665" y="569520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33" name="Oval 32"/>
            <p:cNvSpPr/>
            <p:nvPr/>
          </p:nvSpPr>
          <p:spPr>
            <a:xfrm>
              <a:off x="6239123" y="569520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35" name="Oval 34"/>
            <p:cNvSpPr/>
            <p:nvPr/>
          </p:nvSpPr>
          <p:spPr>
            <a:xfrm>
              <a:off x="6372367" y="569520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3" y="1083370"/>
            <a:ext cx="1708289" cy="3353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44" y="3261355"/>
            <a:ext cx="2452449" cy="176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2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CC4894"/>
          </a:solidFill>
        </p:grpSpPr>
        <p:sp>
          <p:nvSpPr>
            <p:cNvPr id="5" name="Oval 4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sp>
        <p:nvSpPr>
          <p:cNvPr id="7" name="background">
            <a:extLst>
              <a:ext uri="{FF2B5EF4-FFF2-40B4-BE49-F238E27FC236}">
                <a16:creationId xmlns:a16="http://schemas.microsoft.com/office/drawing/2014/main" id="{B18B4880-D98C-47A6-A8CD-5A57DDE2A4D7}"/>
              </a:ext>
            </a:extLst>
          </p:cNvPr>
          <p:cNvSpPr/>
          <p:nvPr/>
        </p:nvSpPr>
        <p:spPr>
          <a:xfrm>
            <a:off x="3020529" y="2164701"/>
            <a:ext cx="2238846" cy="342453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8" name="y">
            <a:extLst>
              <a:ext uri="{FF2B5EF4-FFF2-40B4-BE49-F238E27FC236}">
                <a16:creationId xmlns:a16="http://schemas.microsoft.com/office/drawing/2014/main" id="{20D37A0B-5123-41DF-8FDD-38EDD07B972F}"/>
              </a:ext>
            </a:extLst>
          </p:cNvPr>
          <p:cNvGrpSpPr/>
          <p:nvPr/>
        </p:nvGrpSpPr>
        <p:grpSpPr>
          <a:xfrm>
            <a:off x="3722325" y="2049480"/>
            <a:ext cx="873081" cy="3133238"/>
            <a:chOff x="3586454" y="2079309"/>
            <a:chExt cx="873081" cy="3133238"/>
          </a:xfrm>
        </p:grpSpPr>
        <p:pic>
          <p:nvPicPr>
            <p:cNvPr id="9" name="picture y">
              <a:extLst>
                <a:ext uri="{FF2B5EF4-FFF2-40B4-BE49-F238E27FC236}">
                  <a16:creationId xmlns:a16="http://schemas.microsoft.com/office/drawing/2014/main" id="{3A3CBA76-89C6-4F70-A2F4-EEE805C0F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6454" y="3791925"/>
              <a:ext cx="753218" cy="1420622"/>
            </a:xfrm>
            <a:prstGeom prst="rect">
              <a:avLst/>
            </a:prstGeom>
          </p:spPr>
        </p:pic>
        <p:sp>
          <p:nvSpPr>
            <p:cNvPr id="10" name="y">
              <a:extLst>
                <a:ext uri="{FF2B5EF4-FFF2-40B4-BE49-F238E27FC236}">
                  <a16:creationId xmlns:a16="http://schemas.microsoft.com/office/drawing/2014/main" id="{39E9B0AB-B30B-4A91-A3FD-528C77F96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870751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/>
                <a:t>y</a:t>
              </a:r>
            </a:p>
          </p:txBody>
        </p:sp>
      </p:grpSp>
      <p:grpSp>
        <p:nvGrpSpPr>
          <p:cNvPr id="11" name="X">
            <a:extLst>
              <a:ext uri="{FF2B5EF4-FFF2-40B4-BE49-F238E27FC236}">
                <a16:creationId xmlns:a16="http://schemas.microsoft.com/office/drawing/2014/main" id="{422D5B40-93BA-411A-B1B5-E5B63A090018}"/>
              </a:ext>
            </a:extLst>
          </p:cNvPr>
          <p:cNvGrpSpPr/>
          <p:nvPr/>
        </p:nvGrpSpPr>
        <p:grpSpPr>
          <a:xfrm>
            <a:off x="3436103" y="2138624"/>
            <a:ext cx="1445525" cy="2954951"/>
            <a:chOff x="3148267" y="2079309"/>
            <a:chExt cx="1445525" cy="2954951"/>
          </a:xfrm>
        </p:grpSpPr>
        <p:pic>
          <p:nvPicPr>
            <p:cNvPr id="12" name="picture X">
              <a:extLst>
                <a:ext uri="{FF2B5EF4-FFF2-40B4-BE49-F238E27FC236}">
                  <a16:creationId xmlns:a16="http://schemas.microsoft.com/office/drawing/2014/main" id="{2F0457F6-4B95-47A0-ABD9-6C7914E89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8267" y="3786149"/>
              <a:ext cx="1445525" cy="1248111"/>
            </a:xfrm>
            <a:prstGeom prst="rect">
              <a:avLst/>
            </a:prstGeom>
          </p:spPr>
        </p:pic>
        <p:sp>
          <p:nvSpPr>
            <p:cNvPr id="13" name="X">
              <a:extLst>
                <a:ext uri="{FF2B5EF4-FFF2-40B4-BE49-F238E27FC236}">
                  <a16:creationId xmlns:a16="http://schemas.microsoft.com/office/drawing/2014/main" id="{F9E4618D-D816-4F32-9253-3423F76DF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4238" y="2079309"/>
              <a:ext cx="764953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/>
                <a:t>x</a:t>
              </a:r>
            </a:p>
          </p:txBody>
        </p:sp>
      </p:grpSp>
      <p:grpSp>
        <p:nvGrpSpPr>
          <p:cNvPr id="14" name="W">
            <a:extLst>
              <a:ext uri="{FF2B5EF4-FFF2-40B4-BE49-F238E27FC236}">
                <a16:creationId xmlns:a16="http://schemas.microsoft.com/office/drawing/2014/main" id="{81A85435-9F6C-4E3B-95E0-25F5B1E122E9}"/>
              </a:ext>
            </a:extLst>
          </p:cNvPr>
          <p:cNvGrpSpPr/>
          <p:nvPr/>
        </p:nvGrpSpPr>
        <p:grpSpPr>
          <a:xfrm>
            <a:off x="3203848" y="2199562"/>
            <a:ext cx="1910034" cy="2833074"/>
            <a:chOff x="3013371" y="1860729"/>
            <a:chExt cx="1910034" cy="2833074"/>
          </a:xfrm>
        </p:grpSpPr>
        <p:pic>
          <p:nvPicPr>
            <p:cNvPr id="15" name="picture W">
              <a:extLst>
                <a:ext uri="{FF2B5EF4-FFF2-40B4-BE49-F238E27FC236}">
                  <a16:creationId xmlns:a16="http://schemas.microsoft.com/office/drawing/2014/main" id="{1EEB5419-F24B-4687-A7B3-4D3C95245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371" y="3979156"/>
              <a:ext cx="1910034" cy="7146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W">
              <a:extLst>
                <a:ext uri="{FF2B5EF4-FFF2-40B4-BE49-F238E27FC236}">
                  <a16:creationId xmlns:a16="http://schemas.microsoft.com/office/drawing/2014/main" id="{6EFA04C1-F1D2-44D9-83AD-50267A318C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5853" y="1860729"/>
              <a:ext cx="1345240" cy="186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11500" dirty="0"/>
                <a:t>w</a:t>
              </a:r>
            </a:p>
          </p:txBody>
        </p:sp>
      </p:grpSp>
      <p:grpSp>
        <p:nvGrpSpPr>
          <p:cNvPr id="17" name="V">
            <a:extLst>
              <a:ext uri="{FF2B5EF4-FFF2-40B4-BE49-F238E27FC236}">
                <a16:creationId xmlns:a16="http://schemas.microsoft.com/office/drawing/2014/main" id="{3D9F9395-E339-4456-8126-68EB529479A2}"/>
              </a:ext>
            </a:extLst>
          </p:cNvPr>
          <p:cNvGrpSpPr/>
          <p:nvPr/>
        </p:nvGrpSpPr>
        <p:grpSpPr>
          <a:xfrm>
            <a:off x="3679162" y="1950438"/>
            <a:ext cx="959407" cy="3331322"/>
            <a:chOff x="3291809" y="1860729"/>
            <a:chExt cx="959407" cy="3331322"/>
          </a:xfrm>
        </p:grpSpPr>
        <p:pic>
          <p:nvPicPr>
            <p:cNvPr id="18" name="picture V">
              <a:extLst>
                <a:ext uri="{FF2B5EF4-FFF2-40B4-BE49-F238E27FC236}">
                  <a16:creationId xmlns:a16="http://schemas.microsoft.com/office/drawing/2014/main" id="{5286087F-D33F-4D8D-A8D7-8B5786EA3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809" y="3836590"/>
              <a:ext cx="959407" cy="1355461"/>
            </a:xfrm>
            <a:prstGeom prst="rect">
              <a:avLst/>
            </a:prstGeom>
          </p:spPr>
        </p:pic>
        <p:sp>
          <p:nvSpPr>
            <p:cNvPr id="19" name="V">
              <a:extLst>
                <a:ext uri="{FF2B5EF4-FFF2-40B4-BE49-F238E27FC236}">
                  <a16:creationId xmlns:a16="http://schemas.microsoft.com/office/drawing/2014/main" id="{AFB8993A-0DD3-4428-AF76-97BCE20224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5853" y="1860729"/>
              <a:ext cx="899605" cy="186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11500" dirty="0"/>
                <a:t>v</a:t>
              </a:r>
            </a:p>
          </p:txBody>
        </p:sp>
      </p:grpSp>
      <p:grpSp>
        <p:nvGrpSpPr>
          <p:cNvPr id="20" name="J">
            <a:extLst>
              <a:ext uri="{FF2B5EF4-FFF2-40B4-BE49-F238E27FC236}">
                <a16:creationId xmlns:a16="http://schemas.microsoft.com/office/drawing/2014/main" id="{DDF8293A-50AE-4CFD-A070-D4198B42F7C5}"/>
              </a:ext>
            </a:extLst>
          </p:cNvPr>
          <p:cNvGrpSpPr/>
          <p:nvPr/>
        </p:nvGrpSpPr>
        <p:grpSpPr>
          <a:xfrm>
            <a:off x="3679162" y="1953657"/>
            <a:ext cx="959407" cy="3324884"/>
            <a:chOff x="3291809" y="2079309"/>
            <a:chExt cx="959407" cy="3324884"/>
          </a:xfrm>
        </p:grpSpPr>
        <p:pic>
          <p:nvPicPr>
            <p:cNvPr id="21" name="picture J">
              <a:extLst>
                <a:ext uri="{FF2B5EF4-FFF2-40B4-BE49-F238E27FC236}">
                  <a16:creationId xmlns:a16="http://schemas.microsoft.com/office/drawing/2014/main" id="{69A28B55-8D9D-4EEF-84D0-C133851AF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809" y="3791924"/>
              <a:ext cx="959407" cy="1612269"/>
            </a:xfrm>
            <a:prstGeom prst="rect">
              <a:avLst/>
            </a:prstGeom>
          </p:spPr>
        </p:pic>
        <p:sp>
          <p:nvSpPr>
            <p:cNvPr id="22" name="J">
              <a:extLst>
                <a:ext uri="{FF2B5EF4-FFF2-40B4-BE49-F238E27FC236}">
                  <a16:creationId xmlns:a16="http://schemas.microsoft.com/office/drawing/2014/main" id="{EB8F03D8-F3B9-4FF2-9E56-F72226C0A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511679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/>
                <a:t>j</a:t>
              </a:r>
            </a:p>
          </p:txBody>
        </p:sp>
      </p:grpSp>
      <p:grpSp>
        <p:nvGrpSpPr>
          <p:cNvPr id="23" name="PLAY 1">
            <a:extLst>
              <a:ext uri="{FF2B5EF4-FFF2-40B4-BE49-F238E27FC236}">
                <a16:creationId xmlns:a16="http://schemas.microsoft.com/office/drawing/2014/main" id="{D60E980D-9C8C-48CB-9E0E-3E5B9B94211D}"/>
              </a:ext>
            </a:extLst>
          </p:cNvPr>
          <p:cNvGrpSpPr/>
          <p:nvPr/>
        </p:nvGrpSpPr>
        <p:grpSpPr>
          <a:xfrm>
            <a:off x="3764623" y="5357927"/>
            <a:ext cx="735369" cy="735369"/>
            <a:chOff x="6300192" y="2204864"/>
            <a:chExt cx="900100" cy="9001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1EC2EC-B376-44B0-BE42-A95CCE9C1537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B47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1DB32881-BC75-42E2-9224-4EC24B85084C}"/>
                </a:ext>
              </a:extLst>
            </p:cNvPr>
            <p:cNvSpPr/>
            <p:nvPr/>
          </p:nvSpPr>
          <p:spPr>
            <a:xfrm rot="5400000">
              <a:off x="6559621" y="2417784"/>
              <a:ext cx="550141" cy="474260"/>
            </a:xfrm>
            <a:prstGeom prst="triangl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Speech Bubble">
            <a:extLst>
              <a:ext uri="{FF2B5EF4-FFF2-40B4-BE49-F238E27FC236}">
                <a16:creationId xmlns:a16="http://schemas.microsoft.com/office/drawing/2014/main" id="{FE005A38-33EC-401F-8483-F6C3A2A9392F}"/>
              </a:ext>
            </a:extLst>
          </p:cNvPr>
          <p:cNvSpPr/>
          <p:nvPr/>
        </p:nvSpPr>
        <p:spPr>
          <a:xfrm>
            <a:off x="2016125" y="836613"/>
            <a:ext cx="5111750" cy="752475"/>
          </a:xfrm>
          <a:prstGeom prst="wedgeRoundRectCallout">
            <a:avLst>
              <a:gd name="adj1" fmla="val -47129"/>
              <a:gd name="adj2" fmla="val 12520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Let’s practise Sam’s Sounds and Tricky Words!</a:t>
            </a:r>
          </a:p>
        </p:txBody>
      </p:sp>
      <p:sp>
        <p:nvSpPr>
          <p:cNvPr id="27" name="background 2">
            <a:extLst>
              <a:ext uri="{FF2B5EF4-FFF2-40B4-BE49-F238E27FC236}">
                <a16:creationId xmlns:a16="http://schemas.microsoft.com/office/drawing/2014/main" id="{DC8A34BF-4070-40BC-AB47-809E72357E2B}"/>
              </a:ext>
            </a:extLst>
          </p:cNvPr>
          <p:cNvSpPr/>
          <p:nvPr/>
        </p:nvSpPr>
        <p:spPr>
          <a:xfrm>
            <a:off x="6003925" y="2165350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28" name="PLAY 2">
            <a:extLst>
              <a:ext uri="{FF2B5EF4-FFF2-40B4-BE49-F238E27FC236}">
                <a16:creationId xmlns:a16="http://schemas.microsoft.com/office/drawing/2014/main" id="{85B1E5F7-1DD0-4229-BF23-24DB85893E66}"/>
              </a:ext>
            </a:extLst>
          </p:cNvPr>
          <p:cNvGrpSpPr>
            <a:grpSpLocks/>
          </p:cNvGrpSpPr>
          <p:nvPr/>
        </p:nvGrpSpPr>
        <p:grpSpPr bwMode="auto">
          <a:xfrm>
            <a:off x="6773863" y="5357813"/>
            <a:ext cx="735012" cy="735012"/>
            <a:chOff x="6300192" y="2204864"/>
            <a:chExt cx="900100" cy="9001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83F904D-F53B-472D-B8EE-039363EAD40C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B47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42831FE0-AC0F-4506-8FBE-262E037FC5AB}"/>
                </a:ext>
              </a:extLst>
            </p:cNvPr>
            <p:cNvSpPr/>
            <p:nvPr/>
          </p:nvSpPr>
          <p:spPr>
            <a:xfrm rot="5400000">
              <a:off x="6559724" y="2417738"/>
              <a:ext cx="550169" cy="474351"/>
            </a:xfrm>
            <a:prstGeom prst="triangl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31" name="z">
            <a:extLst>
              <a:ext uri="{FF2B5EF4-FFF2-40B4-BE49-F238E27FC236}">
                <a16:creationId xmlns:a16="http://schemas.microsoft.com/office/drawing/2014/main" id="{19D7DF61-37AC-47CF-A152-F7D22F20E30B}"/>
              </a:ext>
            </a:extLst>
          </p:cNvPr>
          <p:cNvGrpSpPr/>
          <p:nvPr/>
        </p:nvGrpSpPr>
        <p:grpSpPr>
          <a:xfrm>
            <a:off x="3782256" y="2199633"/>
            <a:ext cx="753218" cy="2832932"/>
            <a:chOff x="3586454" y="2079309"/>
            <a:chExt cx="753218" cy="2832932"/>
          </a:xfrm>
        </p:grpSpPr>
        <p:pic>
          <p:nvPicPr>
            <p:cNvPr id="32" name="picture z">
              <a:extLst>
                <a:ext uri="{FF2B5EF4-FFF2-40B4-BE49-F238E27FC236}">
                  <a16:creationId xmlns:a16="http://schemas.microsoft.com/office/drawing/2014/main" id="{E05AA043-1484-4A60-BE3E-383FD3318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6454" y="4092230"/>
              <a:ext cx="753218" cy="820011"/>
            </a:xfrm>
            <a:prstGeom prst="rect">
              <a:avLst/>
            </a:prstGeom>
          </p:spPr>
        </p:pic>
        <p:sp>
          <p:nvSpPr>
            <p:cNvPr id="33" name="z">
              <a:extLst>
                <a:ext uri="{FF2B5EF4-FFF2-40B4-BE49-F238E27FC236}">
                  <a16:creationId xmlns:a16="http://schemas.microsoft.com/office/drawing/2014/main" id="{19DA15FC-74A0-4D97-88D9-52EA5E8EBB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73770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/>
                <a:t>z</a:t>
              </a:r>
            </a:p>
          </p:txBody>
        </p:sp>
      </p:grpSp>
      <p:grpSp>
        <p:nvGrpSpPr>
          <p:cNvPr id="34" name="zz">
            <a:extLst>
              <a:ext uri="{FF2B5EF4-FFF2-40B4-BE49-F238E27FC236}">
                <a16:creationId xmlns:a16="http://schemas.microsoft.com/office/drawing/2014/main" id="{3FB984F0-3108-4888-96F3-D71279BD38A5}"/>
              </a:ext>
            </a:extLst>
          </p:cNvPr>
          <p:cNvGrpSpPr/>
          <p:nvPr/>
        </p:nvGrpSpPr>
        <p:grpSpPr>
          <a:xfrm>
            <a:off x="3392719" y="2199633"/>
            <a:ext cx="1532293" cy="2832932"/>
            <a:chOff x="4869538" y="2501210"/>
            <a:chExt cx="1532293" cy="2832932"/>
          </a:xfrm>
        </p:grpSpPr>
        <p:grpSp>
          <p:nvGrpSpPr>
            <p:cNvPr id="35" name="z">
              <a:extLst>
                <a:ext uri="{FF2B5EF4-FFF2-40B4-BE49-F238E27FC236}">
                  <a16:creationId xmlns:a16="http://schemas.microsoft.com/office/drawing/2014/main" id="{48A9BC9B-52D9-49DC-AACD-A0CFFECEEC86}"/>
                </a:ext>
              </a:extLst>
            </p:cNvPr>
            <p:cNvGrpSpPr/>
            <p:nvPr/>
          </p:nvGrpSpPr>
          <p:grpSpPr>
            <a:xfrm>
              <a:off x="4869538" y="2501210"/>
              <a:ext cx="1430398" cy="2832932"/>
              <a:chOff x="3449124" y="2079309"/>
              <a:chExt cx="1430398" cy="2832932"/>
            </a:xfrm>
          </p:grpSpPr>
          <p:pic>
            <p:nvPicPr>
              <p:cNvPr id="37" name="picture z">
                <a:extLst>
                  <a:ext uri="{FF2B5EF4-FFF2-40B4-BE49-F238E27FC236}">
                    <a16:creationId xmlns:a16="http://schemas.microsoft.com/office/drawing/2014/main" id="{E924797A-36D2-42CD-A4EE-487A1EA84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9124" y="4092230"/>
                <a:ext cx="753218" cy="820011"/>
              </a:xfrm>
              <a:prstGeom prst="rect">
                <a:avLst/>
              </a:prstGeom>
            </p:spPr>
          </p:pic>
          <p:sp>
            <p:nvSpPr>
              <p:cNvPr id="38" name="z">
                <a:extLst>
                  <a:ext uri="{FF2B5EF4-FFF2-40B4-BE49-F238E27FC236}">
                    <a16:creationId xmlns:a16="http://schemas.microsoft.com/office/drawing/2014/main" id="{9413D64B-FC58-4C8F-A9ED-AA8EE2CBDC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8784" y="2079309"/>
                <a:ext cx="1290738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winkl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winkl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winkl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winkl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winkl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9pPr>
              </a:lstStyle>
              <a:p>
                <a:r>
                  <a:rPr lang="en-GB" altLang="en-US" sz="9600" dirty="0" err="1"/>
                  <a:t>zz</a:t>
                </a:r>
                <a:endParaRPr lang="en-GB" altLang="en-US" sz="9600" dirty="0"/>
              </a:p>
            </p:txBody>
          </p:sp>
        </p:grpSp>
        <p:pic>
          <p:nvPicPr>
            <p:cNvPr id="36" name="picture z">
              <a:extLst>
                <a:ext uri="{FF2B5EF4-FFF2-40B4-BE49-F238E27FC236}">
                  <a16:creationId xmlns:a16="http://schemas.microsoft.com/office/drawing/2014/main" id="{CF1C2095-378C-4D01-BBDF-F2787793C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613" y="4495896"/>
              <a:ext cx="753218" cy="820011"/>
            </a:xfrm>
            <a:prstGeom prst="rect">
              <a:avLst/>
            </a:prstGeom>
          </p:spPr>
        </p:pic>
      </p:grpSp>
      <p:grpSp>
        <p:nvGrpSpPr>
          <p:cNvPr id="39" name="qu">
            <a:extLst>
              <a:ext uri="{FF2B5EF4-FFF2-40B4-BE49-F238E27FC236}">
                <a16:creationId xmlns:a16="http://schemas.microsoft.com/office/drawing/2014/main" id="{D49482CC-5309-421D-91C9-7C899189F0FF}"/>
              </a:ext>
            </a:extLst>
          </p:cNvPr>
          <p:cNvGrpSpPr/>
          <p:nvPr/>
        </p:nvGrpSpPr>
        <p:grpSpPr>
          <a:xfrm>
            <a:off x="3204430" y="2148329"/>
            <a:ext cx="1908870" cy="2935540"/>
            <a:chOff x="3426824" y="2079309"/>
            <a:chExt cx="1908870" cy="2935540"/>
          </a:xfrm>
        </p:grpSpPr>
        <p:pic>
          <p:nvPicPr>
            <p:cNvPr id="40" name="picture qu">
              <a:extLst>
                <a:ext uri="{FF2B5EF4-FFF2-40B4-BE49-F238E27FC236}">
                  <a16:creationId xmlns:a16="http://schemas.microsoft.com/office/drawing/2014/main" id="{96BC41A3-5A5C-4762-946B-A4358B591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6824" y="3916023"/>
              <a:ext cx="1908870" cy="1098826"/>
            </a:xfrm>
            <a:prstGeom prst="rect">
              <a:avLst/>
            </a:prstGeom>
          </p:spPr>
        </p:pic>
        <p:sp>
          <p:nvSpPr>
            <p:cNvPr id="41" name="qu">
              <a:extLst>
                <a:ext uri="{FF2B5EF4-FFF2-40B4-BE49-F238E27FC236}">
                  <a16:creationId xmlns:a16="http://schemas.microsoft.com/office/drawing/2014/main" id="{8DC23847-0F65-44DC-9E26-3129B979B9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54882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qu</a:t>
              </a:r>
              <a:endParaRPr lang="en-GB" altLang="en-US" sz="9600" dirty="0"/>
            </a:p>
          </p:txBody>
        </p:sp>
      </p:grpSp>
      <p:grpSp>
        <p:nvGrpSpPr>
          <p:cNvPr id="42" name="ch">
            <a:extLst>
              <a:ext uri="{FF2B5EF4-FFF2-40B4-BE49-F238E27FC236}">
                <a16:creationId xmlns:a16="http://schemas.microsoft.com/office/drawing/2014/main" id="{277B3340-2EAF-471B-BA67-495FCF9B490B}"/>
              </a:ext>
            </a:extLst>
          </p:cNvPr>
          <p:cNvGrpSpPr/>
          <p:nvPr/>
        </p:nvGrpSpPr>
        <p:grpSpPr>
          <a:xfrm>
            <a:off x="3435750" y="2148329"/>
            <a:ext cx="1446230" cy="2935540"/>
            <a:chOff x="3588784" y="2079309"/>
            <a:chExt cx="1446230" cy="2935540"/>
          </a:xfrm>
        </p:grpSpPr>
        <p:pic>
          <p:nvPicPr>
            <p:cNvPr id="43" name="picture ch">
              <a:extLst>
                <a:ext uri="{FF2B5EF4-FFF2-40B4-BE49-F238E27FC236}">
                  <a16:creationId xmlns:a16="http://schemas.microsoft.com/office/drawing/2014/main" id="{1D6F5608-12DE-4685-B98C-C13F531AF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2230" y="3916023"/>
              <a:ext cx="938058" cy="10988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ch">
              <a:extLst>
                <a:ext uri="{FF2B5EF4-FFF2-40B4-BE49-F238E27FC236}">
                  <a16:creationId xmlns:a16="http://schemas.microsoft.com/office/drawing/2014/main" id="{1505A5DB-5A17-4C90-BA04-9BD3707CA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44623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ch</a:t>
              </a:r>
              <a:endParaRPr lang="en-GB" altLang="en-US" sz="9600" dirty="0"/>
            </a:p>
          </p:txBody>
        </p:sp>
      </p:grpSp>
      <p:grpSp>
        <p:nvGrpSpPr>
          <p:cNvPr id="45" name="sh">
            <a:extLst>
              <a:ext uri="{FF2B5EF4-FFF2-40B4-BE49-F238E27FC236}">
                <a16:creationId xmlns:a16="http://schemas.microsoft.com/office/drawing/2014/main" id="{9358D159-BA9B-4BBC-B85C-D9CBFB24223A}"/>
              </a:ext>
            </a:extLst>
          </p:cNvPr>
          <p:cNvGrpSpPr/>
          <p:nvPr/>
        </p:nvGrpSpPr>
        <p:grpSpPr>
          <a:xfrm>
            <a:off x="3290108" y="2287274"/>
            <a:ext cx="1737514" cy="2657650"/>
            <a:chOff x="3441495" y="2079309"/>
            <a:chExt cx="1737514" cy="2657650"/>
          </a:xfrm>
        </p:grpSpPr>
        <p:pic>
          <p:nvPicPr>
            <p:cNvPr id="46" name="picture sh">
              <a:extLst>
                <a:ext uri="{FF2B5EF4-FFF2-40B4-BE49-F238E27FC236}">
                  <a16:creationId xmlns:a16="http://schemas.microsoft.com/office/drawing/2014/main" id="{13673733-D2E7-4264-99C3-35ED07F97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495" y="4194797"/>
              <a:ext cx="1737514" cy="542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sh">
              <a:extLst>
                <a:ext uri="{FF2B5EF4-FFF2-40B4-BE49-F238E27FC236}">
                  <a16:creationId xmlns:a16="http://schemas.microsoft.com/office/drawing/2014/main" id="{D72E1515-3712-4F9F-B14D-7B4047BF2E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39974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sh</a:t>
              </a:r>
              <a:endParaRPr lang="en-GB" altLang="en-US" sz="9600" dirty="0"/>
            </a:p>
          </p:txBody>
        </p:sp>
      </p:grpSp>
      <p:grpSp>
        <p:nvGrpSpPr>
          <p:cNvPr id="48" name="th">
            <a:extLst>
              <a:ext uri="{FF2B5EF4-FFF2-40B4-BE49-F238E27FC236}">
                <a16:creationId xmlns:a16="http://schemas.microsoft.com/office/drawing/2014/main" id="{CE927644-3602-4BB0-BB06-94F94194F1C8}"/>
              </a:ext>
            </a:extLst>
          </p:cNvPr>
          <p:cNvGrpSpPr/>
          <p:nvPr/>
        </p:nvGrpSpPr>
        <p:grpSpPr>
          <a:xfrm>
            <a:off x="3474708" y="2207302"/>
            <a:ext cx="1337226" cy="2817595"/>
            <a:chOff x="3588784" y="2079309"/>
            <a:chExt cx="1337226" cy="2817595"/>
          </a:xfrm>
        </p:grpSpPr>
        <p:pic>
          <p:nvPicPr>
            <p:cNvPr id="49" name="picture th">
              <a:extLst>
                <a:ext uri="{FF2B5EF4-FFF2-40B4-BE49-F238E27FC236}">
                  <a16:creationId xmlns:a16="http://schemas.microsoft.com/office/drawing/2014/main" id="{820B7980-BB3F-4794-81C7-05EA98B1E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4138" y="3927079"/>
              <a:ext cx="1017605" cy="969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h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337226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th</a:t>
              </a:r>
              <a:endParaRPr lang="en-GB" altLang="en-US" sz="9600" dirty="0"/>
            </a:p>
          </p:txBody>
        </p:sp>
      </p:grpSp>
      <p:sp>
        <p:nvSpPr>
          <p:cNvPr id="51" name="he">
            <a:extLst>
              <a:ext uri="{FF2B5EF4-FFF2-40B4-BE49-F238E27FC236}">
                <a16:creationId xmlns:a16="http://schemas.microsoft.com/office/drawing/2014/main" id="{20BFBC3C-2C03-441B-B31B-FAC17EFEE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3974" y="3260203"/>
            <a:ext cx="11304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 dirty="0">
                <a:solidFill>
                  <a:schemeClr val="tx1"/>
                </a:solidFill>
              </a:rPr>
              <a:t>he</a:t>
            </a:r>
          </a:p>
        </p:txBody>
      </p:sp>
      <p:sp>
        <p:nvSpPr>
          <p:cNvPr id="52" name="she">
            <a:extLst>
              <a:ext uri="{FF2B5EF4-FFF2-40B4-BE49-F238E27FC236}">
                <a16:creationId xmlns:a16="http://schemas.microsoft.com/office/drawing/2014/main" id="{BBCE89CA-E8F3-4061-BD93-F38E8AD41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018" y="3260203"/>
            <a:ext cx="1510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 dirty="0">
                <a:solidFill>
                  <a:schemeClr val="tx1"/>
                </a:solidFill>
              </a:rPr>
              <a:t>she</a:t>
            </a:r>
          </a:p>
        </p:txBody>
      </p:sp>
      <p:sp>
        <p:nvSpPr>
          <p:cNvPr id="53" name="we">
            <a:extLst>
              <a:ext uri="{FF2B5EF4-FFF2-40B4-BE49-F238E27FC236}">
                <a16:creationId xmlns:a16="http://schemas.microsoft.com/office/drawing/2014/main" id="{40A14277-228D-4CB6-8AFE-B0F1D9740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6191" y="3260203"/>
            <a:ext cx="13260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 dirty="0">
                <a:solidFill>
                  <a:schemeClr val="tx1"/>
                </a:solidFill>
              </a:rPr>
              <a:t>we</a:t>
            </a:r>
          </a:p>
        </p:txBody>
      </p:sp>
      <p:sp>
        <p:nvSpPr>
          <p:cNvPr id="54" name="me">
            <a:extLst>
              <a:ext uri="{FF2B5EF4-FFF2-40B4-BE49-F238E27FC236}">
                <a16:creationId xmlns:a16="http://schemas.microsoft.com/office/drawing/2014/main" id="{622CC333-0157-4EB9-8267-D8A3320BA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6535" y="3240958"/>
            <a:ext cx="13853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 dirty="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55" name="be">
            <a:extLst>
              <a:ext uri="{FF2B5EF4-FFF2-40B4-BE49-F238E27FC236}">
                <a16:creationId xmlns:a16="http://schemas.microsoft.com/office/drawing/2014/main" id="{CA6978AF-9DB0-4A5F-8646-DD53195FA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3210" y="3212976"/>
            <a:ext cx="1091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 dirty="0">
                <a:solidFill>
                  <a:schemeClr val="tx1"/>
                </a:solidFill>
              </a:rPr>
              <a:t>be</a:t>
            </a:r>
          </a:p>
        </p:txBody>
      </p:sp>
      <p:pic>
        <p:nvPicPr>
          <p:cNvPr id="56" name="Picture 8">
            <a:extLst>
              <a:ext uri="{FF2B5EF4-FFF2-40B4-BE49-F238E27FC236}">
                <a16:creationId xmlns:a16="http://schemas.microsoft.com/office/drawing/2014/main" id="{F7CE7966-B211-42B2-B693-31BF4167F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773238"/>
            <a:ext cx="1296988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ng">
            <a:extLst>
              <a:ext uri="{FF2B5EF4-FFF2-40B4-BE49-F238E27FC236}">
                <a16:creationId xmlns:a16="http://schemas.microsoft.com/office/drawing/2014/main" id="{CE927644-3602-4BB0-BB06-94F94194F1C8}"/>
              </a:ext>
            </a:extLst>
          </p:cNvPr>
          <p:cNvGrpSpPr/>
          <p:nvPr/>
        </p:nvGrpSpPr>
        <p:grpSpPr>
          <a:xfrm>
            <a:off x="3365541" y="2207302"/>
            <a:ext cx="1548822" cy="2817595"/>
            <a:chOff x="3588784" y="2079309"/>
            <a:chExt cx="1548822" cy="2817595"/>
          </a:xfrm>
        </p:grpSpPr>
        <p:pic>
          <p:nvPicPr>
            <p:cNvPr id="58" name="picture ng">
              <a:extLst>
                <a:ext uri="{FF2B5EF4-FFF2-40B4-BE49-F238E27FC236}">
                  <a16:creationId xmlns:a16="http://schemas.microsoft.com/office/drawing/2014/main" id="{820B7980-BB3F-4794-81C7-05EA98B1E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3010" y="3927079"/>
              <a:ext cx="731718" cy="969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" name="ng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54882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/>
                <a:t>ng</a:t>
              </a:r>
            </a:p>
          </p:txBody>
        </p:sp>
      </p:grpSp>
      <p:grpSp>
        <p:nvGrpSpPr>
          <p:cNvPr id="60" name="th moth"/>
          <p:cNvGrpSpPr/>
          <p:nvPr/>
        </p:nvGrpSpPr>
        <p:grpSpPr>
          <a:xfrm>
            <a:off x="3335944" y="2227643"/>
            <a:ext cx="1671699" cy="2739616"/>
            <a:chOff x="3335944" y="2227643"/>
            <a:chExt cx="1671699" cy="2739616"/>
          </a:xfrm>
        </p:grpSpPr>
        <p:sp>
          <p:nvSpPr>
            <p:cNvPr id="61" name="th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4708" y="2227643"/>
              <a:ext cx="1337226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th</a:t>
              </a:r>
              <a:endParaRPr lang="en-GB" altLang="en-US" sz="9600" dirty="0"/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944" y="3877659"/>
              <a:ext cx="1671699" cy="1089600"/>
            </a:xfrm>
            <a:prstGeom prst="rect">
              <a:avLst/>
            </a:prstGeom>
          </p:spPr>
        </p:pic>
      </p:grpSp>
      <p:grpSp>
        <p:nvGrpSpPr>
          <p:cNvPr id="64" name="ai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494113" y="2356432"/>
            <a:ext cx="1225015" cy="2835750"/>
            <a:chOff x="2288470" y="2261884"/>
            <a:chExt cx="1225015" cy="283575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269" y="3954348"/>
              <a:ext cx="1118350" cy="1143286"/>
            </a:xfrm>
            <a:prstGeom prst="rect">
              <a:avLst/>
            </a:prstGeom>
          </p:spPr>
        </p:pic>
        <p:sp>
          <p:nvSpPr>
            <p:cNvPr id="66" name="ai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2288470" y="2261884"/>
              <a:ext cx="122501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600" dirty="0" err="1"/>
                <a:t>ai</a:t>
              </a:r>
              <a:endParaRPr lang="en-GB" sz="9600" dirty="0"/>
            </a:p>
          </p:txBody>
        </p:sp>
      </p:grpSp>
      <p:sp>
        <p:nvSpPr>
          <p:cNvPr id="67" name="was">
            <a:extLst>
              <a:ext uri="{FF2B5EF4-FFF2-40B4-BE49-F238E27FC236}">
                <a16:creationId xmlns:a16="http://schemas.microsoft.com/office/drawing/2014/main" id="{8E1A8539-5057-46B8-9571-D3B3F511E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612" y="3207584"/>
            <a:ext cx="18812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 dirty="0">
                <a:solidFill>
                  <a:schemeClr val="tx1"/>
                </a:solidFill>
              </a:rPr>
              <a:t>was</a:t>
            </a:r>
          </a:p>
        </p:txBody>
      </p:sp>
      <p:grpSp>
        <p:nvGrpSpPr>
          <p:cNvPr id="3" name="ee"/>
          <p:cNvGrpSpPr/>
          <p:nvPr/>
        </p:nvGrpSpPr>
        <p:grpSpPr>
          <a:xfrm>
            <a:off x="3302899" y="2251144"/>
            <a:ext cx="1696064" cy="2760687"/>
            <a:chOff x="3302899" y="2251144"/>
            <a:chExt cx="1696064" cy="2760687"/>
          </a:xfrm>
        </p:grpSpPr>
        <p:sp>
          <p:nvSpPr>
            <p:cNvPr id="69" name="th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9648" y="2251144"/>
              <a:ext cx="129394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ee</a:t>
              </a:r>
              <a:endParaRPr lang="en-GB" altLang="en-US" sz="9600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899" y="3956011"/>
              <a:ext cx="1696064" cy="1055820"/>
            </a:xfrm>
            <a:prstGeom prst="rect">
              <a:avLst/>
            </a:prstGeom>
          </p:spPr>
        </p:pic>
      </p:grpSp>
      <p:grpSp>
        <p:nvGrpSpPr>
          <p:cNvPr id="74" name="igh"/>
          <p:cNvGrpSpPr/>
          <p:nvPr/>
        </p:nvGrpSpPr>
        <p:grpSpPr>
          <a:xfrm>
            <a:off x="3189511" y="2230339"/>
            <a:ext cx="1912703" cy="3017410"/>
            <a:chOff x="3189511" y="2230339"/>
            <a:chExt cx="1912703" cy="3017410"/>
          </a:xfrm>
        </p:grpSpPr>
        <p:sp>
          <p:nvSpPr>
            <p:cNvPr id="72" name="th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9511" y="2230339"/>
              <a:ext cx="1912703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igh</a:t>
              </a:r>
              <a:endParaRPr lang="en-GB" altLang="en-US" sz="9600" dirty="0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8456" y="3691288"/>
              <a:ext cx="1294773" cy="1556461"/>
            </a:xfrm>
            <a:prstGeom prst="rect">
              <a:avLst/>
            </a:prstGeom>
          </p:spPr>
        </p:pic>
      </p:grpSp>
      <p:grpSp>
        <p:nvGrpSpPr>
          <p:cNvPr id="79" name="oa"/>
          <p:cNvGrpSpPr/>
          <p:nvPr/>
        </p:nvGrpSpPr>
        <p:grpSpPr>
          <a:xfrm>
            <a:off x="3210303" y="2217959"/>
            <a:ext cx="1841576" cy="3002842"/>
            <a:chOff x="3210303" y="2217959"/>
            <a:chExt cx="1841576" cy="3002842"/>
          </a:xfrm>
        </p:grpSpPr>
        <p:sp>
          <p:nvSpPr>
            <p:cNvPr id="76" name="th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3436" y="2217959"/>
              <a:ext cx="1492716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oa</a:t>
              </a:r>
              <a:endParaRPr lang="en-GB" altLang="en-US" sz="9600" dirty="0"/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0303" y="3881028"/>
              <a:ext cx="1841576" cy="1339773"/>
            </a:xfrm>
            <a:prstGeom prst="rect">
              <a:avLst/>
            </a:prstGeom>
          </p:spPr>
        </p:pic>
      </p:grpSp>
      <p:grpSp>
        <p:nvGrpSpPr>
          <p:cNvPr id="84" name="book"/>
          <p:cNvGrpSpPr/>
          <p:nvPr/>
        </p:nvGrpSpPr>
        <p:grpSpPr>
          <a:xfrm>
            <a:off x="3260452" y="2230339"/>
            <a:ext cx="1761115" cy="2816251"/>
            <a:chOff x="3260452" y="2230339"/>
            <a:chExt cx="1761115" cy="2816251"/>
          </a:xfrm>
        </p:grpSpPr>
        <p:sp>
          <p:nvSpPr>
            <p:cNvPr id="81" name="th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3544" y="2230339"/>
              <a:ext cx="144783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oo</a:t>
              </a:r>
              <a:endParaRPr lang="en-GB" altLang="en-US" sz="9600" dirty="0"/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0452" y="3927522"/>
              <a:ext cx="1761115" cy="1119068"/>
            </a:xfrm>
            <a:prstGeom prst="rect">
              <a:avLst/>
            </a:prstGeom>
          </p:spPr>
        </p:pic>
      </p:grpSp>
      <p:grpSp>
        <p:nvGrpSpPr>
          <p:cNvPr id="89" name="ar"/>
          <p:cNvGrpSpPr/>
          <p:nvPr/>
        </p:nvGrpSpPr>
        <p:grpSpPr>
          <a:xfrm>
            <a:off x="3297177" y="2232838"/>
            <a:ext cx="1745944" cy="3044166"/>
            <a:chOff x="3297177" y="2232838"/>
            <a:chExt cx="1745944" cy="3044166"/>
          </a:xfrm>
        </p:grpSpPr>
        <p:sp>
          <p:nvSpPr>
            <p:cNvPr id="86" name="th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9317" y="2232838"/>
              <a:ext cx="135646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ar</a:t>
              </a:r>
              <a:endParaRPr lang="en-GB" altLang="en-US" sz="9600" dirty="0"/>
            </a:p>
          </p:txBody>
        </p: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177" y="3618819"/>
              <a:ext cx="1745944" cy="1658185"/>
            </a:xfrm>
            <a:prstGeom prst="rect">
              <a:avLst/>
            </a:prstGeom>
          </p:spPr>
        </p:pic>
      </p:grpSp>
      <p:grpSp>
        <p:nvGrpSpPr>
          <p:cNvPr id="94" name="moon"/>
          <p:cNvGrpSpPr/>
          <p:nvPr/>
        </p:nvGrpSpPr>
        <p:grpSpPr>
          <a:xfrm>
            <a:off x="3395483" y="2251796"/>
            <a:ext cx="1517704" cy="2971039"/>
            <a:chOff x="3395483" y="2251796"/>
            <a:chExt cx="1517704" cy="2971039"/>
          </a:xfrm>
        </p:grpSpPr>
        <p:sp>
          <p:nvSpPr>
            <p:cNvPr id="91" name="th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3925" y="2251796"/>
              <a:ext cx="144783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oo</a:t>
              </a:r>
              <a:endParaRPr lang="en-GB" altLang="en-US" sz="9600" dirty="0"/>
            </a:p>
          </p:txBody>
        </p:sp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5483" y="3706103"/>
              <a:ext cx="1517704" cy="1516732"/>
            </a:xfrm>
            <a:prstGeom prst="rect">
              <a:avLst/>
            </a:prstGeom>
          </p:spPr>
        </p:pic>
      </p:grpSp>
      <p:grpSp>
        <p:nvGrpSpPr>
          <p:cNvPr id="100" name="or"/>
          <p:cNvGrpSpPr/>
          <p:nvPr/>
        </p:nvGrpSpPr>
        <p:grpSpPr>
          <a:xfrm>
            <a:off x="3186050" y="2264283"/>
            <a:ext cx="1912378" cy="2506969"/>
            <a:chOff x="3186050" y="2264283"/>
            <a:chExt cx="1912378" cy="2506969"/>
          </a:xfrm>
        </p:grpSpPr>
        <p:sp>
          <p:nvSpPr>
            <p:cNvPr id="96" name="th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8233" y="2264283"/>
              <a:ext cx="1311578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/>
                <a:t>or</a:t>
              </a:r>
            </a:p>
          </p:txBody>
        </p:sp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6050" y="4053535"/>
              <a:ext cx="1912378" cy="717717"/>
            </a:xfrm>
            <a:prstGeom prst="rect">
              <a:avLst/>
            </a:prstGeom>
          </p:spPr>
        </p:pic>
      </p:grpSp>
      <p:sp>
        <p:nvSpPr>
          <p:cNvPr id="101" name="was">
            <a:extLst>
              <a:ext uri="{FF2B5EF4-FFF2-40B4-BE49-F238E27FC236}">
                <a16:creationId xmlns:a16="http://schemas.microsoft.com/office/drawing/2014/main" id="{8E1A8539-5057-46B8-9571-D3B3F511E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6052" y="3212754"/>
            <a:ext cx="18812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 dirty="0">
                <a:solidFill>
                  <a:schemeClr val="tx1"/>
                </a:solidFill>
              </a:rPr>
              <a:t>my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5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7500"/>
                            </p:stCondLst>
                            <p:childTnLst>
                              <p:par>
                                <p:cTn id="1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0500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2500"/>
                            </p:stCondLst>
                            <p:childTnLst>
                              <p:par>
                                <p:cTn id="1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30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5000"/>
                            </p:stCondLst>
                            <p:childTnLst>
                              <p:par>
                                <p:cTn id="2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55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750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8000"/>
                            </p:stCondLst>
                            <p:childTnLst>
                              <p:par>
                                <p:cTn id="2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0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50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67" grpId="0"/>
      <p:bldP spid="67" grpId="1"/>
      <p:bldP spid="101" grpId="0"/>
      <p:bldP spid="10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5"/>
          <a:stretch/>
        </p:blipFill>
        <p:spPr>
          <a:xfrm>
            <a:off x="497776" y="479425"/>
            <a:ext cx="8148447" cy="5893043"/>
          </a:xfrm>
          <a:prstGeom prst="roundRect">
            <a:avLst>
              <a:gd name="adj" fmla="val 1548"/>
            </a:avLst>
          </a:prstGeom>
        </p:spPr>
      </p:pic>
      <p:sp>
        <p:nvSpPr>
          <p:cNvPr id="8" name="Rounded Rectangle 7" hidden="1"/>
          <p:cNvSpPr/>
          <p:nvPr/>
        </p:nvSpPr>
        <p:spPr bwMode="auto">
          <a:xfrm>
            <a:off x="491024" y="482873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3"/>
            <a:srcRect/>
            <a:stretch>
              <a:fillRect l="-1265" r="-1265"/>
            </a:stretch>
          </a:blipFill>
          <a:ln w="254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33579" y="1850978"/>
            <a:ext cx="7512471" cy="4838446"/>
            <a:chOff x="507579" y="786743"/>
            <a:chExt cx="7764471" cy="503518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822" y="1087508"/>
              <a:ext cx="1703228" cy="473441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579" y="786743"/>
              <a:ext cx="2564928" cy="5035184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2968526" y="2206505"/>
              <a:ext cx="3635707" cy="3615422"/>
              <a:chOff x="2517264" y="2036348"/>
              <a:chExt cx="4568305" cy="454281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2535" y="2036348"/>
                <a:ext cx="2673034" cy="4542817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7264" y="2036348"/>
                <a:ext cx="1802784" cy="4542817"/>
              </a:xfrm>
              <a:prstGeom prst="rect">
                <a:avLst/>
              </a:prstGeom>
            </p:spPr>
          </p:pic>
        </p:grpSp>
      </p:grpSp>
      <p:grpSp>
        <p:nvGrpSpPr>
          <p:cNvPr id="7" name="Group 6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0" name="Oval 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99170" y="162469"/>
            <a:ext cx="7920880" cy="2039385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“Thank you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f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or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all your help today,” said Farmer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G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ai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l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.</a:t>
            </a:r>
          </a:p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“Please may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we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come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ba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ck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ag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ai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n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s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oo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n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?”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 and Sam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</a:t>
            </a:r>
          </a:p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“Anytime you like!” said Farmer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G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ai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l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.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 and Sam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cheered!</a:t>
            </a:r>
          </a:p>
        </p:txBody>
      </p:sp>
    </p:spTree>
    <p:extLst>
      <p:ext uri="{BB962C8B-B14F-4D97-AF65-F5344CB8AC3E}">
        <p14:creationId xmlns:p14="http://schemas.microsoft.com/office/powerpoint/2010/main" val="560857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 hidden="1"/>
          <p:cNvSpPr/>
          <p:nvPr/>
        </p:nvSpPr>
        <p:spPr bwMode="auto">
          <a:xfrm>
            <a:off x="491024" y="482873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rcRect/>
            <a:stretch>
              <a:fillRect l="-1265" r="-1265"/>
            </a:stretch>
          </a:blipFill>
          <a:ln w="254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20050" y="227397"/>
            <a:ext cx="1123946" cy="504056"/>
            <a:chOff x="8020930" y="1700808"/>
            <a:chExt cx="1159581" cy="504056"/>
          </a:xfrm>
          <a:solidFill>
            <a:srgbClr val="CC4894"/>
          </a:solidFill>
        </p:grpSpPr>
        <p:sp>
          <p:nvSpPr>
            <p:cNvPr id="10" name="Oval 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0919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87947" y="1082177"/>
            <a:ext cx="8220075" cy="993775"/>
          </a:xfrm>
        </p:spPr>
        <p:txBody>
          <a:bodyPr/>
          <a:lstStyle/>
          <a:p>
            <a:pPr algn="ctr"/>
            <a:r>
              <a:rPr lang="en-GB" altLang="en-US" dirty="0"/>
              <a:t>Today, we have blended sounds in words to read a book together.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285" y="2426676"/>
            <a:ext cx="1151387" cy="35432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1" y="2426676"/>
            <a:ext cx="1226351" cy="354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53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" hidden="1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865817" y="1410043"/>
            <a:ext cx="7402840" cy="4791479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Can you sing this alphabet song along with Kit?</a:t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/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i="1" dirty="0">
                <a:solidFill>
                  <a:schemeClr val="tx1"/>
                </a:solidFill>
                <a:latin typeface="Twinkl" pitchFamily="50" charset="0"/>
              </a:rPr>
              <a:t>(To the tune of the traditional alphabet song)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A, B, C, D, E, F, G,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the alphabet with me.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H, I, J, K, L, M, N,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Have a rest and start again.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O, P, Q, R, S, T, U,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Come along and sing it too.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V, W, X and Y,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Z is last so say goodbye.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9EB8714-B516-4FF3-8BCC-07BCF205A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Letter Sheep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CC4894"/>
          </a:solidFill>
        </p:grpSpPr>
        <p:sp>
          <p:nvSpPr>
            <p:cNvPr id="17" name="Oval 16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809000" y="1473199"/>
            <a:ext cx="7516474" cy="1044089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/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Farmer Gail writes letters on her animals in case they get lost.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Can you find the animals she is looking for?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Listen to the letter she says and find the right sheep!</a:t>
            </a:r>
          </a:p>
          <a:p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3832697" y="3893924"/>
            <a:ext cx="4296531" cy="1593581"/>
            <a:chOff x="2384465" y="3330093"/>
            <a:chExt cx="5981252" cy="221844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465" y="3682185"/>
              <a:ext cx="5981252" cy="186635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484218" y="3330093"/>
              <a:ext cx="1289062" cy="1569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solidFill>
                    <a:srgbClr val="7030A0"/>
                  </a:solidFill>
                  <a:latin typeface="Twinkl" pitchFamily="2" charset="0"/>
                </a:rPr>
                <a:t>A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96"/>
          <a:stretch/>
        </p:blipFill>
        <p:spPr>
          <a:xfrm>
            <a:off x="1344021" y="2731484"/>
            <a:ext cx="2333034" cy="36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" hidden="1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865817" y="1410043"/>
            <a:ext cx="7402840" cy="4791479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Can you sing this alphabet song along with Kit?</a:t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/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i="1" dirty="0">
                <a:solidFill>
                  <a:schemeClr val="tx1"/>
                </a:solidFill>
                <a:latin typeface="Twinkl" pitchFamily="50" charset="0"/>
              </a:rPr>
              <a:t>(To the tune of the traditional alphabet song)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A, B, C, D, E, F, G,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the alphabet with me.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H, I, J, K, L, M, N,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Have a rest and start again.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O, P, Q, R, S, T, U,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Come along and sing it too.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V, W, X and Y,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Z is last so say goodbye.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CC4894"/>
          </a:solidFill>
        </p:grpSpPr>
        <p:sp>
          <p:nvSpPr>
            <p:cNvPr id="17" name="Oval 16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84547" y="4914235"/>
            <a:ext cx="3513645" cy="1194230"/>
            <a:chOff x="684547" y="4914235"/>
            <a:chExt cx="3513645" cy="11942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47" y="5012090"/>
              <a:ext cx="3513645" cy="10963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505088" y="4914235"/>
              <a:ext cx="6078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rgbClr val="7030A0"/>
                  </a:solidFill>
                  <a:latin typeface="Twinkl" pitchFamily="2" charset="0"/>
                </a:rPr>
                <a:t>A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09010" y="3495330"/>
            <a:ext cx="3513645" cy="1205706"/>
            <a:chOff x="2809010" y="3495330"/>
            <a:chExt cx="3513645" cy="120570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9010" y="3604661"/>
              <a:ext cx="3513645" cy="109637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620140" y="3495330"/>
              <a:ext cx="61778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rgbClr val="7030A0"/>
                  </a:solidFill>
                </a:rPr>
                <a:t>H</a:t>
              </a:r>
              <a:endParaRPr lang="en-GB" sz="6600" dirty="0">
                <a:solidFill>
                  <a:srgbClr val="7030A0"/>
                </a:solidFill>
                <a:latin typeface="Twinkl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72783" y="4914235"/>
            <a:ext cx="3513645" cy="1194230"/>
            <a:chOff x="4872783" y="4914235"/>
            <a:chExt cx="3513645" cy="119423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783" y="5012090"/>
              <a:ext cx="3513645" cy="10963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751483" y="4914235"/>
              <a:ext cx="61778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rgbClr val="7030A0"/>
                  </a:solidFill>
                </a:rPr>
                <a:t>J</a:t>
              </a:r>
              <a:endParaRPr lang="en-GB" sz="6600" dirty="0">
                <a:solidFill>
                  <a:srgbClr val="7030A0"/>
                </a:solidFill>
                <a:latin typeface="Twinkl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42258" y="1071771"/>
            <a:ext cx="1457396" cy="1457396"/>
            <a:chOff x="5042258" y="1071771"/>
            <a:chExt cx="1457396" cy="1457396"/>
          </a:xfrm>
        </p:grpSpPr>
        <p:sp>
          <p:nvSpPr>
            <p:cNvPr id="23" name="Speech Bubble">
              <a:extLst>
                <a:ext uri="{FF2B5EF4-FFF2-40B4-BE49-F238E27FC236}">
                  <a16:creationId xmlns:a16="http://schemas.microsoft.com/office/drawing/2014/main" id="{B63F4234-E68A-49FB-8C5E-F0F4DC9430E7}"/>
                </a:ext>
              </a:extLst>
            </p:cNvPr>
            <p:cNvSpPr/>
            <p:nvPr/>
          </p:nvSpPr>
          <p:spPr>
            <a:xfrm>
              <a:off x="5042258" y="1071771"/>
              <a:ext cx="1457396" cy="1457396"/>
            </a:xfrm>
            <a:prstGeom prst="wedgeRoundRectCallout">
              <a:avLst>
                <a:gd name="adj1" fmla="val -79838"/>
                <a:gd name="adj2" fmla="val 21853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  <a:latin typeface="Twinkl" pitchFamily="50" charset="0"/>
                </a:rPr>
                <a:t> 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299" y="1401316"/>
              <a:ext cx="827313" cy="798305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716" y="4945311"/>
            <a:ext cx="719767" cy="7495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23" y="513120"/>
            <a:ext cx="1495609" cy="2936014"/>
          </a:xfrm>
          <a:prstGeom prst="rect">
            <a:avLst/>
          </a:prstGeom>
        </p:spPr>
      </p:pic>
      <p:pic>
        <p:nvPicPr>
          <p:cNvPr id="3" name="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4475" y="-1260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9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" hidden="1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865817" y="1410043"/>
            <a:ext cx="7402840" cy="4791479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Can you sing this alphabet song along with Kit?</a:t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/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i="1" dirty="0">
                <a:solidFill>
                  <a:schemeClr val="tx1"/>
                </a:solidFill>
                <a:latin typeface="Twinkl" pitchFamily="50" charset="0"/>
              </a:rPr>
              <a:t>(To the tune of the traditional alphabet song)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A, B, C, D, E, F, G,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the alphabet with me.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H, I, J, K, L, M, N,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Have a rest and start again.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O, P, Q, R, S, T, U,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Come along and sing it too.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V, W, X and Y,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Z is last so say goodbye.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CC4894"/>
          </a:solidFill>
        </p:grpSpPr>
        <p:sp>
          <p:nvSpPr>
            <p:cNvPr id="17" name="Oval 16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84547" y="4914235"/>
            <a:ext cx="3513645" cy="1194230"/>
            <a:chOff x="684547" y="4914235"/>
            <a:chExt cx="3513645" cy="11942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47" y="5012090"/>
              <a:ext cx="3513645" cy="10963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441369" y="4914235"/>
              <a:ext cx="6078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rgbClr val="7030A0"/>
                  </a:solidFill>
                </a:rPr>
                <a:t>M</a:t>
              </a:r>
              <a:endParaRPr lang="en-GB" sz="6600" dirty="0">
                <a:solidFill>
                  <a:srgbClr val="7030A0"/>
                </a:solidFill>
                <a:latin typeface="Twinkl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09010" y="3495848"/>
            <a:ext cx="3513645" cy="1205188"/>
            <a:chOff x="2809010" y="3495848"/>
            <a:chExt cx="3513645" cy="120518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9010" y="3604661"/>
              <a:ext cx="3513645" cy="109637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603604" y="3495848"/>
              <a:ext cx="61778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rgbClr val="7030A0"/>
                  </a:solidFill>
                </a:rPr>
                <a:t>N</a:t>
              </a:r>
              <a:endParaRPr lang="en-GB" sz="6600" dirty="0">
                <a:solidFill>
                  <a:srgbClr val="7030A0"/>
                </a:solidFill>
                <a:latin typeface="Twinkl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72783" y="4914235"/>
            <a:ext cx="3513645" cy="1194230"/>
            <a:chOff x="4872783" y="4914235"/>
            <a:chExt cx="3513645" cy="119423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783" y="5012090"/>
              <a:ext cx="3513645" cy="10963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751483" y="4914235"/>
              <a:ext cx="61778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rgbClr val="7030A0"/>
                  </a:solidFill>
                </a:rPr>
                <a:t>E</a:t>
              </a:r>
              <a:endParaRPr lang="en-GB" sz="6600" dirty="0">
                <a:solidFill>
                  <a:srgbClr val="7030A0"/>
                </a:solidFill>
                <a:latin typeface="Twinkl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42258" y="1071771"/>
            <a:ext cx="1457396" cy="1457396"/>
            <a:chOff x="5042258" y="1071771"/>
            <a:chExt cx="1457396" cy="1457396"/>
          </a:xfrm>
        </p:grpSpPr>
        <p:sp>
          <p:nvSpPr>
            <p:cNvPr id="23" name="Speech Bubble">
              <a:extLst>
                <a:ext uri="{FF2B5EF4-FFF2-40B4-BE49-F238E27FC236}">
                  <a16:creationId xmlns:a16="http://schemas.microsoft.com/office/drawing/2014/main" id="{B63F4234-E68A-49FB-8C5E-F0F4DC9430E7}"/>
                </a:ext>
              </a:extLst>
            </p:cNvPr>
            <p:cNvSpPr/>
            <p:nvPr/>
          </p:nvSpPr>
          <p:spPr>
            <a:xfrm>
              <a:off x="5042258" y="1071771"/>
              <a:ext cx="1457396" cy="1457396"/>
            </a:xfrm>
            <a:prstGeom prst="wedgeRoundRectCallout">
              <a:avLst>
                <a:gd name="adj1" fmla="val -79838"/>
                <a:gd name="adj2" fmla="val 21853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  <a:latin typeface="Twinkl" pitchFamily="50" charset="0"/>
                </a:rPr>
                <a:t> 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299" y="1401316"/>
              <a:ext cx="827313" cy="798305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37" y="4970209"/>
            <a:ext cx="719767" cy="7495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23" y="513120"/>
            <a:ext cx="1495609" cy="2936014"/>
          </a:xfrm>
          <a:prstGeom prst="rect">
            <a:avLst/>
          </a:prstGeom>
        </p:spPr>
      </p:pic>
      <p:pic>
        <p:nvPicPr>
          <p:cNvPr id="3" name="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66155" y="-17159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4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" hidden="1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865817" y="1410043"/>
            <a:ext cx="7402840" cy="4791479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Can you sing this alphabet song along with Kit?</a:t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/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i="1" dirty="0">
                <a:solidFill>
                  <a:schemeClr val="tx1"/>
                </a:solidFill>
                <a:latin typeface="Twinkl" pitchFamily="50" charset="0"/>
              </a:rPr>
              <a:t>(To the tune of the traditional alphabet song)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A, B, C, D, E, F, G,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the alphabet with me.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H, I, J, K, L, M, N,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Have a rest and start again.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O, P, Q, R, S, T, U,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Come along and sing it too.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V, W, X and Y,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Z is last so say goodbye.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CC4894"/>
          </a:solidFill>
        </p:grpSpPr>
        <p:sp>
          <p:nvSpPr>
            <p:cNvPr id="17" name="Oval 16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84547" y="4914235"/>
            <a:ext cx="3513645" cy="1194230"/>
            <a:chOff x="684547" y="4914235"/>
            <a:chExt cx="3513645" cy="11942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47" y="5012090"/>
              <a:ext cx="3513645" cy="10963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441369" y="4914235"/>
              <a:ext cx="6078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rgbClr val="7030A0"/>
                  </a:solidFill>
                </a:rPr>
                <a:t>F</a:t>
              </a:r>
              <a:endParaRPr lang="en-GB" sz="6600" dirty="0">
                <a:solidFill>
                  <a:srgbClr val="7030A0"/>
                </a:solidFill>
                <a:latin typeface="Twinkl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09010" y="3495848"/>
            <a:ext cx="3513645" cy="1205188"/>
            <a:chOff x="2809010" y="3495848"/>
            <a:chExt cx="3513645" cy="120518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9010" y="3604661"/>
              <a:ext cx="3513645" cy="109637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603604" y="3495848"/>
              <a:ext cx="61778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rgbClr val="7030A0"/>
                  </a:solidFill>
                </a:rPr>
                <a:t>S</a:t>
              </a:r>
              <a:endParaRPr lang="en-GB" sz="6600" dirty="0">
                <a:solidFill>
                  <a:srgbClr val="7030A0"/>
                </a:solidFill>
                <a:latin typeface="Twinkl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72783" y="4914235"/>
            <a:ext cx="3513645" cy="1194230"/>
            <a:chOff x="4872783" y="4914235"/>
            <a:chExt cx="3513645" cy="119423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783" y="5012090"/>
              <a:ext cx="3513645" cy="10963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751483" y="4914235"/>
              <a:ext cx="61778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rgbClr val="7030A0"/>
                  </a:solidFill>
                </a:rPr>
                <a:t>X</a:t>
              </a:r>
              <a:endParaRPr lang="en-GB" sz="6600" dirty="0">
                <a:solidFill>
                  <a:srgbClr val="7030A0"/>
                </a:solidFill>
                <a:latin typeface="Twinkl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42258" y="1071771"/>
            <a:ext cx="1457396" cy="1457396"/>
            <a:chOff x="5042258" y="1071771"/>
            <a:chExt cx="1457396" cy="1457396"/>
          </a:xfrm>
        </p:grpSpPr>
        <p:sp>
          <p:nvSpPr>
            <p:cNvPr id="23" name="Speech Bubble">
              <a:extLst>
                <a:ext uri="{FF2B5EF4-FFF2-40B4-BE49-F238E27FC236}">
                  <a16:creationId xmlns:a16="http://schemas.microsoft.com/office/drawing/2014/main" id="{B63F4234-E68A-49FB-8C5E-F0F4DC9430E7}"/>
                </a:ext>
              </a:extLst>
            </p:cNvPr>
            <p:cNvSpPr/>
            <p:nvPr/>
          </p:nvSpPr>
          <p:spPr>
            <a:xfrm>
              <a:off x="5042258" y="1071771"/>
              <a:ext cx="1457396" cy="1457396"/>
            </a:xfrm>
            <a:prstGeom prst="wedgeRoundRectCallout">
              <a:avLst>
                <a:gd name="adj1" fmla="val -79838"/>
                <a:gd name="adj2" fmla="val 21853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  <a:latin typeface="Twinkl" pitchFamily="50" charset="0"/>
                </a:rPr>
                <a:t> 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299" y="1401316"/>
              <a:ext cx="827313" cy="798305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16" y="3579947"/>
            <a:ext cx="719767" cy="7495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23" y="513120"/>
            <a:ext cx="1495609" cy="2936014"/>
          </a:xfrm>
          <a:prstGeom prst="rect">
            <a:avLst/>
          </a:prstGeom>
        </p:spPr>
      </p:pic>
      <p:pic>
        <p:nvPicPr>
          <p:cNvPr id="2" name="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78325" y="-974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1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" hidden="1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865817" y="1410043"/>
            <a:ext cx="7402840" cy="4791479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Can you sing this alphabet song along with Kit?</a:t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/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i="1" dirty="0">
                <a:solidFill>
                  <a:schemeClr val="tx1"/>
                </a:solidFill>
                <a:latin typeface="Twinkl" pitchFamily="50" charset="0"/>
              </a:rPr>
              <a:t>(To the tune of the traditional alphabet song)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A, B, C, D, E, F, G,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the alphabet with me.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H, I, J, K, L, M, N,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Have a rest and start again.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O, P, Q, R, S, T, U,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Come along and sing it too.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V, W, X and Y,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Z is last so say goodbye.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CC4894"/>
          </a:solidFill>
        </p:grpSpPr>
        <p:sp>
          <p:nvSpPr>
            <p:cNvPr id="17" name="Oval 16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84547" y="4914235"/>
            <a:ext cx="3513645" cy="1194230"/>
            <a:chOff x="684547" y="4914235"/>
            <a:chExt cx="3513645" cy="11942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47" y="5012090"/>
              <a:ext cx="3513645" cy="10963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515511" y="4914235"/>
              <a:ext cx="6078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rgbClr val="7030A0"/>
                  </a:solidFill>
                </a:rPr>
                <a:t>P</a:t>
              </a:r>
              <a:endParaRPr lang="en-GB" sz="6600" dirty="0">
                <a:solidFill>
                  <a:srgbClr val="7030A0"/>
                </a:solidFill>
                <a:latin typeface="Twinkl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09010" y="3495848"/>
            <a:ext cx="3513645" cy="1205188"/>
            <a:chOff x="2809010" y="3495848"/>
            <a:chExt cx="3513645" cy="120518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9010" y="3604661"/>
              <a:ext cx="3513645" cy="109637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640675" y="3495848"/>
              <a:ext cx="61778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rgbClr val="7030A0"/>
                  </a:solidFill>
                </a:rPr>
                <a:t>B</a:t>
              </a:r>
              <a:endParaRPr lang="en-GB" sz="6600" dirty="0">
                <a:solidFill>
                  <a:srgbClr val="7030A0"/>
                </a:solidFill>
                <a:latin typeface="Twinkl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72783" y="4914235"/>
            <a:ext cx="3513645" cy="1194230"/>
            <a:chOff x="4872783" y="4914235"/>
            <a:chExt cx="3513645" cy="119423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783" y="5012090"/>
              <a:ext cx="3513645" cy="10963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664984" y="4914235"/>
              <a:ext cx="61778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rgbClr val="7030A0"/>
                  </a:solidFill>
                </a:rPr>
                <a:t>D</a:t>
              </a:r>
              <a:endParaRPr lang="en-GB" sz="6600" dirty="0">
                <a:solidFill>
                  <a:srgbClr val="7030A0"/>
                </a:solidFill>
                <a:latin typeface="Twinkl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42258" y="1071771"/>
            <a:ext cx="1457396" cy="1457396"/>
            <a:chOff x="5042258" y="1071771"/>
            <a:chExt cx="1457396" cy="1457396"/>
          </a:xfrm>
        </p:grpSpPr>
        <p:sp>
          <p:nvSpPr>
            <p:cNvPr id="23" name="Speech Bubble">
              <a:extLst>
                <a:ext uri="{FF2B5EF4-FFF2-40B4-BE49-F238E27FC236}">
                  <a16:creationId xmlns:a16="http://schemas.microsoft.com/office/drawing/2014/main" id="{B63F4234-E68A-49FB-8C5E-F0F4DC9430E7}"/>
                </a:ext>
              </a:extLst>
            </p:cNvPr>
            <p:cNvSpPr/>
            <p:nvPr/>
          </p:nvSpPr>
          <p:spPr>
            <a:xfrm>
              <a:off x="5042258" y="1071771"/>
              <a:ext cx="1457396" cy="1457396"/>
            </a:xfrm>
            <a:prstGeom prst="wedgeRoundRectCallout">
              <a:avLst>
                <a:gd name="adj1" fmla="val -79838"/>
                <a:gd name="adj2" fmla="val 21853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  <a:latin typeface="Twinkl" pitchFamily="50" charset="0"/>
                </a:rPr>
                <a:t> 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299" y="1401316"/>
              <a:ext cx="827313" cy="798305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998" y="4975572"/>
            <a:ext cx="719767" cy="7495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23" y="513120"/>
            <a:ext cx="1495609" cy="2936014"/>
          </a:xfrm>
          <a:prstGeom prst="rect">
            <a:avLst/>
          </a:prstGeom>
        </p:spPr>
      </p:pic>
      <p:pic>
        <p:nvPicPr>
          <p:cNvPr id="3" name="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7025" y="-1565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3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" hidden="1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865817" y="1410043"/>
            <a:ext cx="7402840" cy="4791479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Can you sing this alphabet song along with Kit?</a:t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/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i="1" dirty="0">
                <a:solidFill>
                  <a:schemeClr val="tx1"/>
                </a:solidFill>
                <a:latin typeface="Twinkl" pitchFamily="50" charset="0"/>
              </a:rPr>
              <a:t>(To the tune of the traditional alphabet song)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A, B, C, D, E, F, G,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the alphabet with me.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H, I, J, K, L, M, N,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Have a rest and start again.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O, P, Q, R, S, T, U,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Come along and sing it too.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Sing V, W, X and Y,</a:t>
            </a:r>
          </a:p>
          <a:p>
            <a:pPr algn="ctr"/>
            <a:r>
              <a:rPr lang="en-GB" sz="2400" dirty="0">
                <a:noFill/>
                <a:latin typeface="Twinkl" pitchFamily="2" charset="0"/>
              </a:rPr>
              <a:t>Z is last so say goodbye.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CC4894"/>
          </a:solidFill>
        </p:grpSpPr>
        <p:sp>
          <p:nvSpPr>
            <p:cNvPr id="17" name="Oval 16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84547" y="4914235"/>
            <a:ext cx="3513645" cy="1194230"/>
            <a:chOff x="684547" y="4914235"/>
            <a:chExt cx="3513645" cy="11942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47" y="5012090"/>
              <a:ext cx="3513645" cy="10963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478440" y="4914235"/>
              <a:ext cx="6078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rgbClr val="7030A0"/>
                  </a:solidFill>
                </a:rPr>
                <a:t>G</a:t>
              </a:r>
              <a:endParaRPr lang="en-GB" sz="6600" dirty="0">
                <a:solidFill>
                  <a:srgbClr val="7030A0"/>
                </a:solidFill>
                <a:latin typeface="Twinkl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09010" y="3495848"/>
            <a:ext cx="3513645" cy="1205188"/>
            <a:chOff x="2809010" y="3495848"/>
            <a:chExt cx="3513645" cy="120518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9010" y="3604661"/>
              <a:ext cx="3513645" cy="109637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640675" y="3495848"/>
              <a:ext cx="61778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rgbClr val="7030A0"/>
                  </a:solidFill>
                </a:rPr>
                <a:t>C</a:t>
              </a:r>
              <a:endParaRPr lang="en-GB" sz="6600" dirty="0">
                <a:solidFill>
                  <a:srgbClr val="7030A0"/>
                </a:solidFill>
                <a:latin typeface="Twinkl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72783" y="4914235"/>
            <a:ext cx="3513645" cy="1194230"/>
            <a:chOff x="4872783" y="4914235"/>
            <a:chExt cx="3513645" cy="119423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783" y="5012090"/>
              <a:ext cx="3513645" cy="10963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664984" y="4914235"/>
              <a:ext cx="61778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rgbClr val="7030A0"/>
                  </a:solidFill>
                </a:rPr>
                <a:t>V</a:t>
              </a:r>
              <a:endParaRPr lang="en-GB" sz="6600" dirty="0">
                <a:solidFill>
                  <a:srgbClr val="7030A0"/>
                </a:solidFill>
                <a:latin typeface="Twinkl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42258" y="1071771"/>
            <a:ext cx="1457396" cy="1457396"/>
            <a:chOff x="5042258" y="1071771"/>
            <a:chExt cx="1457396" cy="1457396"/>
          </a:xfrm>
        </p:grpSpPr>
        <p:sp>
          <p:nvSpPr>
            <p:cNvPr id="23" name="Speech Bubble">
              <a:extLst>
                <a:ext uri="{FF2B5EF4-FFF2-40B4-BE49-F238E27FC236}">
                  <a16:creationId xmlns:a16="http://schemas.microsoft.com/office/drawing/2014/main" id="{B63F4234-E68A-49FB-8C5E-F0F4DC9430E7}"/>
                </a:ext>
              </a:extLst>
            </p:cNvPr>
            <p:cNvSpPr/>
            <p:nvPr/>
          </p:nvSpPr>
          <p:spPr>
            <a:xfrm>
              <a:off x="5042258" y="1071771"/>
              <a:ext cx="1457396" cy="1457396"/>
            </a:xfrm>
            <a:prstGeom prst="wedgeRoundRectCallout">
              <a:avLst>
                <a:gd name="adj1" fmla="val -79838"/>
                <a:gd name="adj2" fmla="val 21853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  <a:latin typeface="Twinkl" pitchFamily="50" charset="0"/>
                </a:rPr>
                <a:t> 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299" y="1401316"/>
              <a:ext cx="827313" cy="798305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48" y="4914235"/>
            <a:ext cx="719767" cy="7495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23" y="513120"/>
            <a:ext cx="1495609" cy="2936014"/>
          </a:xfrm>
          <a:prstGeom prst="rect">
            <a:avLst/>
          </a:prstGeom>
        </p:spPr>
      </p:pic>
      <p:pic>
        <p:nvPicPr>
          <p:cNvPr id="2" name="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92775" y="-1641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4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winkl Phonics PowerPoint Template.pptx" id="{DE623B95-CF47-4D4D-99E6-E7908909B4E9}" vid="{D8F4FE79-54E6-4341-BC11-84D6744E4E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A4156D36BFEA46BAE60ABF9D9F893B" ma:contentTypeVersion="9" ma:contentTypeDescription="Create a new document." ma:contentTypeScope="" ma:versionID="035f6ee8f22c05ca80f799d23f257d8c">
  <xsd:schema xmlns:xsd="http://www.w3.org/2001/XMLSchema" xmlns:xs="http://www.w3.org/2001/XMLSchema" xmlns:p="http://schemas.microsoft.com/office/2006/metadata/properties" xmlns:ns2="359a9a00-a290-4288-b116-4b5872e28cb1" targetNamespace="http://schemas.microsoft.com/office/2006/metadata/properties" ma:root="true" ma:fieldsID="ffdd8a9f9d930122894cbda9b3988e87" ns2:_="">
    <xsd:import namespace="359a9a00-a290-4288-b116-4b5872e28c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9a9a00-a290-4288-b116-4b5872e28c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759872C-1E74-4F01-BB1F-5951F1B67968}"/>
</file>

<file path=customXml/itemProps2.xml><?xml version="1.0" encoding="utf-8"?>
<ds:datastoreItem xmlns:ds="http://schemas.openxmlformats.org/officeDocument/2006/customXml" ds:itemID="{27FC9EFC-C3F0-4BE1-A071-03DCD4C9C0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B0D8C5-6D2A-4EB4-BD8A-C01536F2DDC6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51ed0273-da2e-4e15-a4cc-da4b6a562b6e"/>
    <ds:schemaRef ds:uri="http://schemas.microsoft.com/office/infopath/2007/PartnerControls"/>
    <ds:schemaRef ds:uri="48f660d0-b407-4726-9240-d79ef079ff0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Twinkl Phonics PowerPoint Template</Template>
  <TotalTime>810</TotalTime>
  <Words>2298</Words>
  <Application>Microsoft Office PowerPoint</Application>
  <PresentationFormat>On-screen Show (4:3)</PresentationFormat>
  <Paragraphs>314</Paragraphs>
  <Slides>32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Twinkl SemiBold</vt:lpstr>
      <vt:lpstr>Tuffy</vt:lpstr>
      <vt:lpstr>Tuffy-TTF</vt:lpstr>
      <vt:lpstr>Twinkl</vt:lpstr>
      <vt:lpstr>Office Theme</vt:lpstr>
      <vt:lpstr>Guidance for Video/Audio in PowerPoints</vt:lpstr>
      <vt:lpstr>PowerPoint Presentation</vt:lpstr>
      <vt:lpstr>PowerPoint Presentation</vt:lpstr>
      <vt:lpstr>Letter Sheep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Pack My Rucksack</vt:lpstr>
      <vt:lpstr>PowerPoint Presentation</vt:lpstr>
      <vt:lpstr>PowerPoint Presentation</vt:lpstr>
      <vt:lpstr>Farm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Farmyard Fun</vt:lpstr>
      <vt:lpstr>Farmyard Fun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Today, we have blended sounds in words to read a book together.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Guidance for Video/Audio in PowerPoints</dc:title>
  <dc:creator>Abby Ward</dc:creator>
  <cp:lastModifiedBy>Mrs.J Ashton</cp:lastModifiedBy>
  <cp:revision>74</cp:revision>
  <dcterms:created xsi:type="dcterms:W3CDTF">2018-09-21T16:09:51Z</dcterms:created>
  <dcterms:modified xsi:type="dcterms:W3CDTF">2021-01-19T13:32:56Z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0x010100C5A4156D36BFEA46BAE60ABF9D9F893B</vt:lpwstr>
  </property>
</Properties>
</file>