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31"/>
  </p:notesMasterIdLst>
  <p:handoutMasterIdLst>
    <p:handoutMasterId r:id="rId32"/>
  </p:handoutMasterIdLst>
  <p:sldIdLst>
    <p:sldId id="304" r:id="rId5"/>
    <p:sldId id="258" r:id="rId6"/>
    <p:sldId id="294" r:id="rId7"/>
    <p:sldId id="315" r:id="rId8"/>
    <p:sldId id="327" r:id="rId9"/>
    <p:sldId id="306" r:id="rId10"/>
    <p:sldId id="328" r:id="rId11"/>
    <p:sldId id="330" r:id="rId12"/>
    <p:sldId id="312" r:id="rId13"/>
    <p:sldId id="307" r:id="rId14"/>
    <p:sldId id="313" r:id="rId15"/>
    <p:sldId id="309" r:id="rId16"/>
    <p:sldId id="314" r:id="rId17"/>
    <p:sldId id="331" r:id="rId18"/>
    <p:sldId id="316" r:id="rId19"/>
    <p:sldId id="336" r:id="rId20"/>
    <p:sldId id="337" r:id="rId21"/>
    <p:sldId id="338" r:id="rId22"/>
    <p:sldId id="339" r:id="rId23"/>
    <p:sldId id="340" r:id="rId24"/>
    <p:sldId id="332" r:id="rId25"/>
    <p:sldId id="333" r:id="rId26"/>
    <p:sldId id="334" r:id="rId27"/>
    <p:sldId id="335" r:id="rId28"/>
    <p:sldId id="326" r:id="rId29"/>
    <p:sldId id="267" r:id="rId30"/>
  </p:sldIdLst>
  <p:sldSz cx="9144000" cy="6858000" type="screen4x3"/>
  <p:notesSz cx="6858000" cy="9144000"/>
  <p:embeddedFontLst>
    <p:embeddedFont>
      <p:font typeface="Tuffy-TTF" panose="020B0603060100000000" charset="0"/>
      <p:regular r:id="rId33"/>
      <p:bold r:id="rId34"/>
      <p:italic r:id="rId35"/>
      <p:boldItalic r:id="rId36"/>
    </p:embeddedFont>
    <p:embeddedFont>
      <p:font typeface="Twinkl" panose="020B0604020202020204" charset="0"/>
      <p:regular r:id="rId37"/>
      <p:bold r:id="rId38"/>
    </p:embeddedFont>
    <p:embeddedFont>
      <p:font typeface="Tuffy" panose="020B0603060100000000" charset="0"/>
      <p:regular r:id="rId39"/>
      <p:bold r:id="rId40"/>
      <p:italic r:id="rId41"/>
      <p:boldItalic r:id="rId42"/>
    </p:embeddedFont>
    <p:embeddedFont>
      <p:font typeface="Letterjoin-Air Plus 36" panose="02000805000000020003" pitchFamily="50" charset="0"/>
      <p:regular r:id="rId43"/>
    </p:embeddedFont>
    <p:embeddedFont>
      <p:font typeface="Twinkl SemiBold" charset="0"/>
      <p:bold r:id="rId44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4894"/>
    <a:srgbClr val="DE1E5A"/>
    <a:srgbClr val="D82233"/>
    <a:srgbClr val="AEE9EC"/>
    <a:srgbClr val="D83A5E"/>
    <a:srgbClr val="2DB6BC"/>
    <a:srgbClr val="F5CFD8"/>
    <a:srgbClr val="FAB001"/>
    <a:srgbClr val="8D358B"/>
    <a:srgbClr val="F08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8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320" y="72"/>
      </p:cViewPr>
      <p:guideLst>
        <p:guide orient="horz" pos="2228"/>
        <p:guide pos="285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EBCAB23E-5E8D-4EE2-83B5-ED1C61A16838}" type="datetimeFigureOut">
              <a:rPr lang="en-GB"/>
              <a:pPr>
                <a:defRPr/>
              </a:pPr>
              <a:t>19/01/2021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8FA9FD05-3BB6-41CC-853D-2075B3AECAB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1656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928FEF98-7973-4A8C-8B7D-76BB1CDE8734}" type="datetimeFigureOut">
              <a:rPr lang="en-GB"/>
              <a:pPr>
                <a:defRPr/>
              </a:pPr>
              <a:t>19/01/2021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72C48283-2588-4AA5-AB63-C726861FDEB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354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67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1141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83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63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8.tif"/><Relationship Id="rId7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50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8.tif"/><Relationship Id="rId7" Type="http://schemas.openxmlformats.org/officeDocument/2006/relationships/image" Target="../media/image8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79.png"/><Relationship Id="rId10" Type="http://schemas.openxmlformats.org/officeDocument/2006/relationships/image" Target="../media/image85.png"/><Relationship Id="rId4" Type="http://schemas.openxmlformats.org/officeDocument/2006/relationships/image" Target="../media/image50.png"/><Relationship Id="rId9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8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image" Target="../media/image36.png"/><Relationship Id="rId3" Type="http://schemas.microsoft.com/office/2007/relationships/media" Target="../media/media2.wav"/><Relationship Id="rId21" Type="http://schemas.openxmlformats.org/officeDocument/2006/relationships/slideLayout" Target="../slideLayouts/slideLayout2.xml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openxmlformats.org/officeDocument/2006/relationships/image" Target="../media/image35.png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audio" Target="../media/media10.wav"/><Relationship Id="rId29" Type="http://schemas.openxmlformats.org/officeDocument/2006/relationships/image" Target="../media/image39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image" Target="../media/image34.png"/><Relationship Id="rId32" Type="http://schemas.openxmlformats.org/officeDocument/2006/relationships/image" Target="../media/image42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31" Type="http://schemas.openxmlformats.org/officeDocument/2006/relationships/image" Target="../media/image41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t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8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8.tif"/><Relationship Id="rId7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"/>
          <p:cNvSpPr>
            <a:spLocks noGrp="1"/>
          </p:cNvSpPr>
          <p:nvPr>
            <p:ph type="title"/>
          </p:nvPr>
        </p:nvSpPr>
        <p:spPr>
          <a:xfrm>
            <a:off x="457200" y="608013"/>
            <a:ext cx="8220075" cy="652462"/>
          </a:xfrm>
        </p:spPr>
        <p:txBody>
          <a:bodyPr/>
          <a:lstStyle/>
          <a:p>
            <a:pPr algn="ctr"/>
            <a:r>
              <a:rPr lang="en-GB" altLang="en-US" sz="2800" dirty="0">
                <a:solidFill>
                  <a:srgbClr val="00B0F0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Guidance for Video/Audio in PowerPoints</a:t>
            </a:r>
          </a:p>
        </p:txBody>
      </p:sp>
      <p:pic>
        <p:nvPicPr>
          <p:cNvPr id="1536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t="18852" r="58228" b="54654"/>
          <a:stretch>
            <a:fillRect/>
          </a:stretch>
        </p:blipFill>
        <p:spPr bwMode="auto">
          <a:xfrm>
            <a:off x="787400" y="2568575"/>
            <a:ext cx="1717675" cy="1150938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26003" r="44786" b="11296"/>
          <a:stretch>
            <a:fillRect/>
          </a:stretch>
        </p:blipFill>
        <p:spPr bwMode="auto">
          <a:xfrm>
            <a:off x="787400" y="3811588"/>
            <a:ext cx="1717675" cy="185737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7912" r="52493" b="25307"/>
          <a:stretch>
            <a:fillRect/>
          </a:stretch>
        </p:blipFill>
        <p:spPr bwMode="auto">
          <a:xfrm>
            <a:off x="3454400" y="2560638"/>
            <a:ext cx="1703388" cy="200342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87400" y="1370013"/>
            <a:ext cx="1717675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1. Open the folder and copy all the files.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38525" y="1370013"/>
            <a:ext cx="1719263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2. Paste the copied files into a new folder.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305425" y="1898650"/>
            <a:ext cx="617538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06675" y="1898650"/>
            <a:ext cx="61595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Title 2"/>
          <p:cNvSpPr>
            <a:spLocks/>
          </p:cNvSpPr>
          <p:nvPr/>
        </p:nvSpPr>
        <p:spPr bwMode="auto">
          <a:xfrm>
            <a:off x="457200" y="6283325"/>
            <a:ext cx="8220075" cy="7159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You may wish to delete this slide before beginning the presentation.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07113" y="1370013"/>
            <a:ext cx="2195512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3. Open the PowerPoint file, enable editing and enter presentation mode (start the slide show).</a:t>
            </a:r>
          </a:p>
        </p:txBody>
      </p:sp>
      <p:grpSp>
        <p:nvGrpSpPr>
          <p:cNvPr id="15372" name="Group 17"/>
          <p:cNvGrpSpPr>
            <a:grpSpLocks/>
          </p:cNvGrpSpPr>
          <p:nvPr/>
        </p:nvGrpSpPr>
        <p:grpSpPr bwMode="auto">
          <a:xfrm>
            <a:off x="5730875" y="3616325"/>
            <a:ext cx="2571750" cy="1601788"/>
            <a:chOff x="5758342" y="3336983"/>
            <a:chExt cx="2571925" cy="1601754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5758342" y="3494143"/>
              <a:ext cx="328635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379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28"/>
            <a:stretch>
              <a:fillRect/>
            </a:stretch>
          </p:blipFill>
          <p:spPr bwMode="auto">
            <a:xfrm>
              <a:off x="6164808" y="3336983"/>
              <a:ext cx="2165459" cy="16017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373" name="Group 20"/>
          <p:cNvGrpSpPr>
            <a:grpSpLocks/>
          </p:cNvGrpSpPr>
          <p:nvPr/>
        </p:nvGrpSpPr>
        <p:grpSpPr bwMode="auto">
          <a:xfrm>
            <a:off x="6137275" y="2884488"/>
            <a:ext cx="2165350" cy="647700"/>
            <a:chOff x="6164808" y="2589878"/>
            <a:chExt cx="2165459" cy="647296"/>
          </a:xfrm>
        </p:grpSpPr>
        <p:pic>
          <p:nvPicPr>
            <p:cNvPr id="15376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87"/>
            <a:stretch>
              <a:fillRect/>
            </a:stretch>
          </p:blipFill>
          <p:spPr bwMode="auto">
            <a:xfrm>
              <a:off x="6164808" y="2589878"/>
              <a:ext cx="2165459" cy="647296"/>
            </a:xfrm>
            <a:prstGeom prst="rect">
              <a:avLst/>
            </a:prstGeom>
            <a:noFill/>
            <a:ln w="9525">
              <a:solidFill>
                <a:srgbClr val="0076B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6" name="Straight Arrow Connector 25"/>
            <p:cNvCxnSpPr/>
            <p:nvPr/>
          </p:nvCxnSpPr>
          <p:spPr>
            <a:xfrm flipH="1">
              <a:off x="7934960" y="2748529"/>
              <a:ext cx="79379" cy="2871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374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2560638"/>
            <a:ext cx="2165350" cy="2254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431925" y="6019800"/>
            <a:ext cx="6126163" cy="295275"/>
          </a:xfrm>
          <a:prstGeom prst="rect">
            <a:avLst/>
          </a:prstGeom>
          <a:solidFill>
            <a:srgbClr val="AEE9E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Please note the embedded audio may not be compatible with early versions of PowerPoint.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15" name="Oval 1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3" name="Oval 22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25" name="Rectangle: Rounded Corners 2">
            <a:extLst>
              <a:ext uri="{FF2B5EF4-FFF2-40B4-BE49-F238E27FC236}">
                <a16:creationId xmlns:a16="http://schemas.microsoft.com/office/drawing/2014/main" id="{CEB6AD45-9A45-487F-8955-EC14DAE64A54}"/>
              </a:ext>
            </a:extLst>
          </p:cNvPr>
          <p:cNvSpPr/>
          <p:nvPr/>
        </p:nvSpPr>
        <p:spPr>
          <a:xfrm>
            <a:off x="2340542" y="686061"/>
            <a:ext cx="4392488" cy="5433851"/>
          </a:xfrm>
          <a:prstGeom prst="roundRect">
            <a:avLst>
              <a:gd name="adj" fmla="val 13040"/>
            </a:avLst>
          </a:prstGeom>
          <a:noFill/>
          <a:ln w="76200">
            <a:solidFill>
              <a:srgbClr val="CB4793">
                <a:alpha val="4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2556566" y="909142"/>
            <a:ext cx="3960440" cy="4968552"/>
            <a:chOff x="2771800" y="909142"/>
            <a:chExt cx="3960440" cy="4968552"/>
          </a:xfrm>
        </p:grpSpPr>
        <p:sp>
          <p:nvSpPr>
            <p:cNvPr id="33" name="Rectangle: Rounded Corners 11">
              <a:extLst>
                <a:ext uri="{FF2B5EF4-FFF2-40B4-BE49-F238E27FC236}">
                  <a16:creationId xmlns:a16="http://schemas.microsoft.com/office/drawing/2014/main" id="{40DE6E98-2FE1-4A42-8EC4-A517967C1C14}"/>
                </a:ext>
              </a:extLst>
            </p:cNvPr>
            <p:cNvSpPr/>
            <p:nvPr/>
          </p:nvSpPr>
          <p:spPr>
            <a:xfrm>
              <a:off x="2771800" y="909142"/>
              <a:ext cx="3960440" cy="4968552"/>
            </a:xfrm>
            <a:prstGeom prst="roundRect">
              <a:avLst>
                <a:gd name="adj" fmla="val 985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6444" y="2065294"/>
              <a:ext cx="2931151" cy="2783818"/>
            </a:xfrm>
            <a:prstGeom prst="rect">
              <a:avLst/>
            </a:prstGeom>
          </p:spPr>
        </p:pic>
      </p:grpSp>
      <p:sp>
        <p:nvSpPr>
          <p:cNvPr id="35" name="l button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063ECE71-BE66-4725-AC71-AECEF9F72228}"/>
              </a:ext>
            </a:extLst>
          </p:cNvPr>
          <p:cNvSpPr/>
          <p:nvPr/>
        </p:nvSpPr>
        <p:spPr>
          <a:xfrm>
            <a:off x="2556566" y="909142"/>
            <a:ext cx="3960440" cy="4968552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0" dirty="0" err="1">
                <a:solidFill>
                  <a:schemeClr val="tx1"/>
                </a:solidFill>
                <a:latin typeface="Letterjoin-Air Plus 36" panose="02000805000000020003" pitchFamily="50" charset="0"/>
              </a:rPr>
              <a:t>ar</a:t>
            </a:r>
            <a:endParaRPr lang="en-GB" sz="20000" dirty="0">
              <a:solidFill>
                <a:schemeClr val="tx1"/>
              </a:solidFill>
              <a:latin typeface="Letterjoin-Air Plus 36" panose="020008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77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15" name="Oval 14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3" name="Oval 22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28" name="Rectangle: Rounded Corners 14">
            <a:extLst>
              <a:ext uri="{FF2B5EF4-FFF2-40B4-BE49-F238E27FC236}">
                <a16:creationId xmlns:a16="http://schemas.microsoft.com/office/drawing/2014/main" id="{09A5B2B0-C335-4AE7-9CAD-B03432A68BE7}"/>
              </a:ext>
            </a:extLst>
          </p:cNvPr>
          <p:cNvSpPr/>
          <p:nvPr/>
        </p:nvSpPr>
        <p:spPr>
          <a:xfrm flipH="1">
            <a:off x="1247124" y="1887913"/>
            <a:ext cx="3857513" cy="790056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Make twinkly star fingers.</a:t>
            </a:r>
          </a:p>
        </p:txBody>
      </p:sp>
      <p:sp>
        <p:nvSpPr>
          <p:cNvPr id="30" name="Speech Bubble">
            <a:extLst>
              <a:ext uri="{FF2B5EF4-FFF2-40B4-BE49-F238E27FC236}">
                <a16:creationId xmlns:a16="http://schemas.microsoft.com/office/drawing/2014/main" id="{B63F4234-E68A-49FB-8C5E-F0F4DC9430E7}"/>
              </a:ext>
            </a:extLst>
          </p:cNvPr>
          <p:cNvSpPr/>
          <p:nvPr/>
        </p:nvSpPr>
        <p:spPr>
          <a:xfrm flipH="1">
            <a:off x="1247123" y="3048223"/>
            <a:ext cx="3857513" cy="904430"/>
          </a:xfrm>
          <a:prstGeom prst="wedgeRoundRectCallout">
            <a:avLst>
              <a:gd name="adj1" fmla="val -63201"/>
              <a:gd name="adj2" fmla="val -6278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 Say ‘</a:t>
            </a:r>
            <a:r>
              <a:rPr lang="en-GB" sz="3200" dirty="0" err="1">
                <a:solidFill>
                  <a:schemeClr val="tx1"/>
                </a:solidFill>
                <a:latin typeface="Twinkl" pitchFamily="50" charset="0"/>
              </a:rPr>
              <a:t>ar</a:t>
            </a:r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’.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D003BE68-2E2F-48A7-A20B-B5AA1FD42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Action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0"/>
          <a:stretch/>
        </p:blipFill>
        <p:spPr>
          <a:xfrm>
            <a:off x="758006" y="4043443"/>
            <a:ext cx="5181600" cy="2357358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F7CE7966-B211-42B2-B693-31BF4167F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11" y="976312"/>
            <a:ext cx="1646289" cy="512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>
                <a:latin typeface="+mn-lt"/>
              </a:rPr>
              <a:t>Write the Letters</a:t>
            </a:r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09000" y="1473200"/>
            <a:ext cx="7516474" cy="764028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Twinkl" pitchFamily="2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Twinkl" pitchFamily="2" charset="0"/>
              </a:rPr>
              <a:t>Around the apple, up the stalk and down the leaf.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Twinkl" pitchFamily="2" charset="0"/>
              </a:rPr>
              <a:t>Down the robot's body and up and over its arm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en-GB" dirty="0">
              <a:solidFill>
                <a:schemeClr val="tx1"/>
              </a:solidFill>
              <a:latin typeface="Twinkl" pitchFamily="50" charset="0"/>
            </a:endParaRPr>
          </a:p>
        </p:txBody>
      </p:sp>
      <p:grpSp>
        <p:nvGrpSpPr>
          <p:cNvPr id="12" name="Write Action">
            <a:extLst>
              <a:ext uri="{FF2B5EF4-FFF2-40B4-BE49-F238E27FC236}">
                <a16:creationId xmlns:a16="http://schemas.microsoft.com/office/drawing/2014/main" id="{59A4B36C-D4AD-4A28-8D66-C84181668F71}"/>
              </a:ext>
            </a:extLst>
          </p:cNvPr>
          <p:cNvGrpSpPr/>
          <p:nvPr/>
        </p:nvGrpSpPr>
        <p:grpSpPr>
          <a:xfrm>
            <a:off x="6914614" y="5517232"/>
            <a:ext cx="1545818" cy="720080"/>
            <a:chOff x="6914614" y="5517232"/>
            <a:chExt cx="1545818" cy="720080"/>
          </a:xfrm>
        </p:grpSpPr>
        <p:grpSp>
          <p:nvGrpSpPr>
            <p:cNvPr id="13" name="Write action">
              <a:extLst>
                <a:ext uri="{FF2B5EF4-FFF2-40B4-BE49-F238E27FC236}">
                  <a16:creationId xmlns:a16="http://schemas.microsoft.com/office/drawing/2014/main" id="{31557B25-6165-45BD-A3F4-FE271F6E7637}"/>
                </a:ext>
              </a:extLst>
            </p:cNvPr>
            <p:cNvGrpSpPr/>
            <p:nvPr/>
          </p:nvGrpSpPr>
          <p:grpSpPr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15" name="Rectangle: Rounded Corners 12">
                <a:extLst>
                  <a:ext uri="{FF2B5EF4-FFF2-40B4-BE49-F238E27FC236}">
                    <a16:creationId xmlns:a16="http://schemas.microsoft.com/office/drawing/2014/main" id="{602A076B-8F29-4165-A4BA-BDAB268982F1}"/>
                  </a:ext>
                </a:extLst>
              </p:cNvPr>
              <p:cNvSpPr/>
              <p:nvPr/>
            </p:nvSpPr>
            <p:spPr>
              <a:xfrm>
                <a:off x="6914614" y="5650938"/>
                <a:ext cx="1099786" cy="432048"/>
              </a:xfrm>
              <a:prstGeom prst="roundRect">
                <a:avLst>
                  <a:gd name="adj" fmla="val 50000"/>
                </a:avLst>
              </a:prstGeom>
              <a:solidFill>
                <a:srgbClr val="CB479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8AACD1DB-F3E2-48FF-A4D2-1D79EC5D1DD8}"/>
                  </a:ext>
                </a:extLst>
              </p:cNvPr>
              <p:cNvSpPr/>
              <p:nvPr/>
            </p:nvSpPr>
            <p:spPr>
              <a:xfrm>
                <a:off x="7740352" y="5517232"/>
                <a:ext cx="720080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CB47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C4B4860-B190-4D4F-9A93-6988FBF04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6376" y="5517232"/>
              <a:ext cx="504056" cy="50248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0" name="Oval 1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82" y="2609025"/>
            <a:ext cx="2868511" cy="2944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7" t="25156" r="27455" b="28406"/>
          <a:stretch/>
        </p:blipFill>
        <p:spPr>
          <a:xfrm>
            <a:off x="4396954" y="1901767"/>
            <a:ext cx="2897366" cy="37281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1975563" y="851222"/>
            <a:ext cx="4623382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400" b="1" dirty="0" err="1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ar</a:t>
            </a:r>
            <a:endParaRPr lang="en-GB" sz="34400" b="1" dirty="0">
              <a:ln w="57150"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801" y="2386219"/>
            <a:ext cx="948930" cy="9459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E785518-25B0-4FF0-A32D-3D5F61D86A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35" y="2285030"/>
            <a:ext cx="948930" cy="94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3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25000" decel="2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L 2.77778E-6 0.00023 C -0.00347 -0.00324 -0.0066 -0.0081 -0.01059 -0.00996 C -0.01163 -0.01042 -0.01285 -0.01065 -0.01389 -0.01134 C -0.01493 -0.01204 -0.0158 -0.01343 -0.01702 -0.01412 C -0.0191 -0.01528 -0.02136 -0.01597 -0.02344 -0.0169 C -0.03108 -0.02037 -0.02153 -0.01621 -0.03091 -0.01991 C -0.03559 -0.02176 -0.03282 -0.0213 -0.03837 -0.02269 C -0.04462 -0.02431 -0.04636 -0.02431 -0.05313 -0.02546 C -0.0592 -0.02662 -0.05868 -0.02662 -0.06389 -0.02824 C -0.07657 -0.02778 -0.08941 -0.02778 -0.10209 -0.02685 C -0.10365 -0.02685 -0.10504 -0.02639 -0.10643 -0.02546 C -0.10868 -0.02408 -0.11094 -0.02222 -0.11285 -0.01991 L -0.11702 -0.01412 C -0.11945 -0.01111 -0.12084 -0.00972 -0.1224 -0.00556 C -0.12292 -0.0044 -0.12292 -0.00278 -0.12344 -0.00139 C -0.12466 0.00162 -0.12691 0.00393 -0.12761 0.00717 C -0.12795 0.00856 -0.12813 0.00995 -0.12865 0.01134 C -0.13004 0.01435 -0.13299 0.01991 -0.13299 0.02014 C -0.13334 0.02176 -0.13368 0.02361 -0.13403 0.02546 C -0.13472 0.02847 -0.13542 0.03125 -0.13611 0.03403 L -0.13716 0.03842 L -0.13837 0.04259 C -0.13872 0.04398 -0.13907 0.04537 -0.13941 0.04676 C -0.13976 0.04861 -0.13993 0.05069 -0.14045 0.05254 C -0.14115 0.05532 -0.14184 0.0581 -0.14254 0.06111 L -0.14358 0.06528 C -0.14393 0.07199 -0.14427 0.07847 -0.14462 0.08518 C -0.14497 0.08842 -0.14566 0.09166 -0.14566 0.09514 C -0.14566 0.11111 -0.14532 0.12731 -0.14462 0.14329 C -0.14445 0.15 -0.14306 0.15393 -0.1415 0.16041 L -0.13941 0.16875 C -0.13907 0.17014 -0.13907 0.17199 -0.13837 0.17315 L -0.13507 0.17731 C -0.1342 0.18079 -0.13403 0.1831 -0.13195 0.18588 C -0.13073 0.1875 -0.129 0.18866 -0.12761 0.19004 C -0.12691 0.19143 -0.12639 0.19305 -0.12552 0.19444 C -0.12396 0.19629 -0.11979 0.19884 -0.11806 0.2 C -0.11736 0.20139 -0.11684 0.20301 -0.11597 0.20416 C -0.11511 0.20555 -0.11389 0.20625 -0.11285 0.20717 C -0.10972 0.20949 -0.10556 0.2118 -0.10209 0.21273 C -0.09566 0.21458 -0.09861 0.21342 -0.09358 0.21574 C -0.08472 0.21504 -0.07587 0.21504 -0.06702 0.21412 C -0.06597 0.21412 -0.06493 0.21319 -0.06389 0.21273 C -0.06216 0.21227 -0.06025 0.2118 -0.05851 0.21134 C -0.05365 0.20995 -0.05313 0.20949 -0.04792 0.20717 L -0.04462 0.20579 C -0.04271 0.2037 -0.03559 0.19653 -0.03403 0.19583 L -0.03091 0.19444 C -0.02986 0.19282 -0.02882 0.19143 -0.02761 0.19004 C -0.02448 0.18657 -0.02413 0.18842 -0.0224 0.1831 C -0.01841 0.17129 -0.0224 0.17754 -0.01806 0.17176 L -0.01389 0.15463 L -0.01285 0.15046 C -0.01233 0.14884 -0.01233 0.14745 -0.01163 0.14606 L -0.00955 0.1419 C -0.00886 0.13704 -0.00851 0.13379 -0.00747 0.12916 C -0.00712 0.12754 -0.00677 0.12639 -0.00643 0.12477 C -0.00591 0.12291 -0.00573 0.12106 -0.00538 0.11921 C -0.00469 0.1162 -0.00382 0.11366 -0.00313 0.11065 C -0.00191 0.10347 -0.00261 0.10694 -0.00104 0.10069 C -0.0007 0.09745 -0.00035 0.09421 2.77778E-6 0.09074 C 0.00034 0.08704 0.00069 0.0831 0.00104 0.0794 C 0.00139 0.07708 0.00191 0.07477 0.00208 0.07245 C 0.0026 0.06805 0.00278 0.06389 0.00312 0.05949 C 0.00347 0.05717 0.00399 0.05486 0.00434 0.05254 C 0.00468 0.04884 0.00503 0.04491 0.00538 0.0412 C 0.00503 0.02315 0.00712 0.00486 0.00434 -0.01273 C 0.00243 -0.02384 0.00208 0.02129 0.00208 0.02153 C 0.00243 0.03264 0.00278 0.04398 0.00312 0.05532 C 0.00434 0.0875 0.0033 0.07569 0.00538 0.09514 C 0.00573 0.1206 0.00573 0.14606 0.00642 0.17176 C 0.00642 0.17662 0.00764 0.18102 0.0085 0.18588 C 0.00885 0.18819 0.00903 0.19051 0.00955 0.19282 C 0.01007 0.19537 0.01093 0.20254 0.01389 0.20416 C 0.01545 0.20532 0.01736 0.20509 0.01909 0.20579 C 0.02066 0.20602 0.02205 0.20671 0.02343 0.20717 C 0.02691 0.20671 0.03889 0.20694 0.04357 0.20278 L 0.05 0.19722 C 0.05347 0.19398 0.05191 0.19444 0.05434 0.19444 " pathEditMode="relative" rAng="0" ptsTypes="AAAAAAAAAAAAAAAAAAAAAAAAAAAAAAAAAAAAAAAAAAAAAAAAAAAAAAAAAAAAAAAAAAAAAAAAAAAAAAAA">
                                      <p:cBhvr>
                                        <p:cTn id="10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6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6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3.05556E-6 0.00023 C 0.00017 0.00185 0.00052 0.00393 0.00087 0.00601 C 0.00104 0.00671 0.00139 0.00763 0.00139 0.00856 C 0.00225 0.0155 0.00173 0.01759 0.00243 0.02523 C 0.00243 0.02615 0.00277 0.02708 0.00295 0.028 C 0.00416 0.0449 0.00295 0.02754 0.00399 0.06157 C 0.00399 0.06504 0.00434 0.06875 0.00451 0.07222 C 0.00434 0.08009 0.00416 0.08796 0.00399 0.0956 C 0.00382 0.09745 0.00364 0.0993 0.00347 0.10115 C 0.00208 0.11643 0.00364 0.1 0.00243 0.11319 C 0.0026 0.13009 0.0026 0.14699 0.00295 0.16412 C 0.00312 0.16898 0.00399 0.1787 0.00399 0.17893 C 0.00416 0.19629 0.00416 0.21412 0.00451 0.23171 C 0.00451 0.23564 0.00486 0.23981 0.00486 0.24375 C 0.00486 0.25115 0.00451 0.25856 0.00451 0.26597 C 0.00434 0.26041 0.00416 0.25509 0.00399 0.24976 C 0.00382 0.24884 0.00364 0.24791 0.00347 0.24699 C 0.0033 0.24606 0.00312 0.2449 0.00295 0.24375 C 0.00208 0.23657 0.00295 0.24143 0.00191 0.23634 C 0.00156 0.23171 0.00087 0.22708 0.00087 0.22222 C 0.00104 0.21412 0.00087 0.19398 0.00191 0.18217 C 0.00208 0.18101 0.00225 0.17986 0.00243 0.1787 C 0.00277 0.17615 0.00295 0.17338 0.00347 0.17083 C 0.00347 0.17013 0.00382 0.16944 0.00399 0.16875 C 0.00434 0.16643 0.00468 0.16435 0.00486 0.16203 C 0.00503 0.16018 0.00538 0.15833 0.00538 0.15671 C 0.00555 0.15416 0.00573 0.15162 0.0059 0.1493 C 0.00607 0.14838 0.00625 0.14745 0.00642 0.14652 C 0.00659 0.1456 0.00677 0.14444 0.00694 0.14328 C 0.00729 0.14189 0.00781 0.1405 0.00798 0.13912 C 0.00816 0.13726 0.0085 0.13518 0.00902 0.1331 C 0.0092 0.13194 0.00972 0.13055 0.00989 0.12916 C 0.01024 0.12754 0.01059 0.12476 0.01093 0.12314 C 0.01128 0.12222 0.01163 0.12129 0.01198 0.12037 C 0.01232 0.11944 0.01267 0.11828 0.01302 0.11713 C 0.01319 0.11574 0.01319 0.11435 0.01354 0.11319 C 0.01371 0.11226 0.01423 0.1118 0.01441 0.11111 C 0.01684 0.10277 0.01354 0.11157 0.01545 0.10578 C 0.0158 0.10486 0.01614 0.10393 0.01649 0.103 C 0.01666 0.10208 0.01666 0.10115 0.01701 0.10046 C 0.01718 0.09953 0.01771 0.09861 0.01805 0.09768 C 0.01823 0.09675 0.01823 0.09583 0.01857 0.0949 C 0.01927 0.0912 0.01857 0.0949 0.01996 0.09027 C 0.02187 0.08425 0.02014 0.08819 0.02205 0.08425 C 0.02309 0.0787 0.0217 0.08449 0.02396 0.07963 C 0.0243 0.07893 0.0243 0.07824 0.02448 0.07754 C 0.02604 0.0743 0.02621 0.07453 0.02795 0.07291 C 0.02864 0.07152 0.02899 0.06967 0.03003 0.06898 C 0.03125 0.06805 0.0335 0.06666 0.03455 0.0655 C 0.03559 0.06435 0.03663 0.06296 0.0375 0.06157 C 0.03802 0.06088 0.03871 0.06018 0.03906 0.05949 C 0.04392 0.05069 0.03784 0.06157 0.04166 0.05486 C 0.04201 0.05393 0.04253 0.05277 0.04305 0.05208 C 0.04357 0.05162 0.04409 0.05162 0.04462 0.05138 C 0.04948 0.04513 0.04323 0.05277 0.04757 0.04884 C 0.04826 0.04838 0.04861 0.04722 0.04913 0.04675 C 0.04965 0.04629 0.05052 0.04583 0.05121 0.04537 C 0.05382 0.04328 0.05139 0.04467 0.05416 0.04351 C 0.05729 0.03935 0.05382 0.04328 0.05868 0.04004 C 0.05937 0.03958 0.06007 0.03935 0.06059 0.03865 C 0.06128 0.03842 0.06163 0.03773 0.06215 0.0375 C 0.06267 0.03703 0.06319 0.03703 0.06371 0.0368 C 0.06423 0.03634 0.06458 0.03564 0.06527 0.03541 C 0.06597 0.03495 0.06684 0.03495 0.06771 0.03472 C 0.06875 0.03425 0.06979 0.03379 0.07066 0.03333 L 0.07378 0.03194 C 0.0743 0.03171 0.07465 0.03148 0.07517 0.03148 C 0.07673 0.03101 0.0783 0.03055 0.07968 0.03009 C 0.08073 0.02963 0.08177 0.02916 0.08281 0.0287 L 0.08871 0.02592 L 0.09027 0.02523 C 0.0908 0.02523 0.09132 0.02476 0.09184 0.02476 L 0.09427 0.02407 C 0.09774 0.0243 0.10104 0.02407 0.10434 0.02476 C 0.10538 0.02476 0.10625 0.02592 0.10729 0.02592 L 0.11284 0.02662 C 0.11337 0.02685 0.11389 0.02731 0.11441 0.02731 C 0.1158 0.02777 0.11718 0.02754 0.1184 0.028 C 0.11909 0.02824 0.11979 0.02893 0.12048 0.02939 C 0.12152 0.02986 0.12482 0.03055 0.12552 0.03148 L 0.12604 0.03194 " pathEditMode="relative" rAng="0" ptsTypes="AAAAAAAAAAAAAAAAAAAAAAAAAAAAAAAAAAAAAAAAAAAAAAAAAAAAAAAAAAAAAAAAAAAAAAAAAAAAAAAAAA">
                                      <p:cBhvr>
                                        <p:cTn id="21" dur="3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85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0" name="Oval 1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7" name="Rectangle: Rounded Corners 10">
            <a:extLst>
              <a:ext uri="{FF2B5EF4-FFF2-40B4-BE49-F238E27FC236}">
                <a16:creationId xmlns:a16="http://schemas.microsoft.com/office/drawing/2014/main" id="{859ADB85-1168-46D6-97F3-04118DE55654}"/>
              </a:ext>
            </a:extLst>
          </p:cNvPr>
          <p:cNvSpPr/>
          <p:nvPr/>
        </p:nvSpPr>
        <p:spPr>
          <a:xfrm>
            <a:off x="1557267" y="1932969"/>
            <a:ext cx="6029466" cy="2992062"/>
          </a:xfrm>
          <a:prstGeom prst="roundRect">
            <a:avLst>
              <a:gd name="adj" fmla="val 96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(To the tune of ‘Gypsy Rover’)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Twinkl" pitchFamily="50" charset="0"/>
            </a:endParaRPr>
          </a:p>
          <a:p>
            <a:pPr algn="ctr"/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ar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- </a:t>
            </a:r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ar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- </a:t>
            </a:r>
            <a:r>
              <a:rPr lang="en-GB" sz="2400" dirty="0" err="1">
                <a:solidFill>
                  <a:schemeClr val="tx1"/>
                </a:solidFill>
                <a:latin typeface="Twinkl" pitchFamily="50" charset="0"/>
              </a:rPr>
              <a:t>ar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- we see a shiny star,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Sitting up there in the dark sky.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It shines so bright in the autumn night,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And more will be out by and by.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9EB8714-B516-4FF3-8BCC-07BCF205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Let’s Sing!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0448B6-D6AA-4120-AF5B-C58F41C3D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5" y="1861839"/>
            <a:ext cx="1067919" cy="33237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562" y="1861839"/>
            <a:ext cx="1080078" cy="3323790"/>
          </a:xfrm>
          <a:prstGeom prst="rect">
            <a:avLst/>
          </a:prstGeom>
        </p:spPr>
      </p:pic>
      <p:grpSp>
        <p:nvGrpSpPr>
          <p:cNvPr id="25" name="Show button">
            <a:extLst>
              <a:ext uri="{FF2B5EF4-FFF2-40B4-BE49-F238E27FC236}">
                <a16:creationId xmlns:a16="http://schemas.microsoft.com/office/drawing/2014/main" id="{0447E9D3-F373-492B-A959-07CF87818236}"/>
              </a:ext>
            </a:extLst>
          </p:cNvPr>
          <p:cNvGrpSpPr/>
          <p:nvPr/>
        </p:nvGrpSpPr>
        <p:grpSpPr>
          <a:xfrm>
            <a:off x="6285074" y="5534675"/>
            <a:ext cx="2128833" cy="666848"/>
            <a:chOff x="6285074" y="5534675"/>
            <a:chExt cx="2128833" cy="666848"/>
          </a:xfrm>
        </p:grpSpPr>
        <p:sp>
          <p:nvSpPr>
            <p:cNvPr id="26" name="Rectangle: Rounded Corners 17">
              <a:extLst>
                <a:ext uri="{FF2B5EF4-FFF2-40B4-BE49-F238E27FC236}">
                  <a16:creationId xmlns:a16="http://schemas.microsoft.com/office/drawing/2014/main" id="{21EE8586-750F-4B5A-8D8D-3842941D187F}"/>
                </a:ext>
              </a:extLst>
            </p:cNvPr>
            <p:cNvSpPr/>
            <p:nvPr/>
          </p:nvSpPr>
          <p:spPr>
            <a:xfrm>
              <a:off x="6285074" y="5650938"/>
              <a:ext cx="172932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Play Song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11E9A37-7696-4492-AE9D-6660EA6DC1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2" name="Gypsy Ro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3309" y="479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251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9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20" name="Oval 19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The Campfire</a:t>
            </a: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09000" y="1366345"/>
            <a:ext cx="7516474" cy="1046655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The family are watching the campfire flames swirling and twirling. </a:t>
            </a:r>
            <a:br>
              <a:rPr lang="en-GB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As they watch, the flames seem to be making pictures. </a:t>
            </a:r>
            <a:br>
              <a:rPr lang="en-GB" dirty="0">
                <a:solidFill>
                  <a:schemeClr val="tx1"/>
                </a:solidFill>
                <a:latin typeface="Twinkl" pitchFamily="50" charset="0"/>
              </a:rPr>
            </a:br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Can you write down what shapes the fire seems to be making?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902" y="2578714"/>
            <a:ext cx="2547172" cy="360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50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678" y="588727"/>
            <a:ext cx="3635620" cy="5138854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41" name="Oval 40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541" y="1373829"/>
            <a:ext cx="953894" cy="1320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69143" y="5114611"/>
            <a:ext cx="1332690" cy="823965"/>
            <a:chOff x="3869143" y="5114611"/>
            <a:chExt cx="1332690" cy="823965"/>
          </a:xfrm>
        </p:grpSpPr>
        <p:sp>
          <p:nvSpPr>
            <p:cNvPr id="7" name="Speech Bubble">
              <a:extLst>
                <a:ext uri="{FF2B5EF4-FFF2-40B4-BE49-F238E27FC236}">
                  <a16:creationId xmlns:a16="http://schemas.microsoft.com/office/drawing/2014/main" id="{B0288A3D-4903-446A-9F9F-C5E99AF2DE15}"/>
                </a:ext>
              </a:extLst>
            </p:cNvPr>
            <p:cNvSpPr/>
            <p:nvPr/>
          </p:nvSpPr>
          <p:spPr>
            <a:xfrm>
              <a:off x="3869143" y="5114611"/>
              <a:ext cx="1332690" cy="823965"/>
            </a:xfrm>
            <a:prstGeom prst="wedgeRoundRectCallout">
              <a:avLst>
                <a:gd name="adj1" fmla="val 20479"/>
                <a:gd name="adj2" fmla="val -48694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Twinkl" pitchFamily="50" charset="0"/>
                </a:rPr>
                <a:t>jar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274898" y="5727581"/>
              <a:ext cx="488073" cy="150144"/>
              <a:chOff x="4274898" y="5727581"/>
              <a:chExt cx="488073" cy="150144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4441262" y="5727581"/>
                <a:ext cx="321709" cy="82318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274898" y="5795407"/>
                <a:ext cx="82318" cy="8231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6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4007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41" name="Oval 40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678" y="588727"/>
            <a:ext cx="3635620" cy="51388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64" y="1180877"/>
            <a:ext cx="1839503" cy="88498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869143" y="5114611"/>
            <a:ext cx="1332690" cy="823965"/>
            <a:chOff x="3869143" y="5114611"/>
            <a:chExt cx="1332690" cy="823965"/>
          </a:xfrm>
        </p:grpSpPr>
        <p:sp>
          <p:nvSpPr>
            <p:cNvPr id="7" name="Speech Bubble">
              <a:extLst>
                <a:ext uri="{FF2B5EF4-FFF2-40B4-BE49-F238E27FC236}">
                  <a16:creationId xmlns:a16="http://schemas.microsoft.com/office/drawing/2014/main" id="{B0288A3D-4903-446A-9F9F-C5E99AF2DE15}"/>
                </a:ext>
              </a:extLst>
            </p:cNvPr>
            <p:cNvSpPr/>
            <p:nvPr/>
          </p:nvSpPr>
          <p:spPr>
            <a:xfrm>
              <a:off x="3869143" y="5114611"/>
              <a:ext cx="1332690" cy="823965"/>
            </a:xfrm>
            <a:prstGeom prst="wedgeRoundRectCallout">
              <a:avLst>
                <a:gd name="adj1" fmla="val 20479"/>
                <a:gd name="adj2" fmla="val -48694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Twinkl" pitchFamily="50" charset="0"/>
                </a:rPr>
                <a:t>car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303178" y="5727581"/>
              <a:ext cx="459793" cy="82318"/>
              <a:chOff x="4303178" y="5727581"/>
              <a:chExt cx="459793" cy="82318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4441262" y="5727581"/>
                <a:ext cx="321709" cy="82318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303178" y="5727581"/>
                <a:ext cx="82318" cy="8231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6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7941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41" name="Oval 40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678" y="588727"/>
            <a:ext cx="3635620" cy="5138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796" y="1175052"/>
            <a:ext cx="909383" cy="128604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69143" y="5114611"/>
            <a:ext cx="1332690" cy="823965"/>
            <a:chOff x="3869143" y="5114611"/>
            <a:chExt cx="1332690" cy="823965"/>
          </a:xfrm>
        </p:grpSpPr>
        <p:sp>
          <p:nvSpPr>
            <p:cNvPr id="7" name="Speech Bubble">
              <a:extLst>
                <a:ext uri="{FF2B5EF4-FFF2-40B4-BE49-F238E27FC236}">
                  <a16:creationId xmlns:a16="http://schemas.microsoft.com/office/drawing/2014/main" id="{B0288A3D-4903-446A-9F9F-C5E99AF2DE15}"/>
                </a:ext>
              </a:extLst>
            </p:cNvPr>
            <p:cNvSpPr/>
            <p:nvPr/>
          </p:nvSpPr>
          <p:spPr>
            <a:xfrm>
              <a:off x="3869143" y="5114611"/>
              <a:ext cx="1332690" cy="823965"/>
            </a:xfrm>
            <a:prstGeom prst="wedgeRoundRectCallout">
              <a:avLst>
                <a:gd name="adj1" fmla="val 20479"/>
                <a:gd name="adj2" fmla="val -48694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Twinkl" pitchFamily="50" charset="0"/>
                </a:rPr>
                <a:t>card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205037" y="5727581"/>
              <a:ext cx="663909" cy="82318"/>
              <a:chOff x="4285388" y="5727581"/>
              <a:chExt cx="663909" cy="82318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4441262" y="5727581"/>
                <a:ext cx="321709" cy="82318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285388" y="5727581"/>
                <a:ext cx="82318" cy="8231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866979" y="5727581"/>
                <a:ext cx="82318" cy="8231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6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10891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41" name="Oval 40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678" y="588727"/>
            <a:ext cx="3635620" cy="51388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83" y="1234711"/>
            <a:ext cx="1905487" cy="95488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869143" y="5114611"/>
            <a:ext cx="1332690" cy="823965"/>
            <a:chOff x="3869143" y="5114611"/>
            <a:chExt cx="1332690" cy="823965"/>
          </a:xfrm>
        </p:grpSpPr>
        <p:sp>
          <p:nvSpPr>
            <p:cNvPr id="7" name="Speech Bubble">
              <a:extLst>
                <a:ext uri="{FF2B5EF4-FFF2-40B4-BE49-F238E27FC236}">
                  <a16:creationId xmlns:a16="http://schemas.microsoft.com/office/drawing/2014/main" id="{B0288A3D-4903-446A-9F9F-C5E99AF2DE15}"/>
                </a:ext>
              </a:extLst>
            </p:cNvPr>
            <p:cNvSpPr/>
            <p:nvPr/>
          </p:nvSpPr>
          <p:spPr>
            <a:xfrm>
              <a:off x="3869143" y="5114611"/>
              <a:ext cx="1332690" cy="823965"/>
            </a:xfrm>
            <a:prstGeom prst="wedgeRoundRectCallout">
              <a:avLst>
                <a:gd name="adj1" fmla="val 20479"/>
                <a:gd name="adj2" fmla="val -48694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Twinkl" pitchFamily="50" charset="0"/>
                </a:rPr>
                <a:t>shark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088331" y="5727581"/>
              <a:ext cx="882070" cy="87586"/>
              <a:chOff x="4168682" y="5727581"/>
              <a:chExt cx="882070" cy="87586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4548724" y="5732849"/>
                <a:ext cx="321709" cy="82318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968434" y="5727581"/>
                <a:ext cx="82318" cy="8231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4168682" y="5730993"/>
                <a:ext cx="321709" cy="82318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6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5972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41" name="Oval 40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678" y="588727"/>
            <a:ext cx="3635620" cy="5138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852" y="1260888"/>
            <a:ext cx="2507869" cy="86495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869143" y="5114611"/>
            <a:ext cx="1332690" cy="823965"/>
            <a:chOff x="3869143" y="5114611"/>
            <a:chExt cx="1332690" cy="823965"/>
          </a:xfrm>
        </p:grpSpPr>
        <p:sp>
          <p:nvSpPr>
            <p:cNvPr id="7" name="Speech Bubble">
              <a:extLst>
                <a:ext uri="{FF2B5EF4-FFF2-40B4-BE49-F238E27FC236}">
                  <a16:creationId xmlns:a16="http://schemas.microsoft.com/office/drawing/2014/main" id="{B0288A3D-4903-446A-9F9F-C5E99AF2DE15}"/>
                </a:ext>
              </a:extLst>
            </p:cNvPr>
            <p:cNvSpPr/>
            <p:nvPr/>
          </p:nvSpPr>
          <p:spPr>
            <a:xfrm>
              <a:off x="3869143" y="5114611"/>
              <a:ext cx="1332690" cy="823965"/>
            </a:xfrm>
            <a:prstGeom prst="wedgeRoundRectCallout">
              <a:avLst>
                <a:gd name="adj1" fmla="val 20479"/>
                <a:gd name="adj2" fmla="val -48694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Twinkl" pitchFamily="50" charset="0"/>
                </a:rPr>
                <a:t>dart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233295" y="5732849"/>
              <a:ext cx="663027" cy="87304"/>
              <a:chOff x="4369983" y="5732849"/>
              <a:chExt cx="663027" cy="87304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4548724" y="5732849"/>
                <a:ext cx="321709" cy="82318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950692" y="5737835"/>
                <a:ext cx="82318" cy="8231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369983" y="5737835"/>
                <a:ext cx="82318" cy="8231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6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2006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41" name="Oval 40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678" y="588727"/>
            <a:ext cx="3635620" cy="513885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869143" y="5114611"/>
            <a:ext cx="1332690" cy="823965"/>
            <a:chOff x="3869143" y="5114611"/>
            <a:chExt cx="1332690" cy="823965"/>
          </a:xfrm>
        </p:grpSpPr>
        <p:sp>
          <p:nvSpPr>
            <p:cNvPr id="7" name="Speech Bubble">
              <a:extLst>
                <a:ext uri="{FF2B5EF4-FFF2-40B4-BE49-F238E27FC236}">
                  <a16:creationId xmlns:a16="http://schemas.microsoft.com/office/drawing/2014/main" id="{B0288A3D-4903-446A-9F9F-C5E99AF2DE15}"/>
                </a:ext>
              </a:extLst>
            </p:cNvPr>
            <p:cNvSpPr/>
            <p:nvPr/>
          </p:nvSpPr>
          <p:spPr>
            <a:xfrm>
              <a:off x="3869143" y="5114611"/>
              <a:ext cx="1332690" cy="823965"/>
            </a:xfrm>
            <a:prstGeom prst="wedgeRoundRectCallout">
              <a:avLst>
                <a:gd name="adj1" fmla="val 20479"/>
                <a:gd name="adj2" fmla="val -48694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tx1"/>
                  </a:solidFill>
                  <a:latin typeface="Twinkl" pitchFamily="50" charset="0"/>
                </a:rPr>
                <a:t>cart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233295" y="5732849"/>
              <a:ext cx="663027" cy="87304"/>
              <a:chOff x="4369983" y="5732849"/>
              <a:chExt cx="663027" cy="87304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4548724" y="5732849"/>
                <a:ext cx="321709" cy="82318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950692" y="5737835"/>
                <a:ext cx="82318" cy="8231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4369983" y="5737835"/>
                <a:ext cx="82318" cy="8231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6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574" y="1439568"/>
            <a:ext cx="2750077" cy="124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9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25418" r="28336" b="14460"/>
          <a:stretch/>
        </p:blipFill>
        <p:spPr>
          <a:xfrm>
            <a:off x="507791" y="474982"/>
            <a:ext cx="8125906" cy="5883260"/>
          </a:xfrm>
          <a:prstGeom prst="roundRect">
            <a:avLst>
              <a:gd name="adj" fmla="val 2752"/>
            </a:avLst>
          </a:prstGeom>
        </p:spPr>
      </p:pic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3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55" y="2600554"/>
            <a:ext cx="1650289" cy="34464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17" y="2354017"/>
            <a:ext cx="1768212" cy="2499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74" y="2488163"/>
            <a:ext cx="1277797" cy="33575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29C963-2E35-476D-A945-C532D94E7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668" y="2190159"/>
            <a:ext cx="954466" cy="296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06" y="2201419"/>
            <a:ext cx="964639" cy="2968541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41523" y="29926"/>
            <a:ext cx="7920880" cy="1705442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Mum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told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children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names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of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some other stars. 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Ara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my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favourite constellation,”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she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said.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was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getti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ng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late.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 and Sam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were tired. “Before you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go to bed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, 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sh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ll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we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decide what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do tomorrow?”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Mum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asked.  </a:t>
            </a:r>
          </a:p>
        </p:txBody>
      </p:sp>
    </p:spTree>
    <p:extLst>
      <p:ext uri="{BB962C8B-B14F-4D97-AF65-F5344CB8AC3E}">
        <p14:creationId xmlns:p14="http://schemas.microsoft.com/office/powerpoint/2010/main" val="2817965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494390" y="2589392"/>
            <a:ext cx="2291411" cy="3819715"/>
            <a:chOff x="2784273" y="513795"/>
            <a:chExt cx="3524871" cy="587585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375"/>
            <a:stretch/>
          </p:blipFill>
          <p:spPr>
            <a:xfrm>
              <a:off x="2901506" y="3167860"/>
              <a:ext cx="1538052" cy="322179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375"/>
            <a:stretch/>
          </p:blipFill>
          <p:spPr>
            <a:xfrm>
              <a:off x="4531786" y="3167861"/>
              <a:ext cx="1472156" cy="3221790"/>
            </a:xfrm>
            <a:prstGeom prst="rect">
              <a:avLst/>
            </a:prstGeom>
          </p:spPr>
        </p:pic>
        <p:sp>
          <p:nvSpPr>
            <p:cNvPr id="17" name="Cloud Callout 16"/>
            <p:cNvSpPr/>
            <p:nvPr/>
          </p:nvSpPr>
          <p:spPr>
            <a:xfrm>
              <a:off x="2784273" y="513795"/>
              <a:ext cx="3517598" cy="2136416"/>
            </a:xfrm>
            <a:prstGeom prst="cloudCallout">
              <a:avLst>
                <a:gd name="adj1" fmla="val -12617"/>
                <a:gd name="adj2" fmla="val 8489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Cloud Callout 17"/>
            <p:cNvSpPr/>
            <p:nvPr/>
          </p:nvSpPr>
          <p:spPr>
            <a:xfrm>
              <a:off x="2791546" y="513795"/>
              <a:ext cx="3517598" cy="2136416"/>
            </a:xfrm>
            <a:prstGeom prst="cloudCallout">
              <a:avLst>
                <a:gd name="adj1" fmla="val 4342"/>
                <a:gd name="adj2" fmla="val 8725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20" name="Oval 19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Caption Time</a:t>
            </a: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777251" y="1473200"/>
            <a:ext cx="7516474" cy="846959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What would Kit and Sam like to do on their camping trip tomorrow? Look at the picture and write a caption or sentence to match.</a:t>
            </a:r>
          </a:p>
        </p:txBody>
      </p:sp>
      <p:grpSp>
        <p:nvGrpSpPr>
          <p:cNvPr id="7" name="Kit's teachings">
            <a:extLst>
              <a:ext uri="{FF2B5EF4-FFF2-40B4-BE49-F238E27FC236}">
                <a16:creationId xmlns:a16="http://schemas.microsoft.com/office/drawing/2014/main" id="{53FD0CF1-FA53-4803-8F54-925B472D4661}"/>
              </a:ext>
            </a:extLst>
          </p:cNvPr>
          <p:cNvGrpSpPr/>
          <p:nvPr/>
        </p:nvGrpSpPr>
        <p:grpSpPr>
          <a:xfrm>
            <a:off x="683568" y="5157192"/>
            <a:ext cx="4464496" cy="1008112"/>
            <a:chOff x="683568" y="5157192"/>
            <a:chExt cx="4464496" cy="1008112"/>
          </a:xfrm>
        </p:grpSpPr>
        <p:sp>
          <p:nvSpPr>
            <p:cNvPr id="8" name="Rectangle: Rounded Corners 9">
              <a:extLst>
                <a:ext uri="{FF2B5EF4-FFF2-40B4-BE49-F238E27FC236}">
                  <a16:creationId xmlns:a16="http://schemas.microsoft.com/office/drawing/2014/main" id="{949B2036-4D10-435C-8FE9-A3B284EF3966}"/>
                </a:ext>
              </a:extLst>
            </p:cNvPr>
            <p:cNvSpPr/>
            <p:nvPr/>
          </p:nvSpPr>
          <p:spPr>
            <a:xfrm>
              <a:off x="1475656" y="5517232"/>
              <a:ext cx="3672408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dirty="0"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63E1150-E0E9-4600-8006-0F9A404CD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10" name="Kit's teaching bubble">
            <a:extLst>
              <a:ext uri="{FF2B5EF4-FFF2-40B4-BE49-F238E27FC236}">
                <a16:creationId xmlns:a16="http://schemas.microsoft.com/office/drawing/2014/main" id="{4F70B4BA-A660-436F-BCC3-8151C9561A39}"/>
              </a:ext>
            </a:extLst>
          </p:cNvPr>
          <p:cNvSpPr/>
          <p:nvPr/>
        </p:nvSpPr>
        <p:spPr>
          <a:xfrm>
            <a:off x="1403648" y="4065488"/>
            <a:ext cx="3829472" cy="1008112"/>
          </a:xfrm>
          <a:prstGeom prst="wedgeRoundRectCallout">
            <a:avLst>
              <a:gd name="adj1" fmla="val -50011"/>
              <a:gd name="adj2" fmla="val 116376"/>
              <a:gd name="adj3" fmla="val 16667"/>
            </a:avLst>
          </a:prstGeom>
          <a:solidFill>
            <a:schemeClr val="bg1"/>
          </a:solidFill>
          <a:ln w="28575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Click ‘Sound Buttons On/Off’ to select whether you want to show sound buttons under the sentence.</a:t>
            </a:r>
          </a:p>
        </p:txBody>
      </p:sp>
      <p:sp>
        <p:nvSpPr>
          <p:cNvPr id="11" name="Close bubble">
            <a:extLst>
              <a:ext uri="{FF2B5EF4-FFF2-40B4-BE49-F238E27FC236}">
                <a16:creationId xmlns:a16="http://schemas.microsoft.com/office/drawing/2014/main" id="{FD1045FB-80F3-4CA9-AD92-7BAF646FF417}"/>
              </a:ext>
            </a:extLst>
          </p:cNvPr>
          <p:cNvSpPr/>
          <p:nvPr/>
        </p:nvSpPr>
        <p:spPr>
          <a:xfrm>
            <a:off x="5075684" y="3981896"/>
            <a:ext cx="284162" cy="284163"/>
          </a:xfrm>
          <a:prstGeom prst="ellipse">
            <a:avLst/>
          </a:prstGeom>
          <a:solidFill>
            <a:srgbClr val="CB4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164443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20050" y="227397"/>
            <a:ext cx="1123946" cy="504056"/>
            <a:chOff x="8020930" y="1700808"/>
            <a:chExt cx="1159581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19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grpSp>
        <p:nvGrpSpPr>
          <p:cNvPr id="16" name="Show button">
            <a:extLst>
              <a:ext uri="{FF2B5EF4-FFF2-40B4-BE49-F238E27FC236}">
                <a16:creationId xmlns:a16="http://schemas.microsoft.com/office/drawing/2014/main" id="{1373F3BB-D028-4798-8282-F2C1DDCF731C}"/>
              </a:ext>
            </a:extLst>
          </p:cNvPr>
          <p:cNvGrpSpPr/>
          <p:nvPr/>
        </p:nvGrpSpPr>
        <p:grpSpPr>
          <a:xfrm>
            <a:off x="7039568" y="5534675"/>
            <a:ext cx="1499293" cy="666848"/>
            <a:chOff x="6914614" y="5534675"/>
            <a:chExt cx="1499293" cy="666848"/>
          </a:xfrm>
        </p:grpSpPr>
        <p:sp>
          <p:nvSpPr>
            <p:cNvPr id="24" name="Rectangle: Rounded Corners 18">
              <a:extLst>
                <a:ext uri="{FF2B5EF4-FFF2-40B4-BE49-F238E27FC236}">
                  <a16:creationId xmlns:a16="http://schemas.microsoft.com/office/drawing/2014/main" id="{A7FE53F9-7EBA-4214-A7D9-AE9AB706F0A8}"/>
                </a:ext>
              </a:extLst>
            </p:cNvPr>
            <p:cNvSpPr/>
            <p:nvPr/>
          </p:nvSpPr>
          <p:spPr>
            <a:xfrm>
              <a:off x="6914614" y="5650938"/>
              <a:ext cx="1099786" cy="43204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027BEFC-1239-434B-A3C0-07FD0B890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2784273" y="513795"/>
            <a:ext cx="3524871" cy="5875856"/>
            <a:chOff x="2784273" y="513795"/>
            <a:chExt cx="3524871" cy="587585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375"/>
            <a:stretch/>
          </p:blipFill>
          <p:spPr>
            <a:xfrm>
              <a:off x="2901506" y="3167860"/>
              <a:ext cx="1538052" cy="322179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375"/>
            <a:stretch/>
          </p:blipFill>
          <p:spPr>
            <a:xfrm>
              <a:off x="4531786" y="3167861"/>
              <a:ext cx="1472156" cy="3221790"/>
            </a:xfrm>
            <a:prstGeom prst="rect">
              <a:avLst/>
            </a:prstGeom>
          </p:spPr>
        </p:pic>
        <p:sp>
          <p:nvSpPr>
            <p:cNvPr id="22" name="Cloud Callout 21"/>
            <p:cNvSpPr/>
            <p:nvPr/>
          </p:nvSpPr>
          <p:spPr>
            <a:xfrm>
              <a:off x="2784273" y="513795"/>
              <a:ext cx="3517598" cy="2136416"/>
            </a:xfrm>
            <a:prstGeom prst="cloudCallout">
              <a:avLst>
                <a:gd name="adj1" fmla="val -12617"/>
                <a:gd name="adj2" fmla="val 8489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loud Callout 30"/>
            <p:cNvSpPr/>
            <p:nvPr/>
          </p:nvSpPr>
          <p:spPr>
            <a:xfrm>
              <a:off x="2791546" y="513795"/>
              <a:ext cx="3517598" cy="2136416"/>
            </a:xfrm>
            <a:prstGeom prst="cloudCallout">
              <a:avLst>
                <a:gd name="adj1" fmla="val 4342"/>
                <a:gd name="adj2" fmla="val 8725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006" y="829149"/>
              <a:ext cx="2020677" cy="1428852"/>
            </a:xfrm>
            <a:prstGeom prst="rect">
              <a:avLst/>
            </a:prstGeom>
          </p:spPr>
        </p:pic>
      </p:grpSp>
      <p:sp>
        <p:nvSpPr>
          <p:cNvPr id="14" name="Speech Bubble">
            <a:extLst>
              <a:ext uri="{FF2B5EF4-FFF2-40B4-BE49-F238E27FC236}">
                <a16:creationId xmlns:a16="http://schemas.microsoft.com/office/drawing/2014/main" id="{B0288A3D-4903-446A-9F9F-C5E99AF2DE15}"/>
              </a:ext>
            </a:extLst>
          </p:cNvPr>
          <p:cNvSpPr/>
          <p:nvPr/>
        </p:nvSpPr>
        <p:spPr>
          <a:xfrm>
            <a:off x="1518106" y="4589499"/>
            <a:ext cx="6093130" cy="1009406"/>
          </a:xfrm>
          <a:prstGeom prst="wedgeRoundRectCallout">
            <a:avLst>
              <a:gd name="adj1" fmla="val 20479"/>
              <a:gd name="adj2" fmla="val -48694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Can </a:t>
            </a:r>
            <a:r>
              <a:rPr lang="en-GB" sz="3200" dirty="0">
                <a:solidFill>
                  <a:srgbClr val="FF0000"/>
                </a:solidFill>
                <a:latin typeface="Twinkl" pitchFamily="50" charset="0"/>
              </a:rPr>
              <a:t>we</a:t>
            </a:r>
            <a:r>
              <a:rPr lang="en-GB" sz="3200" dirty="0">
                <a:solidFill>
                  <a:schemeClr val="tx1"/>
                </a:solidFill>
                <a:latin typeface="Twinkl" pitchFamily="50" charset="0"/>
              </a:rPr>
              <a:t> go to this park?</a:t>
            </a:r>
          </a:p>
        </p:txBody>
      </p:sp>
      <p:sp>
        <p:nvSpPr>
          <p:cNvPr id="15" name="Sound Buttons On"/>
          <p:cNvSpPr/>
          <p:nvPr/>
        </p:nvSpPr>
        <p:spPr>
          <a:xfrm>
            <a:off x="713752" y="5022841"/>
            <a:ext cx="1152128" cy="1152128"/>
          </a:xfrm>
          <a:prstGeom prst="ellipse">
            <a:avLst/>
          </a:prstGeom>
          <a:solidFill>
            <a:srgbClr val="CB479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Sound Buttons On/Off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05467" y="5315886"/>
            <a:ext cx="3961903" cy="92930"/>
            <a:chOff x="2709261" y="5273856"/>
            <a:chExt cx="3961903" cy="92930"/>
          </a:xfrm>
        </p:grpSpPr>
        <p:sp>
          <p:nvSpPr>
            <p:cNvPr id="30" name="Oval 29"/>
            <p:cNvSpPr/>
            <p:nvPr/>
          </p:nvSpPr>
          <p:spPr>
            <a:xfrm>
              <a:off x="2709261" y="5284468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>
              <a:off x="2942604" y="5284468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5156712" y="5280991"/>
              <a:ext cx="321709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/>
            <p:cNvSpPr/>
            <p:nvPr/>
          </p:nvSpPr>
          <p:spPr>
            <a:xfrm>
              <a:off x="3175947" y="5280991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5524017" y="5274367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6154792" y="5273856"/>
              <a:ext cx="321709" cy="82318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5670671" y="5274367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5990703" y="5273856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6588846" y="5273856"/>
              <a:ext cx="82318" cy="8231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7302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25418" r="28336" b="14460"/>
          <a:stretch/>
        </p:blipFill>
        <p:spPr>
          <a:xfrm>
            <a:off x="507791" y="474982"/>
            <a:ext cx="8125906" cy="5883260"/>
          </a:xfrm>
          <a:prstGeom prst="roundRect">
            <a:avLst>
              <a:gd name="adj" fmla="val 2752"/>
            </a:avLst>
          </a:prstGeom>
        </p:spPr>
      </p:pic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3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17" y="2354017"/>
            <a:ext cx="1768212" cy="2499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5" y="2453196"/>
            <a:ext cx="1277797" cy="33575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29C963-2E35-476D-A945-C532D94E7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668" y="2190159"/>
            <a:ext cx="954466" cy="296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06" y="2201419"/>
            <a:ext cx="964639" cy="2968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39" y="1477745"/>
            <a:ext cx="1072473" cy="3877733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15459" y="4233797"/>
            <a:ext cx="7920880" cy="2022625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Th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sounds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g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oo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d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us,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Mum and Dad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 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isn’t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oo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 f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ar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We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can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go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in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c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ar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 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th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en p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ar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near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m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ar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ket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.”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 and Sam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yawned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they climbed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into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their sleeping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bags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oo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n,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they were fast asleep under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twinkling stars. 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4325708" y="518444"/>
            <a:ext cx="2614903" cy="1754786"/>
          </a:xfrm>
          <a:prstGeom prst="cloudCallout">
            <a:avLst>
              <a:gd name="adj1" fmla="val -77255"/>
              <a:gd name="adj2" fmla="val 397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875330"/>
            <a:ext cx="824505" cy="1086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78" y="813885"/>
            <a:ext cx="806696" cy="122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94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20050" y="227397"/>
            <a:ext cx="1123946" cy="504056"/>
            <a:chOff x="8020930" y="1700808"/>
            <a:chExt cx="1159581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19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Today, we have learnt…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078" y="1555833"/>
            <a:ext cx="1434371" cy="4414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17" y="1555833"/>
            <a:ext cx="1527760" cy="44140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C785BCA-3F50-4BAC-8ADB-C5ED31D5EB6D}"/>
              </a:ext>
            </a:extLst>
          </p:cNvPr>
          <p:cNvSpPr txBox="1"/>
          <p:nvPr/>
        </p:nvSpPr>
        <p:spPr>
          <a:xfrm>
            <a:off x="947860" y="1725228"/>
            <a:ext cx="717525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9900" dirty="0" err="1">
                <a:ln w="57150">
                  <a:noFill/>
                </a:ln>
                <a:latin typeface="Letterjoin-Air Plus 36" panose="02000805000000020003" pitchFamily="50" charset="0"/>
              </a:rPr>
              <a:t>ar</a:t>
            </a:r>
            <a:endParaRPr lang="en-GB" sz="19900" dirty="0">
              <a:ln w="57150">
                <a:noFill/>
              </a:ln>
              <a:latin typeface="Letterjoin-Air Plus 36" panose="020008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55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rgbClr val="CC4894"/>
          </a:solidFill>
        </p:grpSpPr>
        <p:sp>
          <p:nvSpPr>
            <p:cNvPr id="5" name="Oval 4"/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sp>
        <p:nvSpPr>
          <p:cNvPr id="7" name="background">
            <a:extLst>
              <a:ext uri="{FF2B5EF4-FFF2-40B4-BE49-F238E27FC236}">
                <a16:creationId xmlns:a16="http://schemas.microsoft.com/office/drawing/2014/main" id="{B18B4880-D98C-47A6-A8CD-5A57DDE2A4D7}"/>
              </a:ext>
            </a:extLst>
          </p:cNvPr>
          <p:cNvSpPr/>
          <p:nvPr/>
        </p:nvSpPr>
        <p:spPr>
          <a:xfrm>
            <a:off x="3020529" y="2164701"/>
            <a:ext cx="2238846" cy="3424539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8" name="y">
            <a:extLst>
              <a:ext uri="{FF2B5EF4-FFF2-40B4-BE49-F238E27FC236}">
                <a16:creationId xmlns:a16="http://schemas.microsoft.com/office/drawing/2014/main" id="{20D37A0B-5123-41DF-8FDD-38EDD07B972F}"/>
              </a:ext>
            </a:extLst>
          </p:cNvPr>
          <p:cNvGrpSpPr/>
          <p:nvPr/>
        </p:nvGrpSpPr>
        <p:grpSpPr>
          <a:xfrm>
            <a:off x="3722325" y="2049480"/>
            <a:ext cx="873081" cy="3133238"/>
            <a:chOff x="3586454" y="2079309"/>
            <a:chExt cx="873081" cy="3133238"/>
          </a:xfrm>
        </p:grpSpPr>
        <p:pic>
          <p:nvPicPr>
            <p:cNvPr id="9" name="picture y">
              <a:extLst>
                <a:ext uri="{FF2B5EF4-FFF2-40B4-BE49-F238E27FC236}">
                  <a16:creationId xmlns:a16="http://schemas.microsoft.com/office/drawing/2014/main" id="{3A3CBA76-89C6-4F70-A2F4-EEE805C0F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6454" y="3791925"/>
              <a:ext cx="753218" cy="1420622"/>
            </a:xfrm>
            <a:prstGeom prst="rect">
              <a:avLst/>
            </a:prstGeom>
          </p:spPr>
        </p:pic>
        <p:sp>
          <p:nvSpPr>
            <p:cNvPr id="10" name="y">
              <a:extLst>
                <a:ext uri="{FF2B5EF4-FFF2-40B4-BE49-F238E27FC236}">
                  <a16:creationId xmlns:a16="http://schemas.microsoft.com/office/drawing/2014/main" id="{39E9B0AB-B30B-4A91-A3FD-528C77F965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870751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/>
                <a:t>y</a:t>
              </a:r>
            </a:p>
          </p:txBody>
        </p:sp>
      </p:grpSp>
      <p:grpSp>
        <p:nvGrpSpPr>
          <p:cNvPr id="11" name="X">
            <a:extLst>
              <a:ext uri="{FF2B5EF4-FFF2-40B4-BE49-F238E27FC236}">
                <a16:creationId xmlns:a16="http://schemas.microsoft.com/office/drawing/2014/main" id="{422D5B40-93BA-411A-B1B5-E5B63A090018}"/>
              </a:ext>
            </a:extLst>
          </p:cNvPr>
          <p:cNvGrpSpPr/>
          <p:nvPr/>
        </p:nvGrpSpPr>
        <p:grpSpPr>
          <a:xfrm>
            <a:off x="3436103" y="2138624"/>
            <a:ext cx="1445525" cy="2954951"/>
            <a:chOff x="3148267" y="2079309"/>
            <a:chExt cx="1445525" cy="2954951"/>
          </a:xfrm>
        </p:grpSpPr>
        <p:pic>
          <p:nvPicPr>
            <p:cNvPr id="12" name="picture X">
              <a:extLst>
                <a:ext uri="{FF2B5EF4-FFF2-40B4-BE49-F238E27FC236}">
                  <a16:creationId xmlns:a16="http://schemas.microsoft.com/office/drawing/2014/main" id="{2F0457F6-4B95-47A0-ABD9-6C7914E89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8267" y="3786149"/>
              <a:ext cx="1445525" cy="1248111"/>
            </a:xfrm>
            <a:prstGeom prst="rect">
              <a:avLst/>
            </a:prstGeom>
          </p:spPr>
        </p:pic>
        <p:sp>
          <p:nvSpPr>
            <p:cNvPr id="13" name="X">
              <a:extLst>
                <a:ext uri="{FF2B5EF4-FFF2-40B4-BE49-F238E27FC236}">
                  <a16:creationId xmlns:a16="http://schemas.microsoft.com/office/drawing/2014/main" id="{F9E4618D-D816-4F32-9253-3423F76DF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4238" y="2079309"/>
              <a:ext cx="764953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/>
                <a:t>x</a:t>
              </a:r>
            </a:p>
          </p:txBody>
        </p:sp>
      </p:grpSp>
      <p:grpSp>
        <p:nvGrpSpPr>
          <p:cNvPr id="14" name="W">
            <a:extLst>
              <a:ext uri="{FF2B5EF4-FFF2-40B4-BE49-F238E27FC236}">
                <a16:creationId xmlns:a16="http://schemas.microsoft.com/office/drawing/2014/main" id="{81A85435-9F6C-4E3B-95E0-25F5B1E122E9}"/>
              </a:ext>
            </a:extLst>
          </p:cNvPr>
          <p:cNvGrpSpPr/>
          <p:nvPr/>
        </p:nvGrpSpPr>
        <p:grpSpPr>
          <a:xfrm>
            <a:off x="3203848" y="2199562"/>
            <a:ext cx="1910034" cy="2833074"/>
            <a:chOff x="3013371" y="1860729"/>
            <a:chExt cx="1910034" cy="2833074"/>
          </a:xfrm>
        </p:grpSpPr>
        <p:pic>
          <p:nvPicPr>
            <p:cNvPr id="15" name="picture W">
              <a:extLst>
                <a:ext uri="{FF2B5EF4-FFF2-40B4-BE49-F238E27FC236}">
                  <a16:creationId xmlns:a16="http://schemas.microsoft.com/office/drawing/2014/main" id="{1EEB5419-F24B-4687-A7B3-4D3C95245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371" y="3979156"/>
              <a:ext cx="1910034" cy="7146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W">
              <a:extLst>
                <a:ext uri="{FF2B5EF4-FFF2-40B4-BE49-F238E27FC236}">
                  <a16:creationId xmlns:a16="http://schemas.microsoft.com/office/drawing/2014/main" id="{6EFA04C1-F1D2-44D9-83AD-50267A318C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5853" y="1860729"/>
              <a:ext cx="1345240" cy="186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11500" dirty="0"/>
                <a:t>w</a:t>
              </a:r>
            </a:p>
          </p:txBody>
        </p:sp>
      </p:grpSp>
      <p:grpSp>
        <p:nvGrpSpPr>
          <p:cNvPr id="17" name="V">
            <a:extLst>
              <a:ext uri="{FF2B5EF4-FFF2-40B4-BE49-F238E27FC236}">
                <a16:creationId xmlns:a16="http://schemas.microsoft.com/office/drawing/2014/main" id="{3D9F9395-E339-4456-8126-68EB529479A2}"/>
              </a:ext>
            </a:extLst>
          </p:cNvPr>
          <p:cNvGrpSpPr/>
          <p:nvPr/>
        </p:nvGrpSpPr>
        <p:grpSpPr>
          <a:xfrm>
            <a:off x="3679162" y="1950438"/>
            <a:ext cx="959407" cy="3331322"/>
            <a:chOff x="3291809" y="1860729"/>
            <a:chExt cx="959407" cy="3331322"/>
          </a:xfrm>
        </p:grpSpPr>
        <p:pic>
          <p:nvPicPr>
            <p:cNvPr id="18" name="picture V">
              <a:extLst>
                <a:ext uri="{FF2B5EF4-FFF2-40B4-BE49-F238E27FC236}">
                  <a16:creationId xmlns:a16="http://schemas.microsoft.com/office/drawing/2014/main" id="{5286087F-D33F-4D8D-A8D7-8B5786EA3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809" y="3836590"/>
              <a:ext cx="959407" cy="1355461"/>
            </a:xfrm>
            <a:prstGeom prst="rect">
              <a:avLst/>
            </a:prstGeom>
          </p:spPr>
        </p:pic>
        <p:sp>
          <p:nvSpPr>
            <p:cNvPr id="19" name="V">
              <a:extLst>
                <a:ext uri="{FF2B5EF4-FFF2-40B4-BE49-F238E27FC236}">
                  <a16:creationId xmlns:a16="http://schemas.microsoft.com/office/drawing/2014/main" id="{AFB8993A-0DD3-4428-AF76-97BCE2022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5853" y="1860729"/>
              <a:ext cx="899605" cy="186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11500" dirty="0"/>
                <a:t>v</a:t>
              </a:r>
            </a:p>
          </p:txBody>
        </p:sp>
      </p:grpSp>
      <p:grpSp>
        <p:nvGrpSpPr>
          <p:cNvPr id="20" name="J">
            <a:extLst>
              <a:ext uri="{FF2B5EF4-FFF2-40B4-BE49-F238E27FC236}">
                <a16:creationId xmlns:a16="http://schemas.microsoft.com/office/drawing/2014/main" id="{DDF8293A-50AE-4CFD-A070-D4198B42F7C5}"/>
              </a:ext>
            </a:extLst>
          </p:cNvPr>
          <p:cNvGrpSpPr/>
          <p:nvPr/>
        </p:nvGrpSpPr>
        <p:grpSpPr>
          <a:xfrm>
            <a:off x="3679162" y="1953657"/>
            <a:ext cx="959407" cy="3324884"/>
            <a:chOff x="3291809" y="2079309"/>
            <a:chExt cx="959407" cy="3324884"/>
          </a:xfrm>
        </p:grpSpPr>
        <p:pic>
          <p:nvPicPr>
            <p:cNvPr id="21" name="picture J">
              <a:extLst>
                <a:ext uri="{FF2B5EF4-FFF2-40B4-BE49-F238E27FC236}">
                  <a16:creationId xmlns:a16="http://schemas.microsoft.com/office/drawing/2014/main" id="{69A28B55-8D9D-4EEF-84D0-C133851AF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1809" y="3791924"/>
              <a:ext cx="959407" cy="1612269"/>
            </a:xfrm>
            <a:prstGeom prst="rect">
              <a:avLst/>
            </a:prstGeom>
          </p:spPr>
        </p:pic>
        <p:sp>
          <p:nvSpPr>
            <p:cNvPr id="22" name="J">
              <a:extLst>
                <a:ext uri="{FF2B5EF4-FFF2-40B4-BE49-F238E27FC236}">
                  <a16:creationId xmlns:a16="http://schemas.microsoft.com/office/drawing/2014/main" id="{EB8F03D8-F3B9-4FF2-9E56-F72226C0A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511679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/>
                <a:t>j</a:t>
              </a:r>
            </a:p>
          </p:txBody>
        </p:sp>
      </p:grpSp>
      <p:grpSp>
        <p:nvGrpSpPr>
          <p:cNvPr id="23" name="PLAY 1">
            <a:extLst>
              <a:ext uri="{FF2B5EF4-FFF2-40B4-BE49-F238E27FC236}">
                <a16:creationId xmlns:a16="http://schemas.microsoft.com/office/drawing/2014/main" id="{D60E980D-9C8C-48CB-9E0E-3E5B9B94211D}"/>
              </a:ext>
            </a:extLst>
          </p:cNvPr>
          <p:cNvGrpSpPr/>
          <p:nvPr/>
        </p:nvGrpSpPr>
        <p:grpSpPr>
          <a:xfrm>
            <a:off x="3764623" y="5357927"/>
            <a:ext cx="735369" cy="735369"/>
            <a:chOff x="6300192" y="2204864"/>
            <a:chExt cx="900100" cy="9001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1EC2EC-B376-44B0-BE42-A95CCE9C1537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B4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1DB32881-BC75-42E2-9224-4EC24B85084C}"/>
                </a:ext>
              </a:extLst>
            </p:cNvPr>
            <p:cNvSpPr/>
            <p:nvPr/>
          </p:nvSpPr>
          <p:spPr>
            <a:xfrm rot="5400000">
              <a:off x="6559621" y="2417784"/>
              <a:ext cx="550141" cy="474260"/>
            </a:xfrm>
            <a:prstGeom prst="triangl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Speech Bubble">
            <a:extLst>
              <a:ext uri="{FF2B5EF4-FFF2-40B4-BE49-F238E27FC236}">
                <a16:creationId xmlns:a16="http://schemas.microsoft.com/office/drawing/2014/main" id="{FE005A38-33EC-401F-8483-F6C3A2A9392F}"/>
              </a:ext>
            </a:extLst>
          </p:cNvPr>
          <p:cNvSpPr/>
          <p:nvPr/>
        </p:nvSpPr>
        <p:spPr>
          <a:xfrm>
            <a:off x="2016125" y="836613"/>
            <a:ext cx="5111750" cy="752475"/>
          </a:xfrm>
          <a:prstGeom prst="wedgeRoundRectCallout">
            <a:avLst>
              <a:gd name="adj1" fmla="val -47129"/>
              <a:gd name="adj2" fmla="val 12520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practise Sam’s Sounds and Tricky Words!</a:t>
            </a:r>
          </a:p>
        </p:txBody>
      </p:sp>
      <p:sp>
        <p:nvSpPr>
          <p:cNvPr id="27" name="background 2">
            <a:extLst>
              <a:ext uri="{FF2B5EF4-FFF2-40B4-BE49-F238E27FC236}">
                <a16:creationId xmlns:a16="http://schemas.microsoft.com/office/drawing/2014/main" id="{DC8A34BF-4070-40BC-AB47-809E72357E2B}"/>
              </a:ext>
            </a:extLst>
          </p:cNvPr>
          <p:cNvSpPr/>
          <p:nvPr/>
        </p:nvSpPr>
        <p:spPr>
          <a:xfrm>
            <a:off x="6003925" y="21653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28" name="PLAY 2">
            <a:extLst>
              <a:ext uri="{FF2B5EF4-FFF2-40B4-BE49-F238E27FC236}">
                <a16:creationId xmlns:a16="http://schemas.microsoft.com/office/drawing/2014/main" id="{85B1E5F7-1DD0-4229-BF23-24DB85893E66}"/>
              </a:ext>
            </a:extLst>
          </p:cNvPr>
          <p:cNvGrpSpPr>
            <a:grpSpLocks/>
          </p:cNvGrpSpPr>
          <p:nvPr/>
        </p:nvGrpSpPr>
        <p:grpSpPr bwMode="auto">
          <a:xfrm>
            <a:off x="6773863" y="5357813"/>
            <a:ext cx="735012" cy="735012"/>
            <a:chOff x="6300192" y="2204864"/>
            <a:chExt cx="900100" cy="9001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83F904D-F53B-472D-B8EE-039363EAD40C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B4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42831FE0-AC0F-4506-8FBE-262E037FC5AB}"/>
                </a:ext>
              </a:extLst>
            </p:cNvPr>
            <p:cNvSpPr/>
            <p:nvPr/>
          </p:nvSpPr>
          <p:spPr>
            <a:xfrm rot="5400000">
              <a:off x="6559724" y="2417738"/>
              <a:ext cx="550169" cy="474351"/>
            </a:xfrm>
            <a:prstGeom prst="triangl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31" name="z">
            <a:extLst>
              <a:ext uri="{FF2B5EF4-FFF2-40B4-BE49-F238E27FC236}">
                <a16:creationId xmlns:a16="http://schemas.microsoft.com/office/drawing/2014/main" id="{19D7DF61-37AC-47CF-A152-F7D22F20E30B}"/>
              </a:ext>
            </a:extLst>
          </p:cNvPr>
          <p:cNvGrpSpPr/>
          <p:nvPr/>
        </p:nvGrpSpPr>
        <p:grpSpPr>
          <a:xfrm>
            <a:off x="3782256" y="2199633"/>
            <a:ext cx="753218" cy="2832932"/>
            <a:chOff x="3586454" y="2079309"/>
            <a:chExt cx="753218" cy="2832932"/>
          </a:xfrm>
        </p:grpSpPr>
        <p:pic>
          <p:nvPicPr>
            <p:cNvPr id="32" name="picture z">
              <a:extLst>
                <a:ext uri="{FF2B5EF4-FFF2-40B4-BE49-F238E27FC236}">
                  <a16:creationId xmlns:a16="http://schemas.microsoft.com/office/drawing/2014/main" id="{E05AA043-1484-4A60-BE3E-383FD3318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6454" y="4092230"/>
              <a:ext cx="753218" cy="820011"/>
            </a:xfrm>
            <a:prstGeom prst="rect">
              <a:avLst/>
            </a:prstGeom>
          </p:spPr>
        </p:pic>
        <p:sp>
          <p:nvSpPr>
            <p:cNvPr id="33" name="z">
              <a:extLst>
                <a:ext uri="{FF2B5EF4-FFF2-40B4-BE49-F238E27FC236}">
                  <a16:creationId xmlns:a16="http://schemas.microsoft.com/office/drawing/2014/main" id="{19DA15FC-74A0-4D97-88D9-52EA5E8EBB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73770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/>
                <a:t>z</a:t>
              </a:r>
            </a:p>
          </p:txBody>
        </p:sp>
      </p:grpSp>
      <p:grpSp>
        <p:nvGrpSpPr>
          <p:cNvPr id="34" name="zz">
            <a:extLst>
              <a:ext uri="{FF2B5EF4-FFF2-40B4-BE49-F238E27FC236}">
                <a16:creationId xmlns:a16="http://schemas.microsoft.com/office/drawing/2014/main" id="{3FB984F0-3108-4888-96F3-D71279BD38A5}"/>
              </a:ext>
            </a:extLst>
          </p:cNvPr>
          <p:cNvGrpSpPr/>
          <p:nvPr/>
        </p:nvGrpSpPr>
        <p:grpSpPr>
          <a:xfrm>
            <a:off x="3392719" y="2199633"/>
            <a:ext cx="1532293" cy="2832932"/>
            <a:chOff x="4869538" y="2501210"/>
            <a:chExt cx="1532293" cy="2832932"/>
          </a:xfrm>
        </p:grpSpPr>
        <p:grpSp>
          <p:nvGrpSpPr>
            <p:cNvPr id="35" name="z">
              <a:extLst>
                <a:ext uri="{FF2B5EF4-FFF2-40B4-BE49-F238E27FC236}">
                  <a16:creationId xmlns:a16="http://schemas.microsoft.com/office/drawing/2014/main" id="{48A9BC9B-52D9-49DC-AACD-A0CFFECEEC86}"/>
                </a:ext>
              </a:extLst>
            </p:cNvPr>
            <p:cNvGrpSpPr/>
            <p:nvPr/>
          </p:nvGrpSpPr>
          <p:grpSpPr>
            <a:xfrm>
              <a:off x="4869538" y="2501210"/>
              <a:ext cx="1430398" cy="2832932"/>
              <a:chOff x="3449124" y="2079309"/>
              <a:chExt cx="1430398" cy="2832932"/>
            </a:xfrm>
          </p:grpSpPr>
          <p:pic>
            <p:nvPicPr>
              <p:cNvPr id="37" name="picture z">
                <a:extLst>
                  <a:ext uri="{FF2B5EF4-FFF2-40B4-BE49-F238E27FC236}">
                    <a16:creationId xmlns:a16="http://schemas.microsoft.com/office/drawing/2014/main" id="{E924797A-36D2-42CD-A4EE-487A1EA844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9124" y="4092230"/>
                <a:ext cx="753218" cy="820011"/>
              </a:xfrm>
              <a:prstGeom prst="rect">
                <a:avLst/>
              </a:prstGeom>
            </p:spPr>
          </p:pic>
          <p:sp>
            <p:nvSpPr>
              <p:cNvPr id="38" name="z">
                <a:extLst>
                  <a:ext uri="{FF2B5EF4-FFF2-40B4-BE49-F238E27FC236}">
                    <a16:creationId xmlns:a16="http://schemas.microsoft.com/office/drawing/2014/main" id="{9413D64B-FC58-4C8F-A9ED-AA8EE2CBDC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8784" y="2079309"/>
                <a:ext cx="1290738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winkl" pitchFamily="2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winkl" pitchFamily="2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winkl" pitchFamily="2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winkl" pitchFamily="2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winkl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winkl" pitchFamily="2" charset="0"/>
                  </a:defRPr>
                </a:lvl9pPr>
              </a:lstStyle>
              <a:p>
                <a:r>
                  <a:rPr lang="en-GB" altLang="en-US" sz="9600" dirty="0" err="1"/>
                  <a:t>zz</a:t>
                </a:r>
                <a:endParaRPr lang="en-GB" altLang="en-US" sz="9600" dirty="0"/>
              </a:p>
            </p:txBody>
          </p:sp>
        </p:grpSp>
        <p:pic>
          <p:nvPicPr>
            <p:cNvPr id="36" name="picture z">
              <a:extLst>
                <a:ext uri="{FF2B5EF4-FFF2-40B4-BE49-F238E27FC236}">
                  <a16:creationId xmlns:a16="http://schemas.microsoft.com/office/drawing/2014/main" id="{CF1C2095-378C-4D01-BBDF-F2787793C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613" y="4495896"/>
              <a:ext cx="753218" cy="820011"/>
            </a:xfrm>
            <a:prstGeom prst="rect">
              <a:avLst/>
            </a:prstGeom>
          </p:spPr>
        </p:pic>
      </p:grpSp>
      <p:grpSp>
        <p:nvGrpSpPr>
          <p:cNvPr id="39" name="qu">
            <a:extLst>
              <a:ext uri="{FF2B5EF4-FFF2-40B4-BE49-F238E27FC236}">
                <a16:creationId xmlns:a16="http://schemas.microsoft.com/office/drawing/2014/main" id="{D49482CC-5309-421D-91C9-7C899189F0FF}"/>
              </a:ext>
            </a:extLst>
          </p:cNvPr>
          <p:cNvGrpSpPr/>
          <p:nvPr/>
        </p:nvGrpSpPr>
        <p:grpSpPr>
          <a:xfrm>
            <a:off x="3204430" y="2148329"/>
            <a:ext cx="1908870" cy="2935540"/>
            <a:chOff x="3426824" y="2079309"/>
            <a:chExt cx="1908870" cy="2935540"/>
          </a:xfrm>
        </p:grpSpPr>
        <p:pic>
          <p:nvPicPr>
            <p:cNvPr id="40" name="picture qu">
              <a:extLst>
                <a:ext uri="{FF2B5EF4-FFF2-40B4-BE49-F238E27FC236}">
                  <a16:creationId xmlns:a16="http://schemas.microsoft.com/office/drawing/2014/main" id="{96BC41A3-5A5C-4762-946B-A4358B591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824" y="3916023"/>
              <a:ext cx="1908870" cy="1098826"/>
            </a:xfrm>
            <a:prstGeom prst="rect">
              <a:avLst/>
            </a:prstGeom>
          </p:spPr>
        </p:pic>
        <p:sp>
          <p:nvSpPr>
            <p:cNvPr id="41" name="qu">
              <a:extLst>
                <a:ext uri="{FF2B5EF4-FFF2-40B4-BE49-F238E27FC236}">
                  <a16:creationId xmlns:a16="http://schemas.microsoft.com/office/drawing/2014/main" id="{8DC23847-0F65-44DC-9E26-3129B979B9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54882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qu</a:t>
              </a:r>
              <a:endParaRPr lang="en-GB" altLang="en-US" sz="9600" dirty="0"/>
            </a:p>
          </p:txBody>
        </p:sp>
      </p:grpSp>
      <p:grpSp>
        <p:nvGrpSpPr>
          <p:cNvPr id="42" name="ch">
            <a:extLst>
              <a:ext uri="{FF2B5EF4-FFF2-40B4-BE49-F238E27FC236}">
                <a16:creationId xmlns:a16="http://schemas.microsoft.com/office/drawing/2014/main" id="{277B3340-2EAF-471B-BA67-495FCF9B490B}"/>
              </a:ext>
            </a:extLst>
          </p:cNvPr>
          <p:cNvGrpSpPr/>
          <p:nvPr/>
        </p:nvGrpSpPr>
        <p:grpSpPr>
          <a:xfrm>
            <a:off x="3435750" y="2148329"/>
            <a:ext cx="1446230" cy="2935540"/>
            <a:chOff x="3588784" y="2079309"/>
            <a:chExt cx="1446230" cy="2935540"/>
          </a:xfrm>
        </p:grpSpPr>
        <p:pic>
          <p:nvPicPr>
            <p:cNvPr id="43" name="picture ch">
              <a:extLst>
                <a:ext uri="{FF2B5EF4-FFF2-40B4-BE49-F238E27FC236}">
                  <a16:creationId xmlns:a16="http://schemas.microsoft.com/office/drawing/2014/main" id="{1D6F5608-12DE-4685-B98C-C13F531AF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2230" y="3916023"/>
              <a:ext cx="938058" cy="10988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ch">
              <a:extLst>
                <a:ext uri="{FF2B5EF4-FFF2-40B4-BE49-F238E27FC236}">
                  <a16:creationId xmlns:a16="http://schemas.microsoft.com/office/drawing/2014/main" id="{1505A5DB-5A17-4C90-BA04-9BD3707CA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44623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ch</a:t>
              </a:r>
              <a:endParaRPr lang="en-GB" altLang="en-US" sz="9600" dirty="0"/>
            </a:p>
          </p:txBody>
        </p:sp>
      </p:grpSp>
      <p:grpSp>
        <p:nvGrpSpPr>
          <p:cNvPr id="45" name="sh">
            <a:extLst>
              <a:ext uri="{FF2B5EF4-FFF2-40B4-BE49-F238E27FC236}">
                <a16:creationId xmlns:a16="http://schemas.microsoft.com/office/drawing/2014/main" id="{9358D159-BA9B-4BBC-B85C-D9CBFB24223A}"/>
              </a:ext>
            </a:extLst>
          </p:cNvPr>
          <p:cNvGrpSpPr/>
          <p:nvPr/>
        </p:nvGrpSpPr>
        <p:grpSpPr>
          <a:xfrm>
            <a:off x="3290108" y="2287274"/>
            <a:ext cx="1737514" cy="2657650"/>
            <a:chOff x="3441495" y="2079309"/>
            <a:chExt cx="1737514" cy="2657650"/>
          </a:xfrm>
        </p:grpSpPr>
        <p:pic>
          <p:nvPicPr>
            <p:cNvPr id="46" name="picture sh">
              <a:extLst>
                <a:ext uri="{FF2B5EF4-FFF2-40B4-BE49-F238E27FC236}">
                  <a16:creationId xmlns:a16="http://schemas.microsoft.com/office/drawing/2014/main" id="{13673733-D2E7-4264-99C3-35ED07F979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1495" y="4194797"/>
              <a:ext cx="1737514" cy="542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sh">
              <a:extLst>
                <a:ext uri="{FF2B5EF4-FFF2-40B4-BE49-F238E27FC236}">
                  <a16:creationId xmlns:a16="http://schemas.microsoft.com/office/drawing/2014/main" id="{D72E1515-3712-4F9F-B14D-7B4047BF2E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39974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sh</a:t>
              </a:r>
              <a:endParaRPr lang="en-GB" altLang="en-US" sz="9600" dirty="0"/>
            </a:p>
          </p:txBody>
        </p:sp>
      </p:grpSp>
      <p:grpSp>
        <p:nvGrpSpPr>
          <p:cNvPr id="48" name="th">
            <a:extLst>
              <a:ext uri="{FF2B5EF4-FFF2-40B4-BE49-F238E27FC236}">
                <a16:creationId xmlns:a16="http://schemas.microsoft.com/office/drawing/2014/main" id="{CE927644-3602-4BB0-BB06-94F94194F1C8}"/>
              </a:ext>
            </a:extLst>
          </p:cNvPr>
          <p:cNvGrpSpPr/>
          <p:nvPr/>
        </p:nvGrpSpPr>
        <p:grpSpPr>
          <a:xfrm>
            <a:off x="3474708" y="2207302"/>
            <a:ext cx="1337226" cy="2817595"/>
            <a:chOff x="3588784" y="2079309"/>
            <a:chExt cx="1337226" cy="2817595"/>
          </a:xfrm>
        </p:grpSpPr>
        <p:pic>
          <p:nvPicPr>
            <p:cNvPr id="49" name="picture th">
              <a:extLst>
                <a:ext uri="{FF2B5EF4-FFF2-40B4-BE49-F238E27FC236}">
                  <a16:creationId xmlns:a16="http://schemas.microsoft.com/office/drawing/2014/main" id="{820B7980-BB3F-4794-81C7-05EA98B1E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4138" y="3927079"/>
              <a:ext cx="1017605" cy="969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337226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th</a:t>
              </a:r>
              <a:endParaRPr lang="en-GB" altLang="en-US" sz="9600" dirty="0"/>
            </a:p>
          </p:txBody>
        </p:sp>
      </p:grpSp>
      <p:sp>
        <p:nvSpPr>
          <p:cNvPr id="51" name="he">
            <a:extLst>
              <a:ext uri="{FF2B5EF4-FFF2-40B4-BE49-F238E27FC236}">
                <a16:creationId xmlns:a16="http://schemas.microsoft.com/office/drawing/2014/main" id="{20BFBC3C-2C03-441B-B31B-FAC17EFEE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3974" y="3260203"/>
            <a:ext cx="11304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 dirty="0">
                <a:solidFill>
                  <a:schemeClr val="tx1"/>
                </a:solidFill>
              </a:rPr>
              <a:t>he</a:t>
            </a:r>
          </a:p>
        </p:txBody>
      </p:sp>
      <p:sp>
        <p:nvSpPr>
          <p:cNvPr id="52" name="she">
            <a:extLst>
              <a:ext uri="{FF2B5EF4-FFF2-40B4-BE49-F238E27FC236}">
                <a16:creationId xmlns:a16="http://schemas.microsoft.com/office/drawing/2014/main" id="{BBCE89CA-E8F3-4061-BD93-F38E8AD41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018" y="3260203"/>
            <a:ext cx="1510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 dirty="0">
                <a:solidFill>
                  <a:schemeClr val="tx1"/>
                </a:solidFill>
              </a:rPr>
              <a:t>she</a:t>
            </a:r>
          </a:p>
        </p:txBody>
      </p:sp>
      <p:sp>
        <p:nvSpPr>
          <p:cNvPr id="53" name="we">
            <a:extLst>
              <a:ext uri="{FF2B5EF4-FFF2-40B4-BE49-F238E27FC236}">
                <a16:creationId xmlns:a16="http://schemas.microsoft.com/office/drawing/2014/main" id="{40A14277-228D-4CB6-8AFE-B0F1D9740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191" y="3260203"/>
            <a:ext cx="13260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 dirty="0">
                <a:solidFill>
                  <a:schemeClr val="tx1"/>
                </a:solidFill>
              </a:rPr>
              <a:t>we</a:t>
            </a:r>
          </a:p>
        </p:txBody>
      </p:sp>
      <p:sp>
        <p:nvSpPr>
          <p:cNvPr id="54" name="me">
            <a:extLst>
              <a:ext uri="{FF2B5EF4-FFF2-40B4-BE49-F238E27FC236}">
                <a16:creationId xmlns:a16="http://schemas.microsoft.com/office/drawing/2014/main" id="{622CC333-0157-4EB9-8267-D8A3320BA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6535" y="3240958"/>
            <a:ext cx="13853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 dirty="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55" name="be">
            <a:extLst>
              <a:ext uri="{FF2B5EF4-FFF2-40B4-BE49-F238E27FC236}">
                <a16:creationId xmlns:a16="http://schemas.microsoft.com/office/drawing/2014/main" id="{CA6978AF-9DB0-4A5F-8646-DD53195FA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210" y="3212976"/>
            <a:ext cx="109196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 dirty="0">
                <a:solidFill>
                  <a:schemeClr val="tx1"/>
                </a:solidFill>
              </a:rPr>
              <a:t>be</a:t>
            </a:r>
          </a:p>
        </p:txBody>
      </p:sp>
      <p:pic>
        <p:nvPicPr>
          <p:cNvPr id="56" name="Picture 8">
            <a:extLst>
              <a:ext uri="{FF2B5EF4-FFF2-40B4-BE49-F238E27FC236}">
                <a16:creationId xmlns:a16="http://schemas.microsoft.com/office/drawing/2014/main" id="{F7CE7966-B211-42B2-B693-31BF4167F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73238"/>
            <a:ext cx="1296988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ng">
            <a:extLst>
              <a:ext uri="{FF2B5EF4-FFF2-40B4-BE49-F238E27FC236}">
                <a16:creationId xmlns:a16="http://schemas.microsoft.com/office/drawing/2014/main" id="{CE927644-3602-4BB0-BB06-94F94194F1C8}"/>
              </a:ext>
            </a:extLst>
          </p:cNvPr>
          <p:cNvGrpSpPr/>
          <p:nvPr/>
        </p:nvGrpSpPr>
        <p:grpSpPr>
          <a:xfrm>
            <a:off x="3365541" y="2207302"/>
            <a:ext cx="1548822" cy="2817595"/>
            <a:chOff x="3588784" y="2079309"/>
            <a:chExt cx="1548822" cy="2817595"/>
          </a:xfrm>
        </p:grpSpPr>
        <p:pic>
          <p:nvPicPr>
            <p:cNvPr id="58" name="picture ng">
              <a:extLst>
                <a:ext uri="{FF2B5EF4-FFF2-40B4-BE49-F238E27FC236}">
                  <a16:creationId xmlns:a16="http://schemas.microsoft.com/office/drawing/2014/main" id="{820B7980-BB3F-4794-81C7-05EA98B1E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3010" y="3927079"/>
              <a:ext cx="731718" cy="969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" name="ng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54882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/>
                <a:t>ng</a:t>
              </a:r>
            </a:p>
          </p:txBody>
        </p:sp>
      </p:grpSp>
      <p:grpSp>
        <p:nvGrpSpPr>
          <p:cNvPr id="60" name="th moth"/>
          <p:cNvGrpSpPr/>
          <p:nvPr/>
        </p:nvGrpSpPr>
        <p:grpSpPr>
          <a:xfrm>
            <a:off x="3335944" y="2227643"/>
            <a:ext cx="1671699" cy="2739616"/>
            <a:chOff x="3335944" y="2227643"/>
            <a:chExt cx="1671699" cy="2739616"/>
          </a:xfrm>
        </p:grpSpPr>
        <p:sp>
          <p:nvSpPr>
            <p:cNvPr id="61" name="th">
              <a:extLst>
                <a:ext uri="{FF2B5EF4-FFF2-40B4-BE49-F238E27FC236}">
                  <a16:creationId xmlns:a16="http://schemas.microsoft.com/office/drawing/2014/main" id="{CDD0D856-33E0-45C0-B8F6-5C713F5F6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4708" y="2227643"/>
              <a:ext cx="1337226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winkl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winkl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winkl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winkl" pitchFamily="2" charset="0"/>
                </a:defRPr>
              </a:lvl9pPr>
            </a:lstStyle>
            <a:p>
              <a:r>
                <a:rPr lang="en-GB" altLang="en-US" sz="9600" dirty="0" err="1"/>
                <a:t>th</a:t>
              </a:r>
              <a:endParaRPr lang="en-GB" altLang="en-US" sz="9600" dirty="0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944" y="3877659"/>
              <a:ext cx="1671699" cy="1089600"/>
            </a:xfrm>
            <a:prstGeom prst="rect">
              <a:avLst/>
            </a:prstGeom>
          </p:spPr>
        </p:pic>
      </p:grpSp>
      <p:grpSp>
        <p:nvGrpSpPr>
          <p:cNvPr id="64" name="ai">
            <a:extLst>
              <a:ext uri="{FF2B5EF4-FFF2-40B4-BE49-F238E27FC236}">
                <a16:creationId xmlns:a16="http://schemas.microsoft.com/office/drawing/2014/main" id="{F65E9D39-F275-4FBB-BF8B-8ED5FCF53251}"/>
              </a:ext>
            </a:extLst>
          </p:cNvPr>
          <p:cNvGrpSpPr/>
          <p:nvPr/>
        </p:nvGrpSpPr>
        <p:grpSpPr>
          <a:xfrm>
            <a:off x="3494113" y="2356432"/>
            <a:ext cx="1225015" cy="2835750"/>
            <a:chOff x="2288470" y="2261884"/>
            <a:chExt cx="1225015" cy="283575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9ED41F25-97C4-434A-BA20-6B9E6EC6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2269" y="3954348"/>
              <a:ext cx="1118350" cy="1143286"/>
            </a:xfrm>
            <a:prstGeom prst="rect">
              <a:avLst/>
            </a:prstGeom>
          </p:spPr>
        </p:pic>
        <p:sp>
          <p:nvSpPr>
            <p:cNvPr id="66" name="ai">
              <a:extLst>
                <a:ext uri="{FF2B5EF4-FFF2-40B4-BE49-F238E27FC236}">
                  <a16:creationId xmlns:a16="http://schemas.microsoft.com/office/drawing/2014/main" id="{64F17C16-4E49-493C-A5D9-CBB0D8F6051F}"/>
                </a:ext>
              </a:extLst>
            </p:cNvPr>
            <p:cNvSpPr txBox="1"/>
            <p:nvPr/>
          </p:nvSpPr>
          <p:spPr>
            <a:xfrm>
              <a:off x="2288470" y="2261884"/>
              <a:ext cx="122501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9600" dirty="0" err="1"/>
                <a:t>ai</a:t>
              </a:r>
              <a:endParaRPr lang="en-GB" sz="9600" dirty="0"/>
            </a:p>
          </p:txBody>
        </p:sp>
      </p:grpSp>
      <p:sp>
        <p:nvSpPr>
          <p:cNvPr id="67" name="was">
            <a:extLst>
              <a:ext uri="{FF2B5EF4-FFF2-40B4-BE49-F238E27FC236}">
                <a16:creationId xmlns:a16="http://schemas.microsoft.com/office/drawing/2014/main" id="{8E1A8539-5057-46B8-9571-D3B3F511E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612" y="3207584"/>
            <a:ext cx="18812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 dirty="0">
                <a:solidFill>
                  <a:schemeClr val="tx1"/>
                </a:solidFill>
              </a:rPr>
              <a:t>was</a:t>
            </a:r>
          </a:p>
        </p:txBody>
      </p:sp>
      <p:grpSp>
        <p:nvGrpSpPr>
          <p:cNvPr id="68" name="oo">
            <a:extLst>
              <a:ext uri="{FF2B5EF4-FFF2-40B4-BE49-F238E27FC236}">
                <a16:creationId xmlns:a16="http://schemas.microsoft.com/office/drawing/2014/main" id="{F1F19E00-A5DF-4132-838E-E2604E12F24F}"/>
              </a:ext>
            </a:extLst>
          </p:cNvPr>
          <p:cNvGrpSpPr/>
          <p:nvPr/>
        </p:nvGrpSpPr>
        <p:grpSpPr>
          <a:xfrm>
            <a:off x="3451371" y="2311861"/>
            <a:ext cx="1383712" cy="2818048"/>
            <a:chOff x="2242459" y="2242862"/>
            <a:chExt cx="1383712" cy="2818048"/>
          </a:xfrm>
        </p:grpSpPr>
        <p:pic>
          <p:nvPicPr>
            <p:cNvPr id="69" name="moon">
              <a:extLst>
                <a:ext uri="{FF2B5EF4-FFF2-40B4-BE49-F238E27FC236}">
                  <a16:creationId xmlns:a16="http://schemas.microsoft.com/office/drawing/2014/main" id="{7D792613-F2EB-4DD1-8AA5-1119ECA4B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819" y="3872678"/>
              <a:ext cx="1188992" cy="1188232"/>
            </a:xfrm>
            <a:prstGeom prst="rect">
              <a:avLst/>
            </a:prstGeom>
          </p:spPr>
        </p:pic>
        <p:sp>
          <p:nvSpPr>
            <p:cNvPr id="70" name="oo">
              <a:extLst>
                <a:ext uri="{FF2B5EF4-FFF2-40B4-BE49-F238E27FC236}">
                  <a16:creationId xmlns:a16="http://schemas.microsoft.com/office/drawing/2014/main" id="{1D42243F-1F93-46EE-B493-22C1116A01CA}"/>
                </a:ext>
              </a:extLst>
            </p:cNvPr>
            <p:cNvSpPr txBox="1"/>
            <p:nvPr/>
          </p:nvSpPr>
          <p:spPr>
            <a:xfrm>
              <a:off x="2242459" y="2242862"/>
              <a:ext cx="138371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dirty="0" err="1"/>
                <a:t>oo</a:t>
              </a:r>
              <a:endParaRPr lang="en-GB" sz="8800" dirty="0"/>
            </a:p>
          </p:txBody>
        </p:sp>
      </p:grpSp>
      <p:grpSp>
        <p:nvGrpSpPr>
          <p:cNvPr id="71" name="oo">
            <a:extLst>
              <a:ext uri="{FF2B5EF4-FFF2-40B4-BE49-F238E27FC236}">
                <a16:creationId xmlns:a16="http://schemas.microsoft.com/office/drawing/2014/main" id="{8CFCCDD7-9A35-4564-A9C1-288BB399D5F1}"/>
              </a:ext>
            </a:extLst>
          </p:cNvPr>
          <p:cNvGrpSpPr/>
          <p:nvPr/>
        </p:nvGrpSpPr>
        <p:grpSpPr>
          <a:xfrm>
            <a:off x="3434300" y="2417076"/>
            <a:ext cx="1417854" cy="2607619"/>
            <a:chOff x="2208075" y="2242862"/>
            <a:chExt cx="1417854" cy="2607619"/>
          </a:xfrm>
        </p:grpSpPr>
        <p:pic>
          <p:nvPicPr>
            <p:cNvPr id="72" name="book">
              <a:extLst>
                <a:ext uri="{FF2B5EF4-FFF2-40B4-BE49-F238E27FC236}">
                  <a16:creationId xmlns:a16="http://schemas.microsoft.com/office/drawing/2014/main" id="{728EE90C-3D65-470C-877B-0D4B7EB83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075" y="3949533"/>
              <a:ext cx="1417854" cy="900948"/>
            </a:xfrm>
            <a:prstGeom prst="rect">
              <a:avLst/>
            </a:prstGeom>
          </p:spPr>
        </p:pic>
        <p:sp>
          <p:nvSpPr>
            <p:cNvPr id="73" name="oo">
              <a:extLst>
                <a:ext uri="{FF2B5EF4-FFF2-40B4-BE49-F238E27FC236}">
                  <a16:creationId xmlns:a16="http://schemas.microsoft.com/office/drawing/2014/main" id="{556351F9-BDC2-4D74-B4F1-1ED3AA7BFA3A}"/>
                </a:ext>
              </a:extLst>
            </p:cNvPr>
            <p:cNvSpPr txBox="1"/>
            <p:nvPr/>
          </p:nvSpPr>
          <p:spPr>
            <a:xfrm>
              <a:off x="2225146" y="2242862"/>
              <a:ext cx="138371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dirty="0" err="1"/>
                <a:t>oo</a:t>
              </a:r>
              <a:endParaRPr lang="en-GB" sz="8800" dirty="0"/>
            </a:p>
          </p:txBody>
        </p:sp>
      </p:grpSp>
      <p:grpSp>
        <p:nvGrpSpPr>
          <p:cNvPr id="74" name="oa">
            <a:extLst>
              <a:ext uri="{FF2B5EF4-FFF2-40B4-BE49-F238E27FC236}">
                <a16:creationId xmlns:a16="http://schemas.microsoft.com/office/drawing/2014/main" id="{6522BB7E-BD54-4691-B988-4133637474EF}"/>
              </a:ext>
            </a:extLst>
          </p:cNvPr>
          <p:cNvGrpSpPr/>
          <p:nvPr/>
        </p:nvGrpSpPr>
        <p:grpSpPr>
          <a:xfrm>
            <a:off x="3429730" y="2316683"/>
            <a:ext cx="1426994" cy="2808405"/>
            <a:chOff x="2263098" y="2242862"/>
            <a:chExt cx="1426994" cy="2808405"/>
          </a:xfrm>
        </p:grpSpPr>
        <p:pic>
          <p:nvPicPr>
            <p:cNvPr id="75" name="boat">
              <a:extLst>
                <a:ext uri="{FF2B5EF4-FFF2-40B4-BE49-F238E27FC236}">
                  <a16:creationId xmlns:a16="http://schemas.microsoft.com/office/drawing/2014/main" id="{0DF2B6C3-114B-4600-9825-F10D77C5F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5829" y="4031631"/>
              <a:ext cx="1401532" cy="1019636"/>
            </a:xfrm>
            <a:prstGeom prst="rect">
              <a:avLst/>
            </a:prstGeom>
          </p:spPr>
        </p:pic>
        <p:sp>
          <p:nvSpPr>
            <p:cNvPr id="76" name="oa">
              <a:extLst>
                <a:ext uri="{FF2B5EF4-FFF2-40B4-BE49-F238E27FC236}">
                  <a16:creationId xmlns:a16="http://schemas.microsoft.com/office/drawing/2014/main" id="{AE4FA75D-120A-498D-8F3A-0B4348B3E74B}"/>
                </a:ext>
              </a:extLst>
            </p:cNvPr>
            <p:cNvSpPr txBox="1"/>
            <p:nvPr/>
          </p:nvSpPr>
          <p:spPr>
            <a:xfrm>
              <a:off x="2263098" y="2242862"/>
              <a:ext cx="142699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dirty="0" err="1"/>
                <a:t>oa</a:t>
              </a:r>
              <a:endParaRPr lang="en-GB" sz="8800" dirty="0"/>
            </a:p>
          </p:txBody>
        </p:sp>
      </p:grpSp>
      <p:grpSp>
        <p:nvGrpSpPr>
          <p:cNvPr id="77" name="igh">
            <a:extLst>
              <a:ext uri="{FF2B5EF4-FFF2-40B4-BE49-F238E27FC236}">
                <a16:creationId xmlns:a16="http://schemas.microsoft.com/office/drawing/2014/main" id="{FCE8E43B-AF59-4ED8-9E9B-3D09868DDCB5}"/>
              </a:ext>
            </a:extLst>
          </p:cNvPr>
          <p:cNvGrpSpPr/>
          <p:nvPr/>
        </p:nvGrpSpPr>
        <p:grpSpPr>
          <a:xfrm>
            <a:off x="3238973" y="2293617"/>
            <a:ext cx="1808508" cy="2854537"/>
            <a:chOff x="2015267" y="2245411"/>
            <a:chExt cx="1808508" cy="2854537"/>
          </a:xfrm>
        </p:grpSpPr>
        <p:pic>
          <p:nvPicPr>
            <p:cNvPr id="78" name="knight">
              <a:extLst>
                <a:ext uri="{FF2B5EF4-FFF2-40B4-BE49-F238E27FC236}">
                  <a16:creationId xmlns:a16="http://schemas.microsoft.com/office/drawing/2014/main" id="{8D74F3DA-DC5D-4E66-BB02-C62B49403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8067" y="3774131"/>
              <a:ext cx="1102908" cy="1325817"/>
            </a:xfrm>
            <a:prstGeom prst="rect">
              <a:avLst/>
            </a:prstGeom>
          </p:spPr>
        </p:pic>
        <p:sp>
          <p:nvSpPr>
            <p:cNvPr id="79" name="igh">
              <a:extLst>
                <a:ext uri="{FF2B5EF4-FFF2-40B4-BE49-F238E27FC236}">
                  <a16:creationId xmlns:a16="http://schemas.microsoft.com/office/drawing/2014/main" id="{CA3E7709-89A6-4B8D-84EF-FD98FD204868}"/>
                </a:ext>
              </a:extLst>
            </p:cNvPr>
            <p:cNvSpPr txBox="1"/>
            <p:nvPr/>
          </p:nvSpPr>
          <p:spPr>
            <a:xfrm>
              <a:off x="2015267" y="2245411"/>
              <a:ext cx="1808508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800" dirty="0" err="1"/>
                <a:t>igh</a:t>
              </a:r>
              <a:endParaRPr lang="en-GB" sz="8800" dirty="0"/>
            </a:p>
          </p:txBody>
        </p:sp>
      </p:grpSp>
      <p:sp>
        <p:nvSpPr>
          <p:cNvPr id="80" name="my">
            <a:extLst>
              <a:ext uri="{FF2B5EF4-FFF2-40B4-BE49-F238E27FC236}">
                <a16:creationId xmlns:a16="http://schemas.microsoft.com/office/drawing/2014/main" id="{E25C68D7-6CDA-454E-B03F-F03FF47A2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143" y="3207584"/>
            <a:ext cx="152023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600" dirty="0">
                <a:solidFill>
                  <a:schemeClr val="tx1"/>
                </a:solidFill>
              </a:rPr>
              <a:t>my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75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775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825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25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75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275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8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05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30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335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8000"/>
                            </p:stCondLst>
                            <p:childTnLst>
                              <p:par>
                                <p:cTn id="183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875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0750"/>
                            </p:stCondLst>
                            <p:childTnLst>
                              <p:par>
                                <p:cTn id="19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150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3500"/>
                            </p:stCondLst>
                            <p:childTnLst>
                              <p:par>
                                <p:cTn id="1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40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67" grpId="0"/>
      <p:bldP spid="67" grpId="1"/>
      <p:bldP spid="80" grpId="0"/>
      <p:bldP spid="8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20" name="Oval 19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dirty="0"/>
              <a:t>Ordering the Books</a:t>
            </a:r>
          </a:p>
        </p:txBody>
      </p:sp>
      <p:sp>
        <p:nvSpPr>
          <p:cNvPr id="15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809000" y="1473200"/>
            <a:ext cx="7516474" cy="939800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Kit and Sam are putting their books back on the shelf, in alphabetical order. Can you help them by saying the letter names on each book?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822" y="2660153"/>
            <a:ext cx="2361331" cy="35396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71" y="2984092"/>
            <a:ext cx="1328709" cy="3215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95" y="2984092"/>
            <a:ext cx="1109941" cy="321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2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94361" y="227397"/>
            <a:ext cx="1449638" cy="504056"/>
            <a:chOff x="7684915" y="1700808"/>
            <a:chExt cx="1495600" cy="504056"/>
          </a:xfrm>
          <a:solidFill>
            <a:schemeClr val="accent3"/>
          </a:solidFill>
        </p:grpSpPr>
        <p:sp>
          <p:nvSpPr>
            <p:cNvPr id="20" name="Oval 19"/>
            <p:cNvSpPr/>
            <p:nvPr/>
          </p:nvSpPr>
          <p:spPr>
            <a:xfrm>
              <a:off x="7684915" y="1700808"/>
              <a:ext cx="519980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931162" y="1700808"/>
              <a:ext cx="1249353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Practise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57380" y="958000"/>
            <a:ext cx="5556215" cy="5015025"/>
            <a:chOff x="1757380" y="958000"/>
            <a:chExt cx="5556215" cy="50150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380" y="958000"/>
              <a:ext cx="5556215" cy="50150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681377" y="1085221"/>
              <a:ext cx="1567543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9900" dirty="0">
                  <a:solidFill>
                    <a:schemeClr val="bg1"/>
                  </a:solidFill>
                </a:rPr>
                <a:t>A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0" y="-777309"/>
            <a:ext cx="609600" cy="6096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757380" y="957999"/>
            <a:ext cx="5557799" cy="5015025"/>
            <a:chOff x="4915461" y="1422588"/>
            <a:chExt cx="5557799" cy="50150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461" y="1422588"/>
              <a:ext cx="5557799" cy="50150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841041" y="1677031"/>
              <a:ext cx="1567543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9900" dirty="0">
                  <a:solidFill>
                    <a:schemeClr val="bg1"/>
                  </a:solidFill>
                </a:rPr>
                <a:t>B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09600" y="-777309"/>
            <a:ext cx="609600" cy="60960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721028" y="917577"/>
            <a:ext cx="5628919" cy="5079199"/>
            <a:chOff x="1721028" y="917577"/>
            <a:chExt cx="5628919" cy="507919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28" y="917577"/>
              <a:ext cx="5628919" cy="507919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614173" y="1160964"/>
              <a:ext cx="1567543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9900" dirty="0">
                  <a:solidFill>
                    <a:schemeClr val="bg1"/>
                  </a:solidFill>
                </a:rPr>
                <a:t>D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19200" y="-765432"/>
            <a:ext cx="609600" cy="6096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711503" y="900387"/>
            <a:ext cx="5647969" cy="5096389"/>
            <a:chOff x="1711503" y="900387"/>
            <a:chExt cx="5647969" cy="509638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1503" y="900387"/>
              <a:ext cx="5647969" cy="509638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681377" y="1188690"/>
              <a:ext cx="1567543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9900" dirty="0">
                  <a:solidFill>
                    <a:schemeClr val="bg1"/>
                  </a:solidFill>
                </a:rPr>
                <a:t>E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82775" y="-765432"/>
            <a:ext cx="609600" cy="6096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721027" y="900386"/>
            <a:ext cx="5647969" cy="5096389"/>
            <a:chOff x="1721027" y="900386"/>
            <a:chExt cx="5647969" cy="509638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027" y="900386"/>
              <a:ext cx="5647969" cy="509638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546969" y="1085220"/>
              <a:ext cx="1567543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9900" dirty="0">
                  <a:solidFill>
                    <a:schemeClr val="bg1"/>
                  </a:solidFill>
                </a:rPr>
                <a:t>G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31" name="G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546350" y="-765432"/>
            <a:ext cx="609600" cy="6096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711503" y="875231"/>
            <a:ext cx="5722776" cy="5163890"/>
            <a:chOff x="1711503" y="875231"/>
            <a:chExt cx="5722776" cy="51638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1503" y="875231"/>
              <a:ext cx="5722776" cy="516389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3623697" y="1133238"/>
              <a:ext cx="1567543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9900" dirty="0">
                  <a:solidFill>
                    <a:schemeClr val="bg1"/>
                  </a:solidFill>
                </a:rPr>
                <a:t>H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35" name="H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282950" y="-782119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727023" y="896602"/>
            <a:ext cx="5680073" cy="5125357"/>
            <a:chOff x="1727023" y="896602"/>
            <a:chExt cx="5680073" cy="512535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023" y="896602"/>
              <a:ext cx="5680073" cy="512535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3929151" y="1133238"/>
              <a:ext cx="1567543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9900" dirty="0">
                  <a:solidFill>
                    <a:schemeClr val="bg1"/>
                  </a:solidFill>
                </a:rPr>
                <a:t>I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39" name="I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16375" y="-782119"/>
            <a:ext cx="609600" cy="6096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1712505" y="875201"/>
            <a:ext cx="5721773" cy="5162985"/>
            <a:chOff x="1712505" y="875201"/>
            <a:chExt cx="5721773" cy="516298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2505" y="875201"/>
              <a:ext cx="5721773" cy="516298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556493" y="1077786"/>
              <a:ext cx="1567543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9900" dirty="0">
                  <a:solidFill>
                    <a:schemeClr val="bg1"/>
                  </a:solidFill>
                </a:rPr>
                <a:t>Q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43" name="Q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683125" y="-765432"/>
            <a:ext cx="609600" cy="60960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689946" y="858514"/>
            <a:ext cx="5731668" cy="5171914"/>
            <a:chOff x="1689946" y="858514"/>
            <a:chExt cx="5731668" cy="517191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9946" y="858514"/>
              <a:ext cx="5731668" cy="5171914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3727079" y="1099581"/>
              <a:ext cx="1567543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9900" dirty="0">
                  <a:solidFill>
                    <a:schemeClr val="bg1"/>
                  </a:solidFill>
                </a:rPr>
                <a:t>R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47" name="R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416550" y="-751431"/>
            <a:ext cx="609600" cy="609600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683150" y="868871"/>
            <a:ext cx="5805918" cy="5160361"/>
            <a:chOff x="1683150" y="868871"/>
            <a:chExt cx="5805918" cy="5160361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150" y="868871"/>
              <a:ext cx="5805918" cy="5160361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670064" y="1145113"/>
              <a:ext cx="1567543" cy="315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9900" dirty="0">
                  <a:solidFill>
                    <a:schemeClr val="bg1"/>
                  </a:solidFill>
                </a:rPr>
                <a:t>Y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50" name="Y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178550" y="-782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19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1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19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19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19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1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19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19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1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19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19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1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19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19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019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19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19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01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19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19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01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19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19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019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19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19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1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19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r="790"/>
          <a:stretch/>
        </p:blipFill>
        <p:spPr>
          <a:xfrm>
            <a:off x="493603" y="468729"/>
            <a:ext cx="8146305" cy="5897312"/>
          </a:xfrm>
          <a:prstGeom prst="roundRect">
            <a:avLst>
              <a:gd name="adj" fmla="val 2752"/>
            </a:avLst>
          </a:prstGeom>
        </p:spPr>
      </p:pic>
      <p:grpSp>
        <p:nvGrpSpPr>
          <p:cNvPr id="22" name="Group 21"/>
          <p:cNvGrpSpPr/>
          <p:nvPr/>
        </p:nvGrpSpPr>
        <p:grpSpPr>
          <a:xfrm>
            <a:off x="1244357" y="1509359"/>
            <a:ext cx="6582262" cy="4856682"/>
            <a:chOff x="1336287" y="1509359"/>
            <a:chExt cx="6582262" cy="485668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B29C963-2E35-476D-A945-C532D94E77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189"/>
            <a:stretch/>
          </p:blipFill>
          <p:spPr bwMode="auto">
            <a:xfrm>
              <a:off x="2738574" y="2774547"/>
              <a:ext cx="1409707" cy="358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723"/>
            <a:stretch/>
          </p:blipFill>
          <p:spPr>
            <a:xfrm>
              <a:off x="1336287" y="2663100"/>
              <a:ext cx="1349837" cy="369836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092"/>
            <a:stretch/>
          </p:blipFill>
          <p:spPr>
            <a:xfrm>
              <a:off x="5884737" y="1509359"/>
              <a:ext cx="2033812" cy="485668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103"/>
            <a:stretch/>
          </p:blipFill>
          <p:spPr>
            <a:xfrm>
              <a:off x="4235364" y="1509359"/>
              <a:ext cx="1562290" cy="4852110"/>
            </a:xfrm>
            <a:prstGeom prst="rect">
              <a:avLst/>
            </a:prstGeom>
          </p:spPr>
        </p:pic>
      </p:grpSp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7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225170" y="289760"/>
            <a:ext cx="7920880" cy="942274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Kit, Sam, Mum and Dad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were camping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in the w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oo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ds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 After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lovely day playing,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was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beginni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ng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 to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get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dark.</a:t>
            </a:r>
          </a:p>
        </p:txBody>
      </p:sp>
    </p:spTree>
    <p:extLst>
      <p:ext uri="{BB962C8B-B14F-4D97-AF65-F5344CB8AC3E}">
        <p14:creationId xmlns:p14="http://schemas.microsoft.com/office/powerpoint/2010/main" val="1987705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25418" r="28336" b="14460"/>
          <a:stretch/>
        </p:blipFill>
        <p:spPr>
          <a:xfrm>
            <a:off x="507791" y="474982"/>
            <a:ext cx="8125906" cy="5883260"/>
          </a:xfrm>
          <a:prstGeom prst="roundRect">
            <a:avLst>
              <a:gd name="adj" fmla="val 2752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048" y="2393527"/>
            <a:ext cx="1768212" cy="2499322"/>
          </a:xfrm>
          <a:prstGeom prst="rect">
            <a:avLst/>
          </a:prstGeom>
        </p:spPr>
      </p:pic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4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85" y="1528970"/>
            <a:ext cx="2189793" cy="3289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678" y="1541496"/>
            <a:ext cx="2163095" cy="32895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88" y="3175859"/>
            <a:ext cx="1656204" cy="3080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016" y="3165865"/>
            <a:ext cx="1627633" cy="309055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99170" y="141314"/>
            <a:ext cx="7920880" cy="1285836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Let’s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l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igh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 a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camp fire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tonight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,”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Dad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.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family collected some sticks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and Dad lit a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fire. They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had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toasted marshmallows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and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looked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up at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the twinkling stars.</a:t>
            </a:r>
          </a:p>
        </p:txBody>
      </p:sp>
    </p:spTree>
    <p:extLst>
      <p:ext uri="{BB962C8B-B14F-4D97-AF65-F5344CB8AC3E}">
        <p14:creationId xmlns:p14="http://schemas.microsoft.com/office/powerpoint/2010/main" val="2391277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25418" r="28336" b="14460"/>
          <a:stretch/>
        </p:blipFill>
        <p:spPr>
          <a:xfrm>
            <a:off x="507791" y="474982"/>
            <a:ext cx="8125906" cy="5883260"/>
          </a:xfrm>
          <a:prstGeom prst="roundRect">
            <a:avLst>
              <a:gd name="adj" fmla="val 2752"/>
            </a:avLst>
          </a:prstGeom>
        </p:spPr>
      </p:pic>
      <p:sp>
        <p:nvSpPr>
          <p:cNvPr id="8" name="Rounded Rectangle 7" hidden="1"/>
          <p:cNvSpPr/>
          <p:nvPr/>
        </p:nvSpPr>
        <p:spPr bwMode="auto">
          <a:xfrm>
            <a:off x="491024" y="482873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3"/>
            <a:srcRect/>
            <a:stretch>
              <a:fillRect l="-1265" r="-1265"/>
            </a:stretch>
          </a:blipFill>
          <a:ln w="25400" cap="rnd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13" y="637056"/>
            <a:ext cx="935702" cy="8886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64" y="2319997"/>
            <a:ext cx="1309725" cy="2819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25" y="2319997"/>
            <a:ext cx="926227" cy="28198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331" y="1693403"/>
            <a:ext cx="1650289" cy="34464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7" y="1693403"/>
            <a:ext cx="1239864" cy="34464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17" y="2354017"/>
            <a:ext cx="1768212" cy="249932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10304" y="4925610"/>
            <a:ext cx="7920880" cy="1646843"/>
          </a:xfrm>
          <a:prstGeom prst="roundRect">
            <a:avLst>
              <a:gd name="adj" fmla="val 54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Mum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pointed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up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into the n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igh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sky. 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S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ee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 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th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at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bright star?”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she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said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to the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children. “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It’s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called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 North Star.”</a:t>
            </a:r>
          </a:p>
          <a:p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“</a:t>
            </a:r>
            <a:r>
              <a:rPr lang="en-GB" sz="2400" dirty="0" err="1">
                <a:solidFill>
                  <a:srgbClr val="7030A0"/>
                </a:solidFill>
                <a:latin typeface="Twinkl" pitchFamily="50" charset="0"/>
              </a:rPr>
              <a:t>Ahh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,” said </a:t>
            </a:r>
            <a:r>
              <a:rPr lang="en-GB" sz="2400" dirty="0">
                <a:solidFill>
                  <a:srgbClr val="FF0000"/>
                </a:solidFill>
                <a:latin typeface="Twinkl" pitchFamily="50" charset="0"/>
              </a:rPr>
              <a:t>the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children,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l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oo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ki</a:t>
            </a:r>
            <a:r>
              <a:rPr lang="en-GB" sz="2400" u="sng" dirty="0">
                <a:solidFill>
                  <a:srgbClr val="7030A0"/>
                </a:solidFill>
                <a:latin typeface="Twinkl" pitchFamily="50" charset="0"/>
              </a:rPr>
              <a:t>ng</a:t>
            </a:r>
            <a:r>
              <a:rPr lang="en-GB" sz="2400" dirty="0">
                <a:solidFill>
                  <a:schemeClr val="bg1"/>
                </a:solidFill>
                <a:latin typeface="Twinkl" pitchFamily="50" charset="0"/>
              </a:rPr>
              <a:t> </a:t>
            </a:r>
            <a:r>
              <a:rPr lang="en-GB" sz="2400" dirty="0">
                <a:solidFill>
                  <a:srgbClr val="7030A0"/>
                </a:solidFill>
                <a:latin typeface="Twinkl" pitchFamily="50" charset="0"/>
              </a:rPr>
              <a:t>up in </a:t>
            </a:r>
            <a:r>
              <a:rPr lang="en-GB" sz="2400" dirty="0">
                <a:solidFill>
                  <a:schemeClr val="tx1"/>
                </a:solidFill>
                <a:latin typeface="Twinkl" pitchFamily="50" charset="0"/>
              </a:rPr>
              <a:t>amazement.</a:t>
            </a:r>
          </a:p>
        </p:txBody>
      </p:sp>
    </p:spTree>
    <p:extLst>
      <p:ext uri="{BB962C8B-B14F-4D97-AF65-F5344CB8AC3E}">
        <p14:creationId xmlns:p14="http://schemas.microsoft.com/office/powerpoint/2010/main" val="470513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C4894"/>
          </a:solidFill>
        </p:grpSpPr>
        <p:sp>
          <p:nvSpPr>
            <p:cNvPr id="10" name="Oval 9"/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rtlCol="0" anchor="ctr"/>
            <a:lstStyle/>
            <a:p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85" y="1027134"/>
            <a:ext cx="3422536" cy="3250504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04" y="731453"/>
            <a:ext cx="3960001" cy="40482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3926136" y="-280045"/>
            <a:ext cx="264527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400" b="1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Letterjoin-Air Plus 36" panose="02000805000000020003" pitchFamily="50" charset="0"/>
              </a:rPr>
              <a:t>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F21931-038E-4846-96B4-054DB145BBBF}"/>
              </a:ext>
            </a:extLst>
          </p:cNvPr>
          <p:cNvSpPr txBox="1"/>
          <p:nvPr/>
        </p:nvSpPr>
        <p:spPr>
          <a:xfrm>
            <a:off x="1150138" y="-214291"/>
            <a:ext cx="3435556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400" b="1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Letterjoin-Air Plus 36" panose="02000805000000020003" pitchFamily="50" charset="0"/>
              </a:rPr>
              <a:t>a</a:t>
            </a:r>
          </a:p>
        </p:txBody>
      </p:sp>
      <p:sp>
        <p:nvSpPr>
          <p:cNvPr id="20" name="Rectangle: Rounded Corners 10">
            <a:extLst>
              <a:ext uri="{FF2B5EF4-FFF2-40B4-BE49-F238E27FC236}">
                <a16:creationId xmlns:a16="http://schemas.microsoft.com/office/drawing/2014/main" id="{E56A478C-8BD0-4C72-B9E5-FEE907C50D24}"/>
              </a:ext>
            </a:extLst>
          </p:cNvPr>
          <p:cNvSpPr/>
          <p:nvPr/>
        </p:nvSpPr>
        <p:spPr>
          <a:xfrm>
            <a:off x="906822" y="4913644"/>
            <a:ext cx="7516474" cy="1081430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latin typeface="Twinkl" pitchFamily="50" charset="0"/>
              </a:rPr>
              <a:t>a</a:t>
            </a:r>
            <a:r>
              <a:rPr lang="en-GB" sz="2800" dirty="0">
                <a:solidFill>
                  <a:schemeClr val="tx1"/>
                </a:solidFill>
                <a:latin typeface="Twinkl" pitchFamily="50" charset="0"/>
              </a:rPr>
              <a:t> and </a:t>
            </a:r>
            <a:r>
              <a:rPr lang="en-GB" sz="2800" b="1" dirty="0">
                <a:solidFill>
                  <a:schemeClr val="tx1"/>
                </a:solidFill>
                <a:latin typeface="Twinkl" pitchFamily="50" charset="0"/>
              </a:rPr>
              <a:t>r</a:t>
            </a:r>
            <a:r>
              <a:rPr lang="en-GB" sz="2800" dirty="0">
                <a:solidFill>
                  <a:schemeClr val="tx1"/>
                </a:solidFill>
                <a:latin typeface="Twinkl" pitchFamily="50" charset="0"/>
              </a:rPr>
              <a:t> are partners. They say </a:t>
            </a:r>
            <a:r>
              <a:rPr lang="en-GB" sz="2800" b="1" dirty="0">
                <a:solidFill>
                  <a:schemeClr val="tx1"/>
                </a:solidFill>
                <a:latin typeface="Twinkl" pitchFamily="50" charset="0"/>
              </a:rPr>
              <a:t>ar</a:t>
            </a:r>
            <a:r>
              <a:rPr lang="en-GB" sz="2800" dirty="0">
                <a:solidFill>
                  <a:schemeClr val="tx1"/>
                </a:solidFill>
                <a:latin typeface="Twinkl" pitchFamily="50" charset="0"/>
              </a:rPr>
              <a:t>.</a:t>
            </a:r>
          </a:p>
        </p:txBody>
      </p:sp>
      <p:pic>
        <p:nvPicPr>
          <p:cNvPr id="6" name="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2288" y="2108200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9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0"/>
                            </p:stCondLst>
                            <p:childTnLst>
                              <p:par>
                                <p:cTn id="1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88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" grpId="0"/>
      <p:bldP spid="18" grpId="1"/>
      <p:bldP spid="19" grpId="0"/>
      <p:bldP spid="19" grpId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winkl Phonics PowerPoint Template.pptx" id="{DE623B95-CF47-4D4D-99E6-E7908909B4E9}" vid="{D8F4FE79-54E6-4341-BC11-84D6744E4E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A4156D36BFEA46BAE60ABF9D9F893B" ma:contentTypeVersion="9" ma:contentTypeDescription="Create a new document." ma:contentTypeScope="" ma:versionID="035f6ee8f22c05ca80f799d23f257d8c">
  <xsd:schema xmlns:xsd="http://www.w3.org/2001/XMLSchema" xmlns:xs="http://www.w3.org/2001/XMLSchema" xmlns:p="http://schemas.microsoft.com/office/2006/metadata/properties" xmlns:ns2="359a9a00-a290-4288-b116-4b5872e28cb1" targetNamespace="http://schemas.microsoft.com/office/2006/metadata/properties" ma:root="true" ma:fieldsID="ffdd8a9f9d930122894cbda9b3988e87" ns2:_="">
    <xsd:import namespace="359a9a00-a290-4288-b116-4b5872e28c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9a9a00-a290-4288-b116-4b5872e28c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8955330-C2E5-410E-8E59-B0A23608D33B}"/>
</file>

<file path=customXml/itemProps2.xml><?xml version="1.0" encoding="utf-8"?>
<ds:datastoreItem xmlns:ds="http://schemas.openxmlformats.org/officeDocument/2006/customXml" ds:itemID="{7DEA4418-A0FB-4073-A042-A8CDC4CC70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7D63AC-82C2-46C0-B550-A7BDBF9FEA61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51ed0273-da2e-4e15-a4cc-da4b6a562b6e"/>
    <ds:schemaRef ds:uri="http://schemas.microsoft.com/office/infopath/2007/PartnerControls"/>
    <ds:schemaRef ds:uri="48f660d0-b407-4726-9240-d79ef079ff0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Twinkl Phonics PowerPoint Template</Template>
  <TotalTime>1412</TotalTime>
  <Words>615</Words>
  <Application>Microsoft Office PowerPoint</Application>
  <PresentationFormat>On-screen Show (4:3)</PresentationFormat>
  <Paragraphs>127</Paragraphs>
  <Slides>26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Tuffy-TTF</vt:lpstr>
      <vt:lpstr>Twinkl</vt:lpstr>
      <vt:lpstr>Arial</vt:lpstr>
      <vt:lpstr>Tuffy</vt:lpstr>
      <vt:lpstr>Letterjoin-Air Plus 36</vt:lpstr>
      <vt:lpstr>Twinkl SemiBold</vt:lpstr>
      <vt:lpstr>Office Theme</vt:lpstr>
      <vt:lpstr>Guidance for Video/Audio in PowerPoints</vt:lpstr>
      <vt:lpstr>PowerPoint Presentation</vt:lpstr>
      <vt:lpstr>PowerPoint Presentation</vt:lpstr>
      <vt:lpstr>Ordering the Books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Action</vt:lpstr>
      <vt:lpstr>Write the Letters</vt:lpstr>
      <vt:lpstr>Let’s Sing!</vt:lpstr>
      <vt:lpstr>The Campfire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Caption Time</vt:lpstr>
      <vt:lpstr>PowerPoint Presentation</vt:lpstr>
      <vt:lpstr>PowerPoint Presentation</vt:lpstr>
      <vt:lpstr>Today, we have learnt…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Guidance for Video/Audio in PowerPoints</dc:title>
  <dc:creator>Abby Ward</dc:creator>
  <cp:lastModifiedBy>Mrs.J Ashton</cp:lastModifiedBy>
  <cp:revision>81</cp:revision>
  <dcterms:created xsi:type="dcterms:W3CDTF">2018-09-21T16:09:51Z</dcterms:created>
  <dcterms:modified xsi:type="dcterms:W3CDTF">2021-01-19T13:23:29Z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0x010100C5A4156D36BFEA46BAE60ABF9D9F893B</vt:lpwstr>
  </property>
</Properties>
</file>