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03" r:id="rId4"/>
  </p:sldMasterIdLst>
  <p:notesMasterIdLst>
    <p:notesMasterId r:id="rId28"/>
  </p:notesMasterIdLst>
  <p:sldIdLst>
    <p:sldId id="334" r:id="rId5"/>
    <p:sldId id="335" r:id="rId6"/>
    <p:sldId id="336" r:id="rId7"/>
    <p:sldId id="350" r:id="rId8"/>
    <p:sldId id="353" r:id="rId9"/>
    <p:sldId id="356" r:id="rId10"/>
    <p:sldId id="359" r:id="rId11"/>
    <p:sldId id="351" r:id="rId12"/>
    <p:sldId id="261" r:id="rId13"/>
    <p:sldId id="341" r:id="rId14"/>
    <p:sldId id="338" r:id="rId15"/>
    <p:sldId id="264" r:id="rId16"/>
    <p:sldId id="260" r:id="rId17"/>
    <p:sldId id="352" r:id="rId18"/>
    <p:sldId id="259" r:id="rId19"/>
    <p:sldId id="340" r:id="rId20"/>
    <p:sldId id="344" r:id="rId21"/>
    <p:sldId id="262" r:id="rId22"/>
    <p:sldId id="361" r:id="rId23"/>
    <p:sldId id="360" r:id="rId24"/>
    <p:sldId id="357" r:id="rId25"/>
    <p:sldId id="362" r:id="rId26"/>
    <p:sldId id="346" r:id="rId2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Franklin Gothic Book" panose="020B0503020102020204" pitchFamily="34" charset="0"/>
        <a:ea typeface="+mn-ea"/>
        <a:cs typeface="+mn-cs"/>
      </a:defRPr>
    </a:lvl5pPr>
    <a:lvl6pPr marL="2286000" algn="l" defTabSz="914400" rtl="0" eaLnBrk="1" latinLnBrk="0" hangingPunct="1">
      <a:defRPr kern="1200">
        <a:solidFill>
          <a:schemeClr val="tx1"/>
        </a:solidFill>
        <a:latin typeface="Franklin Gothic Book" panose="020B0503020102020204" pitchFamily="34" charset="0"/>
        <a:ea typeface="+mn-ea"/>
        <a:cs typeface="+mn-cs"/>
      </a:defRPr>
    </a:lvl6pPr>
    <a:lvl7pPr marL="2743200" algn="l" defTabSz="914400" rtl="0" eaLnBrk="1" latinLnBrk="0" hangingPunct="1">
      <a:defRPr kern="1200">
        <a:solidFill>
          <a:schemeClr val="tx1"/>
        </a:solidFill>
        <a:latin typeface="Franklin Gothic Book" panose="020B0503020102020204" pitchFamily="34" charset="0"/>
        <a:ea typeface="+mn-ea"/>
        <a:cs typeface="+mn-cs"/>
      </a:defRPr>
    </a:lvl7pPr>
    <a:lvl8pPr marL="3200400" algn="l" defTabSz="914400" rtl="0" eaLnBrk="1" latinLnBrk="0" hangingPunct="1">
      <a:defRPr kern="1200">
        <a:solidFill>
          <a:schemeClr val="tx1"/>
        </a:solidFill>
        <a:latin typeface="Franklin Gothic Book" panose="020B0503020102020204" pitchFamily="34" charset="0"/>
        <a:ea typeface="+mn-ea"/>
        <a:cs typeface="+mn-cs"/>
      </a:defRPr>
    </a:lvl8pPr>
    <a:lvl9pPr marL="3657600" algn="l" defTabSz="914400" rtl="0" eaLnBrk="1" latinLnBrk="0" hangingPunct="1">
      <a:defRPr kern="1200">
        <a:solidFill>
          <a:schemeClr val="tx1"/>
        </a:solidFill>
        <a:latin typeface="Franklin Gothic Book" panose="020B05030201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485" autoAdjust="0"/>
    <p:restoredTop sz="61314" autoAdjust="0"/>
  </p:normalViewPr>
  <p:slideViewPr>
    <p:cSldViewPr>
      <p:cViewPr varScale="1">
        <p:scale>
          <a:sx n="45" d="100"/>
          <a:sy n="45" d="100"/>
        </p:scale>
        <p:origin x="250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285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ts val="0"/>
              </a:spcBef>
              <a:spcAft>
                <a:spcPts val="0"/>
              </a:spcAft>
              <a:defRPr sz="1200">
                <a:latin typeface="Times New Roman" pitchFamily="18" charset="0"/>
              </a:defRPr>
            </a:lvl1pPr>
          </a:lstStyle>
          <a:p>
            <a:pPr>
              <a:defRPr/>
            </a:pPr>
            <a:endParaRPr lang="en-US"/>
          </a:p>
        </p:txBody>
      </p:sp>
      <p:sp>
        <p:nvSpPr>
          <p:cNvPr id="276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Times New Roman" pitchFamily="18" charset="0"/>
              </a:defRPr>
            </a:lvl1pPr>
          </a:lstStyle>
          <a:p>
            <a:pPr>
              <a:defRPr/>
            </a:pPr>
            <a:endParaRPr lang="en-US"/>
          </a:p>
        </p:txBody>
      </p:sp>
      <p:sp>
        <p:nvSpPr>
          <p:cNvPr id="512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6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fontAlgn="auto" hangingPunct="1">
              <a:spcBef>
                <a:spcPts val="0"/>
              </a:spcBef>
              <a:spcAft>
                <a:spcPts val="0"/>
              </a:spcAft>
              <a:defRPr sz="1200">
                <a:latin typeface="Times New Roman" pitchFamily="18" charset="0"/>
              </a:defRPr>
            </a:lvl1pPr>
          </a:lstStyle>
          <a:p>
            <a:pPr>
              <a:defRPr/>
            </a:pPr>
            <a:endParaRPr lang="en-US"/>
          </a:p>
        </p:txBody>
      </p:sp>
      <p:sp>
        <p:nvSpPr>
          <p:cNvPr id="276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Times New Roman" panose="02020603050405020304" pitchFamily="18" charset="0"/>
              </a:defRPr>
            </a:lvl1pPr>
          </a:lstStyle>
          <a:p>
            <a:pPr>
              <a:defRPr/>
            </a:pPr>
            <a:fld id="{7B22C348-2B62-4EFA-83DD-ED3B0739A40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Rot="1" noChangeArrowheads="1" noTextEdit="1"/>
          </p:cNvSpPr>
          <p:nvPr>
            <p:ph type="sldImg"/>
          </p:nvPr>
        </p:nvSpPr>
        <p:spPr>
          <a:ln/>
        </p:spPr>
      </p:sp>
      <p:sp>
        <p:nvSpPr>
          <p:cNvPr id="7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Segmenting is when a child hears a word and can ‘sound it out’ saying each sound. For example bed  ‘b e d’</a:t>
            </a: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fontAlgn="base">
              <a:spcBef>
                <a:spcPct val="0"/>
              </a:spcBef>
              <a:spcAft>
                <a:spcPct val="0"/>
              </a:spcAft>
            </a:pPr>
            <a:fld id="{4EC8394A-30B1-413F-B124-E6F1123938CE}" type="slidenum">
              <a:rPr lang="en-US" altLang="en-US" smtClean="0">
                <a:latin typeface="Times New Roman" panose="02020603050405020304" pitchFamily="18" charset="0"/>
              </a:rPr>
              <a:pPr fontAlgn="base">
                <a:spcBef>
                  <a:spcPct val="0"/>
                </a:spcBef>
                <a:spcAft>
                  <a:spcPct val="0"/>
                </a:spcAft>
              </a:pPr>
              <a:t>10</a:t>
            </a:fld>
            <a:endParaRPr lang="en-US" altLang="en-US" smtClean="0">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Ro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Blending is when each sound in the word is heard and can be blended together to say the word. B e d - bed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Ro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Phoneme frames are used as pictured on this slide, each phoneme is put in a separate box with a sound button underneath, if the sound is a phoneme on it’s own we use a dot, if it is a digraph we use a line to show that the two letters represent one phoneme. (say out the given examples) Click on the link for more examples.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Ro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When the children are fully secure with Phase 1 they move onto Phase 2 which is when phonemes are introduced. Each week a new set is introduced and embedded. As the children progress through the sets they will begin to use these to read and spell simple CVC words. For example…. Following the introduction of set 1 children will have been taught the phonemes s, a, t, p. If they saw the word ‘tap’ written down on a piece of paper they would segment ‘t a p’ and then blend to be able to read the word as tap. This continues throughout the phase and segmenting and blending skills become more fluent.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When learning phonics it is important that they are articulated clearly. It is quite common for an ‘uh’ sound to be added – for example for ‘m’ many people would say ‘m-uh’ but when this is then put together in a word it makes it difficult to blend back together. </a:t>
            </a:r>
          </a:p>
          <a:p>
            <a:endParaRPr lang="en-GB" altLang="en-US" smtClean="0"/>
          </a:p>
          <a:p>
            <a:r>
              <a:rPr lang="en-GB" altLang="en-US" smtClean="0"/>
              <a:t>The link on this slide will support you in saying and practising the sounds with your child. </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fontAlgn="base">
              <a:spcBef>
                <a:spcPct val="0"/>
              </a:spcBef>
              <a:spcAft>
                <a:spcPct val="0"/>
              </a:spcAft>
            </a:pPr>
            <a:fld id="{1C1C890D-6AF0-4AA9-9C4E-CA20159450E6}" type="slidenum">
              <a:rPr lang="en-US" altLang="en-US" smtClean="0">
                <a:latin typeface="Times New Roman" panose="02020603050405020304" pitchFamily="18" charset="0"/>
              </a:rPr>
              <a:pPr fontAlgn="base">
                <a:spcBef>
                  <a:spcPct val="0"/>
                </a:spcBef>
                <a:spcAft>
                  <a:spcPct val="0"/>
                </a:spcAft>
              </a:pPr>
              <a:t>14</a:t>
            </a:fld>
            <a:endParaRPr lang="en-US" altLang="en-US" smtClean="0">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Ro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Oral segmenting and blending is a skill that children are introduced to during Phase one, this is such an important skill and can be practised in many ways. Aswell as the activities listed on this slide, at home you could try  ‘sound talking’ where possible, for example ‘it is time for ‘b e d’ or can you put your ‘c u p’ in the sink, beginning with simple CVC words and progressing to more complex words as your child becomes more confident.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Aswell as learning the phonemes, segmenting and blending children also begin to recognise tricky words. These are words that cannot be segmented and blended as the phonemes do not follow the regular pattern. This means the children have to learn these by sight. Within phases 2 – 5 children will learn different sets of tricky words.</a:t>
            </a: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fontAlgn="base">
              <a:spcBef>
                <a:spcPct val="0"/>
              </a:spcBef>
              <a:spcAft>
                <a:spcPct val="0"/>
              </a:spcAft>
            </a:pPr>
            <a:fld id="{D25AC1EA-1C18-4278-BF3B-B41AA26EE529}" type="slidenum">
              <a:rPr lang="en-US" altLang="en-US" smtClean="0">
                <a:latin typeface="Times New Roman" panose="02020603050405020304" pitchFamily="18" charset="0"/>
              </a:rPr>
              <a:pPr fontAlgn="base">
                <a:spcBef>
                  <a:spcPct val="0"/>
                </a:spcBef>
                <a:spcAft>
                  <a:spcPct val="0"/>
                </a:spcAft>
              </a:pPr>
              <a:t>16</a:t>
            </a:fld>
            <a:endParaRPr lang="en-US" altLang="en-US" smtClean="0">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Following the completion of Phase 2, children will progress onto Phase 3. This is when they will be taught digraph’s and trigraphs – where a phoneme is made up of two or three letters to make one sound. (Give some examples of digraphs and trigraphs and the sound they make.)</a:t>
            </a: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fontAlgn="base">
              <a:spcBef>
                <a:spcPct val="0"/>
              </a:spcBef>
              <a:spcAft>
                <a:spcPct val="0"/>
              </a:spcAft>
            </a:pPr>
            <a:fld id="{5FF08DC1-6429-437E-B69F-AAD660C0627E}" type="slidenum">
              <a:rPr lang="en-US" altLang="en-US" smtClean="0">
                <a:latin typeface="Times New Roman" panose="02020603050405020304" pitchFamily="18" charset="0"/>
              </a:rPr>
              <a:pPr fontAlgn="base">
                <a:spcBef>
                  <a:spcPct val="0"/>
                </a:spcBef>
                <a:spcAft>
                  <a:spcPct val="0"/>
                </a:spcAft>
              </a:pPr>
              <a:t>17</a:t>
            </a:fld>
            <a:endParaRPr lang="en-US" altLang="en-US" smtClean="0">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Ro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Please click on the link for examples of the correct pronunciation of the sounds taught in phase 3.</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smtClean="0"/>
              <a:t>Discussion books are sent home to all children during the spring term, discussion books are so beneficial to the children’s reading journey as they build vocabulary and imagination. You can share the same book a few times with your child and each time it could be a different story that they tell you. Your child building the skill of looking at the pictures, noticing the characters emotions and finding clues to build that story are all great </a:t>
            </a:r>
            <a:r>
              <a:rPr lang="en-GB" altLang="en-US" dirty="0" smtClean="0"/>
              <a:t>skills </a:t>
            </a:r>
            <a:r>
              <a:rPr lang="en-GB" altLang="en-US" dirty="0" smtClean="0"/>
              <a:t>that will be needed as they progress with their reading.  Many parents ask the question ‘When will my child get worded books?’ and the answer is we cannot give a definitive answer. Every child progresses at a different pace. It is so important that the children can develop the skill of being able to read but alongside this, also understanding what they read too. If children put all of their effort into segmenting and blending the words they can often forget what they have read and in turn, their comprehension skills are then not being developed. Children will be regularly assessed to decide when the best time for them to move onto worded books will be. </a:t>
            </a: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fontAlgn="base">
              <a:spcBef>
                <a:spcPct val="0"/>
              </a:spcBef>
              <a:spcAft>
                <a:spcPct val="0"/>
              </a:spcAft>
            </a:pPr>
            <a:fld id="{864433BF-625A-460A-B6D5-3D4ABD4FE47B}" type="slidenum">
              <a:rPr lang="en-US" altLang="en-US" smtClean="0">
                <a:latin typeface="Times New Roman" panose="02020603050405020304" pitchFamily="18" charset="0"/>
              </a:rPr>
              <a:pPr fontAlgn="base">
                <a:spcBef>
                  <a:spcPct val="0"/>
                </a:spcBef>
                <a:spcAft>
                  <a:spcPct val="0"/>
                </a:spcAft>
              </a:pPr>
              <a:t>19</a:t>
            </a:fld>
            <a:endParaRPr lang="en-US" altLang="en-US" smtClean="0">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Rot="1" noChangeArrowheads="1" noTextEdit="1"/>
          </p:cNvSpPr>
          <p:nvPr>
            <p:ph type="sldImg"/>
          </p:nvPr>
        </p:nvSpPr>
        <p:spPr>
          <a:ln/>
        </p:spPr>
      </p:sp>
      <p:sp>
        <p:nvSpPr>
          <p:cNvPr id="9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This presentation has been put together to give you an understanding of how phonics is taught in Nursery at Hillside. We hope it provides you with some useful information and strategies in order to support your child with their phonics and reading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Right from the very start in Nursery we introduce cursive handwriting, encouraging children to use a lead in and lead out when they write. Each time a new sound is taught the children will be given the opportunity to practice writing it in fun ways, this could be in shaving foam, in sand, using paint, aswell as using pens and paper. When children start phase 2 phonics an alphabet mat will be sent home for children to practice their letter formation at home too. </a:t>
            </a: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fontAlgn="base">
              <a:spcBef>
                <a:spcPct val="0"/>
              </a:spcBef>
              <a:spcAft>
                <a:spcPct val="0"/>
              </a:spcAft>
            </a:pPr>
            <a:fld id="{CFC454FC-BCA5-4727-BCF3-FB2F9C5CD47F}" type="slidenum">
              <a:rPr lang="en-US" altLang="en-US" smtClean="0">
                <a:latin typeface="Times New Roman" panose="02020603050405020304" pitchFamily="18" charset="0"/>
              </a:rPr>
              <a:pPr fontAlgn="base">
                <a:spcBef>
                  <a:spcPct val="0"/>
                </a:spcBef>
                <a:spcAft>
                  <a:spcPct val="0"/>
                </a:spcAft>
              </a:pPr>
              <a:t>20</a:t>
            </a:fld>
            <a:endParaRPr lang="en-US" altLang="en-US" smtClean="0">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Through all of these phases and beyond, these are some of the strategies that you can use to help to support your child’s reading journey. </a:t>
            </a: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fontAlgn="base">
              <a:spcBef>
                <a:spcPct val="0"/>
              </a:spcBef>
              <a:spcAft>
                <a:spcPct val="0"/>
              </a:spcAft>
            </a:pPr>
            <a:fld id="{BC9E649C-9C20-408B-BCC0-0482029F2BF2}" type="slidenum">
              <a:rPr lang="en-US" altLang="en-US" smtClean="0">
                <a:latin typeface="Times New Roman" panose="02020603050405020304" pitchFamily="18" charset="0"/>
              </a:rPr>
              <a:pPr fontAlgn="base">
                <a:spcBef>
                  <a:spcPct val="0"/>
                </a:spcBef>
                <a:spcAft>
                  <a:spcPct val="0"/>
                </a:spcAft>
              </a:pPr>
              <a:t>21</a:t>
            </a:fld>
            <a:endParaRPr lang="en-US" altLang="en-US" smtClean="0">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If you have any questions or would like further information please contact your child’s class teacher. Thank you.</a:t>
            </a:r>
          </a:p>
          <a:p>
            <a:endParaRPr lang="en-GB" altLang="en-US" smtClean="0"/>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fontAlgn="base">
              <a:spcBef>
                <a:spcPct val="0"/>
              </a:spcBef>
              <a:spcAft>
                <a:spcPct val="0"/>
              </a:spcAft>
            </a:pPr>
            <a:fld id="{5305B032-5F5E-4717-8A07-CC5BB6A24520}" type="slidenum">
              <a:rPr lang="en-US" altLang="en-US" smtClean="0">
                <a:latin typeface="Times New Roman" panose="02020603050405020304" pitchFamily="18" charset="0"/>
              </a:rPr>
              <a:pPr fontAlgn="base">
                <a:spcBef>
                  <a:spcPct val="0"/>
                </a:spcBef>
                <a:spcAft>
                  <a:spcPct val="0"/>
                </a:spcAft>
              </a:pPr>
              <a:t>22</a:t>
            </a:fld>
            <a:endParaRPr lang="en-US" altLang="en-US" smtClean="0">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fontAlgn="base">
              <a:spcBef>
                <a:spcPct val="0"/>
              </a:spcBef>
              <a:spcAft>
                <a:spcPct val="0"/>
              </a:spcAft>
            </a:pPr>
            <a:fld id="{A7C53F7A-246C-43A3-9D26-7D511EE20C14}" type="slidenum">
              <a:rPr lang="en-US" altLang="en-US" smtClean="0">
                <a:latin typeface="Times New Roman" panose="02020603050405020304" pitchFamily="18" charset="0"/>
              </a:rPr>
              <a:pPr fontAlgn="base">
                <a:spcBef>
                  <a:spcPct val="0"/>
                </a:spcBef>
                <a:spcAft>
                  <a:spcPct val="0"/>
                </a:spcAft>
              </a:pPr>
              <a:t>23</a:t>
            </a:fld>
            <a:endParaRPr lang="en-US" altLang="en-US" smtClean="0">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Rot="1" noChangeArrowheads="1" noTextEdit="1"/>
          </p:cNvSpPr>
          <p:nvPr>
            <p:ph type="sldImg"/>
          </p:nvPr>
        </p:nvSpPr>
        <p:spPr>
          <a:ln/>
        </p:spPr>
      </p:sp>
      <p:sp>
        <p:nvSpPr>
          <p:cNvPr id="11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CCW Cursive Writing 19"/>
              </a:rPr>
              <a:t>Phonics is the link between letters and the sounds they make.</a:t>
            </a:r>
            <a:br>
              <a:rPr lang="en-GB" altLang="en-US" smtClean="0">
                <a:latin typeface="CCW Cursive Writing 19"/>
              </a:rPr>
            </a:br>
            <a:r>
              <a:rPr lang="en-GB" altLang="en-US" smtClean="0">
                <a:latin typeface="CCW Cursive Writing 19"/>
              </a:rPr>
              <a:t>Phonics is a way of teaching children to read quickly and skilfully. </a:t>
            </a:r>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Brush Script MT" panose="03060802040406070304" pitchFamily="66" charset="0"/>
              <a:buNone/>
            </a:pPr>
            <a:r>
              <a:rPr lang="en-GB" altLang="en-US" smtClean="0">
                <a:latin typeface="Comic Sans MS" panose="030F0702030302020204" pitchFamily="66" charset="0"/>
              </a:rPr>
              <a:t>Every child in Nursery, Reception and KS1 learns phonics daily at their level. This happens at the beginning of the day when the children most energised and receptive to learning. </a:t>
            </a:r>
          </a:p>
          <a:p>
            <a:pPr>
              <a:buFont typeface="Brush Script MT" panose="03060802040406070304" pitchFamily="66" charset="0"/>
              <a:buNone/>
            </a:pPr>
            <a:r>
              <a:rPr lang="en-GB" altLang="en-US" smtClean="0">
                <a:latin typeface="Comic Sans MS" panose="030F0702030302020204" pitchFamily="66" charset="0"/>
              </a:rPr>
              <a:t>In KS2 some children continue to learn phonics.</a:t>
            </a:r>
          </a:p>
          <a:p>
            <a:pPr>
              <a:buFont typeface="Brush Script MT" panose="03060802040406070304" pitchFamily="66" charset="0"/>
              <a:buNone/>
            </a:pPr>
            <a:r>
              <a:rPr lang="en-GB" altLang="en-US" smtClean="0">
                <a:latin typeface="Comic Sans MS" panose="030F0702030302020204" pitchFamily="66" charset="0"/>
              </a:rPr>
              <a:t>Phonics gradually progresses to learning spellings – rules etc.</a:t>
            </a:r>
            <a:endParaRPr lang="en-GB" altLang="en-US" b="1" smtClean="0">
              <a:latin typeface="Comic Sans MS" panose="030F0702030302020204" pitchFamily="66" charset="0"/>
            </a:endParaRPr>
          </a:p>
          <a:p>
            <a:endParaRPr lang="en-GB" altLang="en-US" smtClean="0"/>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fontAlgn="base">
              <a:spcBef>
                <a:spcPct val="0"/>
              </a:spcBef>
              <a:spcAft>
                <a:spcPct val="0"/>
              </a:spcAft>
            </a:pPr>
            <a:fld id="{8A9AF683-31FD-4ADC-9C14-3B4D61E3B6B3}" type="slidenum">
              <a:rPr lang="en-US" altLang="en-US" smtClean="0">
                <a:latin typeface="Times New Roman" panose="02020603050405020304" pitchFamily="18" charset="0"/>
              </a:rPr>
              <a:pPr fontAlgn="base">
                <a:spcBef>
                  <a:spcPct val="0"/>
                </a:spcBef>
                <a:spcAft>
                  <a:spcPct val="0"/>
                </a:spcAft>
              </a:pPr>
              <a:t>4</a:t>
            </a:fld>
            <a:endParaRPr lang="en-US" altLang="en-US" smtClean="0">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Each phonics lesson follows the same five part structure. This is what a typical lesson looks like: </a:t>
            </a:r>
          </a:p>
          <a:p>
            <a:r>
              <a:rPr lang="en-GB" altLang="en-US" b="1" smtClean="0">
                <a:latin typeface="Letter-join 36" panose="02000805000000020003" pitchFamily="50" charset="0"/>
              </a:rPr>
              <a:t>Revisit and Review </a:t>
            </a:r>
            <a:r>
              <a:rPr lang="en-GB" altLang="en-US" smtClean="0">
                <a:latin typeface="Letter-join 36" panose="02000805000000020003" pitchFamily="50" charset="0"/>
              </a:rPr>
              <a:t>– Revisit all sounds and ’Tricky’ words taught so far.</a:t>
            </a:r>
            <a:br>
              <a:rPr lang="en-GB" altLang="en-US" smtClean="0">
                <a:latin typeface="Letter-join 36" panose="02000805000000020003" pitchFamily="50" charset="0"/>
              </a:rPr>
            </a:br>
            <a:r>
              <a:rPr lang="en-GB" altLang="en-US" b="1" smtClean="0">
                <a:latin typeface="Letter-join 36" panose="02000805000000020003" pitchFamily="50" charset="0"/>
              </a:rPr>
              <a:t>Teach</a:t>
            </a:r>
            <a:r>
              <a:rPr lang="en-GB" altLang="en-US" smtClean="0">
                <a:latin typeface="Letter-join 36" panose="02000805000000020003" pitchFamily="50" charset="0"/>
              </a:rPr>
              <a:t> – Teach new sounds/Tricky words (we will discuss what these words are later in the presentation)</a:t>
            </a:r>
            <a:br>
              <a:rPr lang="en-GB" altLang="en-US" smtClean="0">
                <a:latin typeface="Letter-join 36" panose="02000805000000020003" pitchFamily="50" charset="0"/>
              </a:rPr>
            </a:br>
            <a:r>
              <a:rPr lang="en-GB" altLang="en-US" b="1" smtClean="0">
                <a:latin typeface="Letter-join 36" panose="02000805000000020003" pitchFamily="50" charset="0"/>
              </a:rPr>
              <a:t>Practice – </a:t>
            </a:r>
            <a:r>
              <a:rPr lang="en-GB" altLang="en-US" smtClean="0">
                <a:latin typeface="Letter-join 36" panose="02000805000000020003" pitchFamily="50" charset="0"/>
              </a:rPr>
              <a:t>Reading or spelling with the new sound/word.</a:t>
            </a:r>
            <a:r>
              <a:rPr lang="en-GB" altLang="en-US" b="1" smtClean="0">
                <a:latin typeface="Letter-join 36" panose="02000805000000020003" pitchFamily="50" charset="0"/>
              </a:rPr>
              <a:t/>
            </a:r>
            <a:br>
              <a:rPr lang="en-GB" altLang="en-US" b="1" smtClean="0">
                <a:latin typeface="Letter-join 36" panose="02000805000000020003" pitchFamily="50" charset="0"/>
              </a:rPr>
            </a:br>
            <a:r>
              <a:rPr lang="en-GB" altLang="en-US" b="1" smtClean="0">
                <a:latin typeface="Letter-join 36" panose="02000805000000020003" pitchFamily="50" charset="0"/>
              </a:rPr>
              <a:t>Apply – </a:t>
            </a:r>
            <a:r>
              <a:rPr lang="en-GB" altLang="en-US" smtClean="0">
                <a:latin typeface="Letter-join 36" panose="02000805000000020003" pitchFamily="50" charset="0"/>
              </a:rPr>
              <a:t>Read or write a caption (with the teacher) using one or more high frequency words and words containing the new letter.</a:t>
            </a:r>
            <a:br>
              <a:rPr lang="en-GB" altLang="en-US" smtClean="0">
                <a:latin typeface="Letter-join 36" panose="02000805000000020003" pitchFamily="50" charset="0"/>
              </a:rPr>
            </a:br>
            <a:r>
              <a:rPr lang="en-GB" altLang="en-US" b="1" smtClean="0">
                <a:latin typeface="Letter-join 36" panose="02000805000000020003" pitchFamily="50" charset="0"/>
              </a:rPr>
              <a:t>Assess – </a:t>
            </a:r>
            <a:r>
              <a:rPr lang="en-GB" altLang="en-US" smtClean="0">
                <a:latin typeface="Letter-join 36" panose="02000805000000020003" pitchFamily="50" charset="0"/>
              </a:rPr>
              <a:t>Identify any children that may need extra support with the new learning</a:t>
            </a:r>
            <a:endParaRPr lang="en-GB" altLang="en-US" smtClean="0"/>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fontAlgn="base">
              <a:spcBef>
                <a:spcPct val="0"/>
              </a:spcBef>
              <a:spcAft>
                <a:spcPct val="0"/>
              </a:spcAft>
            </a:pPr>
            <a:fld id="{52B8AA4E-0D29-4667-8062-5E810027C48A}" type="slidenum">
              <a:rPr lang="en-US" altLang="en-US" smtClean="0">
                <a:latin typeface="Times New Roman" panose="02020603050405020304" pitchFamily="18" charset="0"/>
              </a:rPr>
              <a:pPr fontAlgn="base">
                <a:spcBef>
                  <a:spcPct val="0"/>
                </a:spcBef>
                <a:spcAft>
                  <a:spcPct val="0"/>
                </a:spcAft>
              </a:pPr>
              <a:t>5</a:t>
            </a:fld>
            <a:endParaRPr lang="en-US" altLang="en-US" smtClean="0">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Children begin their phonics journey during the Autumn Term, this is when they are introduced to Phase 1. Phase one is broken down into seven different aspects but within each aspect children are tuning into sounds, listening and remembering sounds and talking about sounds. </a:t>
            </a: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fontAlgn="base">
              <a:spcBef>
                <a:spcPct val="0"/>
              </a:spcBef>
              <a:spcAft>
                <a:spcPct val="0"/>
              </a:spcAft>
            </a:pPr>
            <a:fld id="{4DE9045B-CDEB-4F02-8805-95D6AEAFC937}" type="slidenum">
              <a:rPr lang="en-US" altLang="en-US" smtClean="0">
                <a:latin typeface="Times New Roman" panose="02020603050405020304" pitchFamily="18" charset="0"/>
              </a:rPr>
              <a:pPr fontAlgn="base">
                <a:spcBef>
                  <a:spcPct val="0"/>
                </a:spcBef>
                <a:spcAft>
                  <a:spcPct val="0"/>
                </a:spcAft>
              </a:pPr>
              <a:t>6</a:t>
            </a:fld>
            <a:endParaRPr lang="en-US" altLang="en-US" smtClean="0">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Throughout Phase one children listen to sounds in the environment, instrumental sounds, and the ways they can make sounds with their body (known as body percussion) It also covers rhythm and rhyme, alliteration (recognising that Suzie’s sausages sizzled all begin with ‘s’), and in the latter stages it focuses on segmenting and blending. It is essential that the skills within phase one phonics are fully embedded before moving on to phase 2.</a:t>
            </a: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fontAlgn="base">
              <a:spcBef>
                <a:spcPct val="0"/>
              </a:spcBef>
              <a:spcAft>
                <a:spcPct val="0"/>
              </a:spcAft>
            </a:pPr>
            <a:fld id="{65A1C8CB-63FB-40B8-A84F-ABEB2A65D892}" type="slidenum">
              <a:rPr lang="en-US" altLang="en-US" smtClean="0">
                <a:latin typeface="Times New Roman" panose="02020603050405020304" pitchFamily="18" charset="0"/>
              </a:rPr>
              <a:pPr fontAlgn="base">
                <a:spcBef>
                  <a:spcPct val="0"/>
                </a:spcBef>
                <a:spcAft>
                  <a:spcPct val="0"/>
                </a:spcAft>
              </a:pPr>
              <a:t>7</a:t>
            </a:fld>
            <a:endParaRPr lang="en-US" altLang="en-US" smtClean="0">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A lot of the phase one phonics is adult-led and it can also be (and is probably) covered at home in many of the activities you already do with your children. Examples of how to support these phonics skills include – reading stories and using sound effects, singing nursery rhymes, listening to and playing musical instruments, playing with sounds in words and sentences and listening to sounds in the environment. </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fontAlgn="base">
              <a:spcBef>
                <a:spcPct val="0"/>
              </a:spcBef>
              <a:spcAft>
                <a:spcPct val="0"/>
              </a:spcAft>
            </a:pPr>
            <a:fld id="{8322CA39-411D-4D36-A3DD-871F6D052DF9}" type="slidenum">
              <a:rPr lang="en-US" altLang="en-US" smtClean="0">
                <a:latin typeface="Times New Roman" panose="02020603050405020304" pitchFamily="18" charset="0"/>
              </a:rPr>
              <a:pPr fontAlgn="base">
                <a:spcBef>
                  <a:spcPct val="0"/>
                </a:spcBef>
                <a:spcAft>
                  <a:spcPct val="0"/>
                </a:spcAft>
              </a:pPr>
              <a:t>8</a:t>
            </a:fld>
            <a:endParaRPr lang="en-US" altLang="en-US" smtClean="0">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Ro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In phase 2 your child will start to hear some of the terms used in teaching phonics these include :</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5"/>
          <p:cNvGrpSpPr>
            <a:grpSpLocks/>
          </p:cNvGrpSpPr>
          <p:nvPr/>
        </p:nvGrpSpPr>
        <p:grpSpPr bwMode="auto">
          <a:xfrm>
            <a:off x="0" y="0"/>
            <a:ext cx="9144000" cy="6858000"/>
            <a:chOff x="0" y="0"/>
            <a:chExt cx="9144000" cy="6858000"/>
          </a:xfrm>
        </p:grpSpPr>
        <p:sp>
          <p:nvSpPr>
            <p:cNvPr id="5" name="Rectangle 4"/>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7" name="Freeform 6"/>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p:nvSpPr>
        <p:spPr>
          <a:xfrm>
            <a:off x="990600" y="1017588"/>
            <a:ext cx="7178675" cy="4830762"/>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p:cNvSpPr/>
          <p:nvPr/>
        </p:nvSpPr>
        <p:spPr>
          <a:xfrm>
            <a:off x="990600" y="1009650"/>
            <a:ext cx="7180263" cy="4832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769938" y="701675"/>
            <a:ext cx="5667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7854950" y="749300"/>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Date Placeholder 3"/>
          <p:cNvSpPr>
            <a:spLocks noGrp="1"/>
          </p:cNvSpPr>
          <p:nvPr>
            <p:ph type="dt" sz="half" idx="10"/>
          </p:nvPr>
        </p:nvSpPr>
        <p:spPr>
          <a:xfrm>
            <a:off x="6770688" y="5357813"/>
            <a:ext cx="1214437" cy="365125"/>
          </a:xfrm>
        </p:spPr>
        <p:txBody>
          <a:bodyPr/>
          <a:lstStyle>
            <a:lvl1pPr>
              <a:defRPr/>
            </a:lvl1pPr>
          </a:lstStyle>
          <a:p>
            <a:pPr>
              <a:defRPr/>
            </a:pPr>
            <a:endParaRPr lang="en-GB"/>
          </a:p>
        </p:txBody>
      </p:sp>
      <p:sp>
        <p:nvSpPr>
          <p:cNvPr id="13" name="Footer Placeholder 4"/>
          <p:cNvSpPr>
            <a:spLocks noGrp="1"/>
          </p:cNvSpPr>
          <p:nvPr>
            <p:ph type="ftr" sz="quarter" idx="11"/>
          </p:nvPr>
        </p:nvSpPr>
        <p:spPr>
          <a:xfrm>
            <a:off x="1174750" y="5357813"/>
            <a:ext cx="5033963" cy="365125"/>
          </a:xfrm>
        </p:spPr>
        <p:txBody>
          <a:bodyPr/>
          <a:lstStyle>
            <a:lvl1pPr>
              <a:defRPr/>
            </a:lvl1pPr>
          </a:lstStyle>
          <a:p>
            <a:pPr>
              <a:defRPr/>
            </a:pPr>
            <a:endParaRPr lang="en-GB"/>
          </a:p>
        </p:txBody>
      </p:sp>
      <p:sp>
        <p:nvSpPr>
          <p:cNvPr id="14" name="Slide Number Placeholder 5"/>
          <p:cNvSpPr>
            <a:spLocks noGrp="1"/>
          </p:cNvSpPr>
          <p:nvPr>
            <p:ph type="sldNum" sz="quarter" idx="12"/>
          </p:nvPr>
        </p:nvSpPr>
        <p:spPr>
          <a:xfrm>
            <a:off x="6213475" y="5357813"/>
            <a:ext cx="554038" cy="365125"/>
          </a:xfrm>
        </p:spPr>
        <p:txBody>
          <a:bodyPr/>
          <a:lstStyle>
            <a:lvl1pPr algn="ctr">
              <a:defRPr/>
            </a:lvl1pPr>
          </a:lstStyle>
          <a:p>
            <a:pPr>
              <a:defRPr/>
            </a:pPr>
            <a:fld id="{5FB84DA9-0FD1-4B30-ADD0-6627E61B64A8}" type="slidenum">
              <a:rPr lang="en-GB" altLang="en-US"/>
              <a:pPr>
                <a:defRPr/>
              </a:pPr>
              <a:t>‹#›</a:t>
            </a:fld>
            <a:endParaRPr lang="en-GB" altLang="en-US"/>
          </a:p>
        </p:txBody>
      </p:sp>
    </p:spTree>
    <p:extLst>
      <p:ext uri="{BB962C8B-B14F-4D97-AF65-F5344CB8AC3E}">
        <p14:creationId xmlns:p14="http://schemas.microsoft.com/office/powerpoint/2010/main" val="3217779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6EC3D3F-8B4D-4759-852D-45241A9BDA89}" type="slidenum">
              <a:rPr lang="en-GB" altLang="en-US"/>
              <a:pPr>
                <a:defRPr/>
              </a:pPr>
              <a:t>‹#›</a:t>
            </a:fld>
            <a:endParaRPr lang="en-GB" altLang="en-US"/>
          </a:p>
        </p:txBody>
      </p:sp>
    </p:spTree>
    <p:extLst>
      <p:ext uri="{BB962C8B-B14F-4D97-AF65-F5344CB8AC3E}">
        <p14:creationId xmlns:p14="http://schemas.microsoft.com/office/powerpoint/2010/main" val="200332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BA1F7B2-02D9-4F94-9EC0-ACC3C936AF9F}" type="slidenum">
              <a:rPr lang="en-GB" altLang="en-US"/>
              <a:pPr>
                <a:defRPr/>
              </a:pPr>
              <a:t>‹#›</a:t>
            </a:fld>
            <a:endParaRPr lang="en-GB" altLang="en-US"/>
          </a:p>
        </p:txBody>
      </p:sp>
    </p:spTree>
    <p:extLst>
      <p:ext uri="{BB962C8B-B14F-4D97-AF65-F5344CB8AC3E}">
        <p14:creationId xmlns:p14="http://schemas.microsoft.com/office/powerpoint/2010/main" val="216545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C4CE489-E9E1-4AD2-A75F-403F7633FFC9}" type="slidenum">
              <a:rPr lang="en-GB" altLang="en-US"/>
              <a:pPr>
                <a:defRPr/>
              </a:pPr>
              <a:t>‹#›</a:t>
            </a:fld>
            <a:endParaRPr lang="en-GB" altLang="en-US"/>
          </a:p>
        </p:txBody>
      </p:sp>
    </p:spTree>
    <p:extLst>
      <p:ext uri="{BB962C8B-B14F-4D97-AF65-F5344CB8AC3E}">
        <p14:creationId xmlns:p14="http://schemas.microsoft.com/office/powerpoint/2010/main" val="2330852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E3E92B0-0219-4EA5-BD92-8C7486258123}" type="slidenum">
              <a:rPr lang="en-GB" altLang="en-US"/>
              <a:pPr>
                <a:defRPr/>
              </a:pPr>
              <a:t>‹#›</a:t>
            </a:fld>
            <a:endParaRPr lang="en-GB" altLang="en-US"/>
          </a:p>
        </p:txBody>
      </p:sp>
    </p:spTree>
    <p:extLst>
      <p:ext uri="{BB962C8B-B14F-4D97-AF65-F5344CB8AC3E}">
        <p14:creationId xmlns:p14="http://schemas.microsoft.com/office/powerpoint/2010/main" val="1213968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endParaRPr lang="en-GB"/>
          </a:p>
        </p:txBody>
      </p:sp>
      <p:sp>
        <p:nvSpPr>
          <p:cNvPr id="6" name="Footer Placeholder 4"/>
          <p:cNvSpPr>
            <a:spLocks noGrp="1"/>
          </p:cNvSpPr>
          <p:nvPr>
            <p:ph type="ftr" sz="quarter" idx="16"/>
          </p:nvPr>
        </p:nvSpPr>
        <p:spPr/>
        <p:txBody>
          <a:bodyPr/>
          <a:lstStyle>
            <a:lvl1pPr>
              <a:defRPr/>
            </a:lvl1pPr>
          </a:lstStyle>
          <a:p>
            <a:pPr>
              <a:defRPr/>
            </a:pPr>
            <a:endParaRPr lang="en-GB"/>
          </a:p>
        </p:txBody>
      </p:sp>
      <p:sp>
        <p:nvSpPr>
          <p:cNvPr id="7" name="Slide Number Placeholder 5"/>
          <p:cNvSpPr>
            <a:spLocks noGrp="1"/>
          </p:cNvSpPr>
          <p:nvPr>
            <p:ph type="sldNum" sz="quarter" idx="17"/>
          </p:nvPr>
        </p:nvSpPr>
        <p:spPr/>
        <p:txBody>
          <a:bodyPr/>
          <a:lstStyle>
            <a:lvl1pPr>
              <a:defRPr/>
            </a:lvl1pPr>
          </a:lstStyle>
          <a:p>
            <a:pPr>
              <a:defRPr/>
            </a:pPr>
            <a:fld id="{764AB9AF-85EF-4C78-9303-F5E7A1EF99EE}" type="slidenum">
              <a:rPr lang="en-GB" altLang="en-US"/>
              <a:pPr>
                <a:defRPr/>
              </a:pPr>
              <a:t>‹#›</a:t>
            </a:fld>
            <a:endParaRPr lang="en-GB" altLang="en-US"/>
          </a:p>
        </p:txBody>
      </p:sp>
    </p:spTree>
    <p:extLst>
      <p:ext uri="{BB962C8B-B14F-4D97-AF65-F5344CB8AC3E}">
        <p14:creationId xmlns:p14="http://schemas.microsoft.com/office/powerpoint/2010/main" val="2581577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5"/>
          </p:nvPr>
        </p:nvSpPr>
        <p:spPr/>
        <p:txBody>
          <a:bodyPr/>
          <a:lstStyle>
            <a:lvl1pPr>
              <a:defRPr/>
            </a:lvl1pPr>
          </a:lstStyle>
          <a:p>
            <a:pPr>
              <a:defRPr/>
            </a:pPr>
            <a:endParaRPr lang="en-GB"/>
          </a:p>
        </p:txBody>
      </p:sp>
      <p:sp>
        <p:nvSpPr>
          <p:cNvPr id="8" name="Footer Placeholder 4"/>
          <p:cNvSpPr>
            <a:spLocks noGrp="1"/>
          </p:cNvSpPr>
          <p:nvPr>
            <p:ph type="ftr" sz="quarter" idx="16"/>
          </p:nvPr>
        </p:nvSpPr>
        <p:spPr/>
        <p:txBody>
          <a:bodyPr/>
          <a:lstStyle>
            <a:lvl1pPr>
              <a:defRPr/>
            </a:lvl1pPr>
          </a:lstStyle>
          <a:p>
            <a:pPr>
              <a:defRPr/>
            </a:pPr>
            <a:endParaRPr lang="en-GB"/>
          </a:p>
        </p:txBody>
      </p:sp>
      <p:sp>
        <p:nvSpPr>
          <p:cNvPr id="9" name="Slide Number Placeholder 5"/>
          <p:cNvSpPr>
            <a:spLocks noGrp="1"/>
          </p:cNvSpPr>
          <p:nvPr>
            <p:ph type="sldNum" sz="quarter" idx="17"/>
          </p:nvPr>
        </p:nvSpPr>
        <p:spPr/>
        <p:txBody>
          <a:bodyPr/>
          <a:lstStyle>
            <a:lvl1pPr>
              <a:defRPr/>
            </a:lvl1pPr>
          </a:lstStyle>
          <a:p>
            <a:pPr>
              <a:defRPr/>
            </a:pPr>
            <a:fld id="{9DFAEFA1-552E-41B5-8B3C-F843AFB500ED}" type="slidenum">
              <a:rPr lang="en-GB" altLang="en-US"/>
              <a:pPr>
                <a:defRPr/>
              </a:pPr>
              <a:t>‹#›</a:t>
            </a:fld>
            <a:endParaRPr lang="en-GB" altLang="en-US"/>
          </a:p>
        </p:txBody>
      </p:sp>
    </p:spTree>
    <p:extLst>
      <p:ext uri="{BB962C8B-B14F-4D97-AF65-F5344CB8AC3E}">
        <p14:creationId xmlns:p14="http://schemas.microsoft.com/office/powerpoint/2010/main" val="26120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9B2E2F56-DF2A-4F46-BA61-A2F5FE50AB63}" type="slidenum">
              <a:rPr lang="en-GB" altLang="en-US"/>
              <a:pPr>
                <a:defRPr/>
              </a:pPr>
              <a:t>‹#›</a:t>
            </a:fld>
            <a:endParaRPr lang="en-GB" altLang="en-US"/>
          </a:p>
        </p:txBody>
      </p:sp>
    </p:spTree>
    <p:extLst>
      <p:ext uri="{BB962C8B-B14F-4D97-AF65-F5344CB8AC3E}">
        <p14:creationId xmlns:p14="http://schemas.microsoft.com/office/powerpoint/2010/main" val="877655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A3D4AB19-FE63-459C-8EF6-F7571089A5FE}" type="slidenum">
              <a:rPr lang="en-GB" altLang="en-US"/>
              <a:pPr>
                <a:defRPr/>
              </a:pPr>
              <a:t>‹#›</a:t>
            </a:fld>
            <a:endParaRPr lang="en-GB" altLang="en-US"/>
          </a:p>
        </p:txBody>
      </p:sp>
    </p:spTree>
    <p:extLst>
      <p:ext uri="{BB962C8B-B14F-4D97-AF65-F5344CB8AC3E}">
        <p14:creationId xmlns:p14="http://schemas.microsoft.com/office/powerpoint/2010/main" val="1714108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9144000" cy="6858000"/>
            <a:chOff x="0" y="0"/>
            <a:chExt cx="9144000" cy="6858000"/>
          </a:xfrm>
        </p:grpSpPr>
        <p:sp>
          <p:nvSpPr>
            <p:cNvPr id="6" name="Rectangle 5"/>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8" name="Freeform 7"/>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p:cNvSpPr/>
          <p:nvPr/>
        </p:nvSpPr>
        <p:spPr>
          <a:xfrm rot="60000">
            <a:off x="4468813" y="604838"/>
            <a:ext cx="3789362"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p:cNvSpPr/>
          <p:nvPr/>
        </p:nvSpPr>
        <p:spPr>
          <a:xfrm rot="60000">
            <a:off x="4471988" y="603250"/>
            <a:ext cx="3787775"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Rectangle 10"/>
          <p:cNvSpPr/>
          <p:nvPr/>
        </p:nvSpPr>
        <p:spPr>
          <a:xfrm rot="21540000">
            <a:off x="749300" y="576263"/>
            <a:ext cx="378936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p:cNvSpPr/>
          <p:nvPr/>
        </p:nvSpPr>
        <p:spPr>
          <a:xfrm rot="21540000">
            <a:off x="749300" y="576263"/>
            <a:ext cx="3789363"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3"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2371725" y="293688"/>
            <a:ext cx="56673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6280150" y="333375"/>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5" name="Date Placeholder 4"/>
          <p:cNvSpPr>
            <a:spLocks noGrp="1"/>
          </p:cNvSpPr>
          <p:nvPr>
            <p:ph type="dt" sz="half" idx="10"/>
          </p:nvPr>
        </p:nvSpPr>
        <p:spPr>
          <a:xfrm rot="60000">
            <a:off x="6342063" y="5886450"/>
            <a:ext cx="1212850" cy="365125"/>
          </a:xfrm>
        </p:spPr>
        <p:txBody>
          <a:bodyPr/>
          <a:lstStyle>
            <a:lvl1pPr>
              <a:defRPr/>
            </a:lvl1pPr>
          </a:lstStyle>
          <a:p>
            <a:pPr>
              <a:defRPr/>
            </a:pPr>
            <a:endParaRPr lang="en-GB"/>
          </a:p>
        </p:txBody>
      </p:sp>
      <p:sp>
        <p:nvSpPr>
          <p:cNvPr id="16" name="Footer Placeholder 5"/>
          <p:cNvSpPr>
            <a:spLocks noGrp="1"/>
          </p:cNvSpPr>
          <p:nvPr>
            <p:ph type="ftr" sz="quarter" idx="11"/>
          </p:nvPr>
        </p:nvSpPr>
        <p:spPr>
          <a:xfrm rot="21540000">
            <a:off x="914400" y="5829300"/>
            <a:ext cx="3522663" cy="365125"/>
          </a:xfrm>
        </p:spPr>
        <p:txBody>
          <a:bodyPr/>
          <a:lstStyle>
            <a:lvl1pPr>
              <a:defRPr/>
            </a:lvl1pPr>
          </a:lstStyle>
          <a:p>
            <a:pPr>
              <a:defRPr/>
            </a:pPr>
            <a:endParaRPr lang="en-GB"/>
          </a:p>
        </p:txBody>
      </p:sp>
      <p:sp>
        <p:nvSpPr>
          <p:cNvPr id="17" name="Slide Number Placeholder 6"/>
          <p:cNvSpPr>
            <a:spLocks noGrp="1"/>
          </p:cNvSpPr>
          <p:nvPr>
            <p:ph type="sldNum" sz="quarter" idx="12"/>
          </p:nvPr>
        </p:nvSpPr>
        <p:spPr>
          <a:xfrm rot="60000">
            <a:off x="7558088" y="5897563"/>
            <a:ext cx="554037" cy="365125"/>
          </a:xfrm>
        </p:spPr>
        <p:txBody>
          <a:bodyPr/>
          <a:lstStyle>
            <a:lvl1pPr>
              <a:defRPr/>
            </a:lvl1pPr>
          </a:lstStyle>
          <a:p>
            <a:pPr>
              <a:defRPr/>
            </a:pPr>
            <a:fld id="{19FAE8AE-E6E0-4AFB-9939-D8AE1F3D01C0}" type="slidenum">
              <a:rPr lang="en-GB" altLang="en-US"/>
              <a:pPr>
                <a:defRPr/>
              </a:pPr>
              <a:t>‹#›</a:t>
            </a:fld>
            <a:endParaRPr lang="en-GB" altLang="en-US"/>
          </a:p>
        </p:txBody>
      </p:sp>
    </p:spTree>
    <p:extLst>
      <p:ext uri="{BB962C8B-B14F-4D97-AF65-F5344CB8AC3E}">
        <p14:creationId xmlns:p14="http://schemas.microsoft.com/office/powerpoint/2010/main" val="1416399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9144000" cy="6858000"/>
            <a:chOff x="0" y="0"/>
            <a:chExt cx="9144000" cy="6858000"/>
          </a:xfrm>
        </p:grpSpPr>
        <p:sp>
          <p:nvSpPr>
            <p:cNvPr id="6" name="Rectangle 5"/>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8" name="Freeform 7"/>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p:cNvSpPr/>
          <p:nvPr/>
        </p:nvSpPr>
        <p:spPr>
          <a:xfrm rot="21540000">
            <a:off x="749300" y="576263"/>
            <a:ext cx="378936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p:cNvSpPr/>
          <p:nvPr/>
        </p:nvSpPr>
        <p:spPr>
          <a:xfrm rot="21540000">
            <a:off x="744538" y="576263"/>
            <a:ext cx="3789362"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Rectangle 10"/>
          <p:cNvSpPr/>
          <p:nvPr/>
        </p:nvSpPr>
        <p:spPr>
          <a:xfrm rot="60000">
            <a:off x="4468813" y="604838"/>
            <a:ext cx="3789362"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p:cNvSpPr/>
          <p:nvPr/>
        </p:nvSpPr>
        <p:spPr>
          <a:xfrm rot="60000">
            <a:off x="4464050" y="603250"/>
            <a:ext cx="3789363"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3"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2371725" y="293688"/>
            <a:ext cx="56673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6280150" y="333375"/>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5" name="Date Placeholder 4"/>
          <p:cNvSpPr>
            <a:spLocks noGrp="1"/>
          </p:cNvSpPr>
          <p:nvPr>
            <p:ph type="dt" sz="half" idx="10"/>
          </p:nvPr>
        </p:nvSpPr>
        <p:spPr>
          <a:xfrm rot="60000">
            <a:off x="6345238" y="5888038"/>
            <a:ext cx="1214437" cy="365125"/>
          </a:xfrm>
        </p:spPr>
        <p:txBody>
          <a:bodyPr/>
          <a:lstStyle>
            <a:lvl1pPr>
              <a:defRPr/>
            </a:lvl1pPr>
          </a:lstStyle>
          <a:p>
            <a:pPr>
              <a:defRPr/>
            </a:pPr>
            <a:endParaRPr lang="en-GB"/>
          </a:p>
        </p:txBody>
      </p:sp>
      <p:sp>
        <p:nvSpPr>
          <p:cNvPr id="16" name="Footer Placeholder 5"/>
          <p:cNvSpPr>
            <a:spLocks noGrp="1"/>
          </p:cNvSpPr>
          <p:nvPr>
            <p:ph type="ftr" sz="quarter" idx="11"/>
          </p:nvPr>
        </p:nvSpPr>
        <p:spPr>
          <a:xfrm rot="21540000">
            <a:off x="914400" y="5830888"/>
            <a:ext cx="3319463" cy="365125"/>
          </a:xfrm>
        </p:spPr>
        <p:txBody>
          <a:bodyPr/>
          <a:lstStyle>
            <a:lvl1pPr>
              <a:defRPr/>
            </a:lvl1pPr>
          </a:lstStyle>
          <a:p>
            <a:pPr>
              <a:defRPr/>
            </a:pPr>
            <a:endParaRPr lang="en-GB"/>
          </a:p>
        </p:txBody>
      </p:sp>
      <p:sp>
        <p:nvSpPr>
          <p:cNvPr id="17" name="Slide Number Placeholder 6"/>
          <p:cNvSpPr>
            <a:spLocks noGrp="1"/>
          </p:cNvSpPr>
          <p:nvPr>
            <p:ph type="sldNum" sz="quarter" idx="12"/>
          </p:nvPr>
        </p:nvSpPr>
        <p:spPr>
          <a:xfrm rot="60000">
            <a:off x="7562850" y="5900738"/>
            <a:ext cx="554038" cy="365125"/>
          </a:xfrm>
        </p:spPr>
        <p:txBody>
          <a:bodyPr/>
          <a:lstStyle>
            <a:lvl1pPr>
              <a:defRPr/>
            </a:lvl1pPr>
          </a:lstStyle>
          <a:p>
            <a:pPr>
              <a:defRPr/>
            </a:pPr>
            <a:fld id="{BE807A04-8CFB-44E8-B606-951D44B8A07F}" type="slidenum">
              <a:rPr lang="en-GB" altLang="en-US"/>
              <a:pPr>
                <a:defRPr/>
              </a:pPr>
              <a:t>‹#›</a:t>
            </a:fld>
            <a:endParaRPr lang="en-GB" altLang="en-US"/>
          </a:p>
        </p:txBody>
      </p:sp>
    </p:spTree>
    <p:extLst>
      <p:ext uri="{BB962C8B-B14F-4D97-AF65-F5344CB8AC3E}">
        <p14:creationId xmlns:p14="http://schemas.microsoft.com/office/powerpoint/2010/main" val="3061746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5.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15"/>
          <p:cNvGrpSpPr>
            <a:grpSpLocks/>
          </p:cNvGrpSpPr>
          <p:nvPr/>
        </p:nvGrpSpPr>
        <p:grpSpPr bwMode="auto">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Rectangle 10"/>
          <p:cNvSpPr/>
          <p:nvPr/>
        </p:nvSpPr>
        <p:spPr>
          <a:xfrm>
            <a:off x="731838" y="574675"/>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p:cNvSpPr/>
          <p:nvPr/>
        </p:nvSpPr>
        <p:spPr>
          <a:xfrm>
            <a:off x="731838" y="576263"/>
            <a:ext cx="7696200" cy="5715000"/>
          </a:xfrm>
          <a:prstGeom prst="rect">
            <a:avLst/>
          </a:prstGeom>
          <a:blipFill dpi="0" rotWithShape="1">
            <a:blip r:embed="rId14"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32" name="Picture 2" descr="C:\Users\Administrator\Desktop\Pushpin Dev\Assets\pushpinLeft.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435684">
            <a:off x="544513" y="273050"/>
            <a:ext cx="5667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2" descr="C:\Users\Administrator\Desktop\Pushpin Dev\Assets\pushpinLeft.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4096196">
            <a:off x="8115300" y="298450"/>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itle Placeholder 1"/>
          <p:cNvSpPr>
            <a:spLocks noGrp="1"/>
          </p:cNvSpPr>
          <p:nvPr>
            <p:ph type="title"/>
          </p:nvPr>
        </p:nvSpPr>
        <p:spPr bwMode="auto">
          <a:xfrm>
            <a:off x="1095375" y="817563"/>
            <a:ext cx="696436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35" name="Text Placeholder 2"/>
          <p:cNvSpPr>
            <a:spLocks noGrp="1"/>
          </p:cNvSpPr>
          <p:nvPr>
            <p:ph type="body" idx="1"/>
          </p:nvPr>
        </p:nvSpPr>
        <p:spPr bwMode="auto">
          <a:xfrm>
            <a:off x="1463675" y="2119313"/>
            <a:ext cx="6196013"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454775" y="5808663"/>
            <a:ext cx="121285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2"/>
                </a:solidFill>
                <a:latin typeface="Rage Italic" pitchFamily="66" charset="0"/>
              </a:defRPr>
            </a:lvl1pPr>
          </a:lstStyle>
          <a:p>
            <a:pPr>
              <a:defRPr/>
            </a:pPr>
            <a:endParaRPr lang="en-GB"/>
          </a:p>
        </p:txBody>
      </p:sp>
      <p:sp>
        <p:nvSpPr>
          <p:cNvPr id="5" name="Footer Placeholder 4"/>
          <p:cNvSpPr>
            <a:spLocks noGrp="1"/>
          </p:cNvSpPr>
          <p:nvPr>
            <p:ph type="ftr" sz="quarter" idx="3"/>
          </p:nvPr>
        </p:nvSpPr>
        <p:spPr>
          <a:xfrm>
            <a:off x="914400" y="5808663"/>
            <a:ext cx="5540375" cy="365125"/>
          </a:xfrm>
          <a:prstGeom prst="rect">
            <a:avLst/>
          </a:prstGeom>
        </p:spPr>
        <p:txBody>
          <a:bodyPr vert="horz" lIns="91440" tIns="45720" rIns="91440" bIns="45720" rtlCol="0" anchor="ctr"/>
          <a:lstStyle>
            <a:lvl1pPr algn="l" eaLnBrk="1" fontAlgn="auto" hangingPunct="1">
              <a:spcBef>
                <a:spcPts val="0"/>
              </a:spcBef>
              <a:spcAft>
                <a:spcPts val="0"/>
              </a:spcAft>
              <a:defRPr sz="1400">
                <a:solidFill>
                  <a:schemeClr val="tx2"/>
                </a:solidFill>
                <a:latin typeface="Rage Italic" pitchFamily="66" charset="0"/>
              </a:defRPr>
            </a:lvl1pPr>
          </a:lstStyle>
          <a:p>
            <a:pPr>
              <a:defRPr/>
            </a:pPr>
            <a:endParaRPr lang="en-GB"/>
          </a:p>
        </p:txBody>
      </p:sp>
      <p:sp>
        <p:nvSpPr>
          <p:cNvPr id="6" name="Slide Number Placeholder 5"/>
          <p:cNvSpPr>
            <a:spLocks noGrp="1"/>
          </p:cNvSpPr>
          <p:nvPr>
            <p:ph type="sldNum" sz="quarter" idx="4"/>
          </p:nvPr>
        </p:nvSpPr>
        <p:spPr>
          <a:xfrm>
            <a:off x="7670800" y="5808663"/>
            <a:ext cx="554038" cy="365125"/>
          </a:xfrm>
          <a:prstGeom prst="rect">
            <a:avLst/>
          </a:prstGeom>
        </p:spPr>
        <p:txBody>
          <a:bodyPr vert="horz" lIns="91440" tIns="45720" rIns="91440" bIns="45720" rtlCol="0" anchor="ctr"/>
          <a:lstStyle>
            <a:lvl1pPr algn="r" eaLnBrk="1" fontAlgn="auto" hangingPunct="1">
              <a:spcBef>
                <a:spcPts val="0"/>
              </a:spcBef>
              <a:spcAft>
                <a:spcPts val="0"/>
              </a:spcAft>
              <a:defRPr sz="1400">
                <a:solidFill>
                  <a:schemeClr val="tx2"/>
                </a:solidFill>
                <a:latin typeface="Rage Italic" pitchFamily="66" charset="0"/>
              </a:defRPr>
            </a:lvl1pPr>
          </a:lstStyle>
          <a:p>
            <a:pPr>
              <a:defRPr/>
            </a:pPr>
            <a:fld id="{2B85AD29-6EAC-4877-94FA-F95D66AD9D96}"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4450" r:id="rId1"/>
    <p:sldLayoutId id="2147484442" r:id="rId2"/>
    <p:sldLayoutId id="2147484443" r:id="rId3"/>
    <p:sldLayoutId id="2147484444" r:id="rId4"/>
    <p:sldLayoutId id="2147484445" r:id="rId5"/>
    <p:sldLayoutId id="2147484446" r:id="rId6"/>
    <p:sldLayoutId id="2147484447" r:id="rId7"/>
    <p:sldLayoutId id="2147484451" r:id="rId8"/>
    <p:sldLayoutId id="2147484452" r:id="rId9"/>
    <p:sldLayoutId id="2147484448" r:id="rId10"/>
    <p:sldLayoutId id="21474844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nstantia" panose="02030602050306030303" pitchFamily="18" charset="0"/>
        </a:defRPr>
      </a:lvl2pPr>
      <a:lvl3pPr algn="ctr" rtl="0" eaLnBrk="0" fontAlgn="base" hangingPunct="0">
        <a:spcBef>
          <a:spcPct val="0"/>
        </a:spcBef>
        <a:spcAft>
          <a:spcPct val="0"/>
        </a:spcAft>
        <a:defRPr sz="4400">
          <a:solidFill>
            <a:schemeClr val="tx1"/>
          </a:solidFill>
          <a:latin typeface="Constantia" panose="02030602050306030303" pitchFamily="18" charset="0"/>
        </a:defRPr>
      </a:lvl3pPr>
      <a:lvl4pPr algn="ctr" rtl="0" eaLnBrk="0" fontAlgn="base" hangingPunct="0">
        <a:spcBef>
          <a:spcPct val="0"/>
        </a:spcBef>
        <a:spcAft>
          <a:spcPct val="0"/>
        </a:spcAft>
        <a:defRPr sz="4400">
          <a:solidFill>
            <a:schemeClr val="tx1"/>
          </a:solidFill>
          <a:latin typeface="Constantia" panose="02030602050306030303" pitchFamily="18" charset="0"/>
        </a:defRPr>
      </a:lvl4pPr>
      <a:lvl5pPr algn="ctr" rtl="0" eaLnBrk="0" fontAlgn="base" hangingPunct="0">
        <a:spcBef>
          <a:spcPct val="0"/>
        </a:spcBef>
        <a:spcAft>
          <a:spcPct val="0"/>
        </a:spcAft>
        <a:defRPr sz="4400">
          <a:solidFill>
            <a:schemeClr val="tx1"/>
          </a:solidFill>
          <a:latin typeface="Constantia" panose="020306020503060303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2"/>
        </a:buClr>
        <a:buSzPct val="85000"/>
        <a:buFont typeface="Brush Script MT" panose="03060802040406070304" pitchFamily="66" charset="0"/>
        <a:buChar char="O"/>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2"/>
        </a:buClr>
        <a:buSzPct val="85000"/>
        <a:buFont typeface="Brush Script MT" panose="03060802040406070304" pitchFamily="66" charset="0"/>
        <a:buChar char="O"/>
        <a:defRPr sz="2200" kern="1200">
          <a:solidFill>
            <a:schemeClr val="tx1"/>
          </a:solidFill>
          <a:latin typeface="+mn-lt"/>
          <a:ea typeface="+mn-ea"/>
          <a:cs typeface="+mn-cs"/>
        </a:defRPr>
      </a:lvl2pPr>
      <a:lvl3pPr marL="914400" indent="-228600" algn="l" rtl="0" eaLnBrk="0" fontAlgn="base" hangingPunct="0">
        <a:spcBef>
          <a:spcPct val="20000"/>
        </a:spcBef>
        <a:spcAft>
          <a:spcPct val="0"/>
        </a:spcAft>
        <a:buClr>
          <a:schemeClr val="accent2"/>
        </a:buClr>
        <a:buSzPct val="85000"/>
        <a:buFont typeface="Brush Script MT" panose="03060802040406070304" pitchFamily="66" charset="0"/>
        <a:buChar char="O"/>
        <a:defRPr sz="2000" kern="1200">
          <a:solidFill>
            <a:schemeClr val="tx1"/>
          </a:solidFill>
          <a:latin typeface="+mn-lt"/>
          <a:ea typeface="+mn-ea"/>
          <a:cs typeface="+mn-cs"/>
        </a:defRPr>
      </a:lvl3pPr>
      <a:lvl4pPr marL="1279525" indent="-228600" algn="l" rtl="0" eaLnBrk="0" fontAlgn="base" hangingPunct="0">
        <a:spcBef>
          <a:spcPct val="20000"/>
        </a:spcBef>
        <a:spcAft>
          <a:spcPct val="0"/>
        </a:spcAft>
        <a:buClr>
          <a:schemeClr val="accent2"/>
        </a:buClr>
        <a:buSzPct val="85000"/>
        <a:buFont typeface="Brush Script MT" panose="03060802040406070304" pitchFamily="66" charset="0"/>
        <a:buChar char="O"/>
        <a:defRPr kern="1200">
          <a:solidFill>
            <a:schemeClr val="tx1"/>
          </a:solidFill>
          <a:latin typeface="+mn-lt"/>
          <a:ea typeface="+mn-ea"/>
          <a:cs typeface="+mn-cs"/>
        </a:defRPr>
      </a:lvl4pPr>
      <a:lvl5pPr marL="1644650" indent="-228600" algn="l" rtl="0" eaLnBrk="0" fontAlgn="base" hangingPunct="0">
        <a:spcBef>
          <a:spcPct val="20000"/>
        </a:spcBef>
        <a:spcAft>
          <a:spcPct val="0"/>
        </a:spcAft>
        <a:buClr>
          <a:schemeClr val="accent2"/>
        </a:buClr>
        <a:buSzPct val="85000"/>
        <a:buFont typeface="Brush Script MT" panose="03060802040406070304"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youtube.com/watch?v=VOW_1ihyvFk" TargetMode="External"/><Relationship Id="rId5" Type="http://schemas.openxmlformats.org/officeDocument/2006/relationships/hyperlink" Target="https://www.youtube.com/watch?v=6Ns1jRiwHzk"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hyperlink" Target="https://www.youtube.com/watch?v=DIpcahxNSU4"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youtube.com/watch?v=vU2vWZKS7rY" TargetMode="External"/><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9.jpeg"/><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png"/><Relationship Id="rId5" Type="http://schemas.openxmlformats.org/officeDocument/2006/relationships/hyperlink" Target="mailto:nurseryhomelearning@hillsideprimary.org.uk"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www.phonicsplay.co.uk/" TargetMode="External"/><Relationship Id="rId5" Type="http://schemas.openxmlformats.org/officeDocument/2006/relationships/hyperlink" Target="http://www.letters-and-sounds.com/"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a:xfrm>
            <a:off x="755650" y="523875"/>
            <a:ext cx="7834313" cy="1719263"/>
          </a:xfrm>
        </p:spPr>
        <p:txBody>
          <a:bodyPr/>
          <a:lstStyle/>
          <a:p>
            <a:pPr eaLnBrk="1" hangingPunct="1"/>
            <a:r>
              <a:rPr lang="en-GB" altLang="en-US" smtClean="0"/>
              <a:t>	</a:t>
            </a:r>
            <a:endParaRPr lang="en-US" altLang="en-US" smtClean="0">
              <a:latin typeface="Comic Sans MS" panose="030F0702030302020204" pitchFamily="66" charset="0"/>
            </a:endParaRPr>
          </a:p>
        </p:txBody>
      </p:sp>
      <p:sp>
        <p:nvSpPr>
          <p:cNvPr id="6147" name="Text Box 1027"/>
          <p:cNvSpPr txBox="1">
            <a:spLocks noChangeArrowheads="1"/>
          </p:cNvSpPr>
          <p:nvPr/>
        </p:nvSpPr>
        <p:spPr bwMode="auto">
          <a:xfrm>
            <a:off x="2627313" y="2276475"/>
            <a:ext cx="360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5000"/>
              <a:buFont typeface="Brush Script MT" panose="03060802040406070304" pitchFamily="66" charset="0"/>
              <a:buChar char="O"/>
              <a:defRPr sz="2400">
                <a:solidFill>
                  <a:schemeClr val="tx1"/>
                </a:solidFill>
                <a:latin typeface="Franklin Gothic Book" panose="020B0503020102020204" pitchFamily="34" charset="0"/>
              </a:defRPr>
            </a:lvl1pPr>
            <a:lvl2pPr marL="742950" indent="-285750">
              <a:spcBef>
                <a:spcPct val="20000"/>
              </a:spcBef>
              <a:buClr>
                <a:schemeClr val="accent2"/>
              </a:buClr>
              <a:buSzPct val="85000"/>
              <a:buFont typeface="Brush Script MT" panose="03060802040406070304" pitchFamily="66" charset="0"/>
              <a:buChar char="O"/>
              <a:defRPr sz="2200">
                <a:solidFill>
                  <a:schemeClr val="tx1"/>
                </a:solidFill>
                <a:latin typeface="Franklin Gothic Book" panose="020B0503020102020204" pitchFamily="34" charset="0"/>
              </a:defRPr>
            </a:lvl2pPr>
            <a:lvl3pPr marL="1143000" indent="-228600">
              <a:spcBef>
                <a:spcPct val="20000"/>
              </a:spcBef>
              <a:buClr>
                <a:schemeClr val="accent2"/>
              </a:buClr>
              <a:buSzPct val="85000"/>
              <a:buFont typeface="Brush Script MT" panose="03060802040406070304" pitchFamily="66" charset="0"/>
              <a:buChar char="O"/>
              <a:defRPr sz="2000">
                <a:solidFill>
                  <a:schemeClr val="tx1"/>
                </a:solidFill>
                <a:latin typeface="Franklin Gothic Book" panose="020B0503020102020204" pitchFamily="34" charset="0"/>
              </a:defRPr>
            </a:lvl3pPr>
            <a:lvl4pPr marL="1600200" indent="-228600">
              <a:spcBef>
                <a:spcPct val="20000"/>
              </a:spcBef>
              <a:buClr>
                <a:schemeClr val="accent2"/>
              </a:buClr>
              <a:buSzPct val="85000"/>
              <a:buFont typeface="Brush Script MT" panose="03060802040406070304" pitchFamily="66" charset="0"/>
              <a:buChar char="O"/>
              <a:defRPr>
                <a:solidFill>
                  <a:schemeClr val="tx1"/>
                </a:solidFill>
                <a:latin typeface="Franklin Gothic Book" panose="020B0503020102020204" pitchFamily="34" charset="0"/>
              </a:defRPr>
            </a:lvl4pPr>
            <a:lvl5pPr marL="2057400" indent="-228600">
              <a:spcBef>
                <a:spcPct val="20000"/>
              </a:spcBef>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9pPr>
          </a:lstStyle>
          <a:p>
            <a:pPr eaLnBrk="1" hangingPunct="1">
              <a:spcBef>
                <a:spcPct val="50000"/>
              </a:spcBef>
              <a:buClrTx/>
              <a:buSzTx/>
              <a:buFontTx/>
              <a:buNone/>
            </a:pPr>
            <a:endParaRPr lang="en-US" altLang="en-US" sz="1800">
              <a:latin typeface="Arial" panose="020B0604020202020204" pitchFamily="34" charset="0"/>
            </a:endParaRPr>
          </a:p>
        </p:txBody>
      </p:sp>
      <p:pic>
        <p:nvPicPr>
          <p:cNvPr id="6148" name="Picture 7" descr="G:\Ash USB\P.E\School Logo[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766763"/>
            <a:ext cx="1265237"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8" descr="Great Bentley Primary School - Phonic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2306638"/>
            <a:ext cx="5688013"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Box 1"/>
          <p:cNvSpPr txBox="1">
            <a:spLocks noChangeArrowheads="1"/>
          </p:cNvSpPr>
          <p:nvPr/>
        </p:nvSpPr>
        <p:spPr bwMode="auto">
          <a:xfrm>
            <a:off x="1476375" y="4365625"/>
            <a:ext cx="6264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lgn="ctr"/>
            <a:r>
              <a:rPr lang="en-GB" altLang="en-US" sz="3200" b="1">
                <a:latin typeface="Letter-join 36" panose="02000805000000020003" pitchFamily="50" charset="0"/>
              </a:rPr>
              <a:t>in Nursery</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64438" y="98250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4213" y="692150"/>
            <a:ext cx="7416800" cy="461963"/>
          </a:xfrm>
          <a:prstGeom prst="rect">
            <a:avLst/>
          </a:prstGeom>
        </p:spPr>
        <p:txBody>
          <a:bodyPr>
            <a:spAutoFit/>
          </a:bodyPr>
          <a:lstStyle/>
          <a:p>
            <a:pPr algn="ctr">
              <a:defRPr/>
            </a:pPr>
            <a:r>
              <a:rPr lang="en-US" sz="2400" b="1" dirty="0">
                <a:effectLst>
                  <a:outerShdw blurRad="38100" dist="38100" dir="2700000" algn="tl">
                    <a:srgbClr val="000000">
                      <a:alpha val="43137"/>
                    </a:srgbClr>
                  </a:outerShdw>
                </a:effectLst>
                <a:latin typeface="Letter-join 36" panose="02000805000000020003" pitchFamily="50" charset="0"/>
                <a:sym typeface="Comic Sans MS" pitchFamily="66" charset="0"/>
              </a:rPr>
              <a:t>      </a:t>
            </a:r>
            <a:r>
              <a:rPr lang="en-GB" sz="2400" b="1" u="sng" dirty="0">
                <a:latin typeface="Letter-join 36" panose="02000805000000020003" pitchFamily="50" charset="0"/>
              </a:rPr>
              <a:t>Phonics Terms</a:t>
            </a:r>
          </a:p>
        </p:txBody>
      </p:sp>
      <p:pic>
        <p:nvPicPr>
          <p:cNvPr id="24579" name="Picture 7" descr="G:\Ash USB\P.E\School Logo[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730250"/>
            <a:ext cx="6985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116013" y="1844675"/>
            <a:ext cx="6985000" cy="4032250"/>
          </a:xfrm>
          <a:prstGeom prst="rect">
            <a:avLst/>
          </a:prstGeom>
          <a:noFill/>
        </p:spPr>
        <p:txBody>
          <a:bodyPr>
            <a:spAutoFit/>
          </a:bodyPr>
          <a:lstStyle/>
          <a:p>
            <a:pPr algn="ctr">
              <a:defRPr/>
            </a:pPr>
            <a:r>
              <a:rPr lang="en-GB" sz="2000" dirty="0">
                <a:latin typeface="Letter-join 36" panose="02000805000000020003" pitchFamily="50" charset="0"/>
              </a:rPr>
              <a:t>Your children will learn to use the term:</a:t>
            </a:r>
          </a:p>
          <a:p>
            <a:pPr algn="ctr">
              <a:defRPr/>
            </a:pPr>
            <a:r>
              <a:rPr lang="en-GB" sz="2000" b="1" dirty="0">
                <a:solidFill>
                  <a:srgbClr val="FF0000"/>
                </a:solidFill>
                <a:latin typeface="Letter-join 36" panose="02000805000000020003" pitchFamily="50" charset="0"/>
              </a:rPr>
              <a:t>Segmenting</a:t>
            </a:r>
          </a:p>
          <a:p>
            <a:pPr algn="ctr">
              <a:defRPr/>
            </a:pPr>
            <a:r>
              <a:rPr lang="en-GB" sz="2000" dirty="0">
                <a:latin typeface="Letter-join 36" panose="02000805000000020003" pitchFamily="50" charset="0"/>
              </a:rPr>
              <a:t>Children need to be able to </a:t>
            </a:r>
            <a:r>
              <a:rPr lang="en-GB" sz="2000" b="1" dirty="0">
                <a:latin typeface="Letter-join 36" panose="02000805000000020003" pitchFamily="50" charset="0"/>
              </a:rPr>
              <a:t>hear</a:t>
            </a:r>
            <a:r>
              <a:rPr lang="en-GB" sz="2000" dirty="0">
                <a:latin typeface="Letter-join 36" panose="02000805000000020003" pitchFamily="50" charset="0"/>
              </a:rPr>
              <a:t> a whole</a:t>
            </a:r>
          </a:p>
          <a:p>
            <a:pPr algn="ctr">
              <a:defRPr/>
            </a:pPr>
            <a:r>
              <a:rPr lang="en-GB" sz="2000" dirty="0">
                <a:latin typeface="Letter-join 36" panose="02000805000000020003" pitchFamily="50" charset="0"/>
              </a:rPr>
              <a:t>word and </a:t>
            </a:r>
            <a:r>
              <a:rPr lang="en-GB" sz="2000" b="1" dirty="0">
                <a:latin typeface="Letter-join 36" panose="02000805000000020003" pitchFamily="50" charset="0"/>
              </a:rPr>
              <a:t>say</a:t>
            </a:r>
            <a:r>
              <a:rPr lang="en-GB" sz="2000" dirty="0">
                <a:latin typeface="Letter-join 36" panose="02000805000000020003" pitchFamily="50" charset="0"/>
              </a:rPr>
              <a:t> every sound that they </a:t>
            </a:r>
            <a:r>
              <a:rPr lang="en-GB" sz="2000" b="1" dirty="0">
                <a:latin typeface="Letter-join 36" panose="02000805000000020003" pitchFamily="50" charset="0"/>
              </a:rPr>
              <a:t>hear </a:t>
            </a:r>
            <a:r>
              <a:rPr lang="en-GB" sz="2000" dirty="0">
                <a:latin typeface="Letter-join 36" panose="02000805000000020003" pitchFamily="50" charset="0"/>
              </a:rPr>
              <a:t>.</a:t>
            </a:r>
            <a:endParaRPr lang="en-US" sz="2000" dirty="0">
              <a:effectLst>
                <a:outerShdw blurRad="38100" dist="38100" dir="2700000" algn="tl">
                  <a:srgbClr val="000000">
                    <a:alpha val="43137"/>
                  </a:srgbClr>
                </a:outerShdw>
              </a:effectLst>
              <a:latin typeface="Letter-join 36" panose="02000805000000020003" pitchFamily="50" charset="0"/>
              <a:sym typeface="Comic Sans MS" pitchFamily="66" charset="0"/>
            </a:endParaRPr>
          </a:p>
          <a:p>
            <a:pPr algn="ctr">
              <a:defRPr/>
            </a:pPr>
            <a:endParaRPr lang="en-GB" sz="4400" dirty="0">
              <a:latin typeface="Letter-join 36" panose="02000805000000020003" pitchFamily="50" charset="0"/>
            </a:endParaRPr>
          </a:p>
          <a:p>
            <a:pPr>
              <a:defRPr/>
            </a:pPr>
            <a:r>
              <a:rPr lang="en-GB" sz="4400" dirty="0">
                <a:latin typeface="Letter-join 36" panose="02000805000000020003" pitchFamily="50" charset="0"/>
              </a:rPr>
              <a:t>bed = /b/ /e/ /d/</a:t>
            </a:r>
          </a:p>
          <a:p>
            <a:pPr>
              <a:defRPr/>
            </a:pPr>
            <a:r>
              <a:rPr lang="en-GB" sz="4400" dirty="0">
                <a:latin typeface="Letter-join 36" panose="02000805000000020003" pitchFamily="50" charset="0"/>
              </a:rPr>
              <a:t>tin= /t/ /</a:t>
            </a:r>
            <a:r>
              <a:rPr lang="en-GB" sz="4400" dirty="0" err="1">
                <a:latin typeface="Letter-join 36" panose="02000805000000020003" pitchFamily="50" charset="0"/>
              </a:rPr>
              <a:t>i</a:t>
            </a:r>
            <a:r>
              <a:rPr lang="en-GB" sz="4400" dirty="0">
                <a:latin typeface="Letter-join 36" panose="02000805000000020003" pitchFamily="50" charset="0"/>
              </a:rPr>
              <a:t>/ /n/</a:t>
            </a:r>
          </a:p>
          <a:p>
            <a:pPr>
              <a:defRPr/>
            </a:pPr>
            <a:r>
              <a:rPr lang="en-GB" sz="4400" dirty="0">
                <a:latin typeface="Letter-join 36" panose="02000805000000020003" pitchFamily="50" charset="0"/>
              </a:rPr>
              <a:t>mug= /m/ /u/ /g/</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91413" y="8493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036638" y="549275"/>
            <a:ext cx="6965950" cy="1223963"/>
          </a:xfrm>
        </p:spPr>
        <p:txBody>
          <a:bodyPr/>
          <a:lstStyle/>
          <a:p>
            <a:r>
              <a:rPr lang="en-GB" altLang="en-US" sz="2400" b="1" u="sng" smtClean="0">
                <a:latin typeface="Letter-join 36" panose="02000805000000020003" pitchFamily="50" charset="0"/>
              </a:rPr>
              <a:t>Phonics Terms</a:t>
            </a:r>
            <a:r>
              <a:rPr lang="en-GB" altLang="en-US" sz="2000" b="1" smtClean="0">
                <a:latin typeface="Comic Sans MS" panose="030F0702030302020204" pitchFamily="66" charset="0"/>
              </a:rPr>
              <a:t/>
            </a:r>
            <a:br>
              <a:rPr lang="en-GB" altLang="en-US" sz="2000" b="1" smtClean="0">
                <a:latin typeface="Comic Sans MS" panose="030F0702030302020204" pitchFamily="66" charset="0"/>
              </a:rPr>
            </a:br>
            <a:endParaRPr lang="en-US" altLang="en-US" sz="2000" smtClean="0">
              <a:latin typeface="Comic Sans MS" panose="030F0702030302020204" pitchFamily="66" charset="0"/>
            </a:endParaRPr>
          </a:p>
        </p:txBody>
      </p:sp>
      <p:pic>
        <p:nvPicPr>
          <p:cNvPr id="26627" name="Picture 7" descr="G:\Ash USB\P.E\School Logo[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638" y="765175"/>
            <a:ext cx="71913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1"/>
          <p:cNvSpPr txBox="1">
            <a:spLocks noChangeArrowheads="1"/>
          </p:cNvSpPr>
          <p:nvPr/>
        </p:nvSpPr>
        <p:spPr bwMode="auto">
          <a:xfrm>
            <a:off x="1036638" y="1957388"/>
            <a:ext cx="720725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lgn="ctr"/>
            <a:r>
              <a:rPr lang="en-GB" altLang="en-US" sz="2000">
                <a:latin typeface="Letter-join 36" panose="02000805000000020003" pitchFamily="50" charset="0"/>
              </a:rPr>
              <a:t>Your children will learn to use the term:</a:t>
            </a:r>
            <a:br>
              <a:rPr lang="en-GB" altLang="en-US" sz="2000">
                <a:latin typeface="Letter-join 36" panose="02000805000000020003" pitchFamily="50" charset="0"/>
              </a:rPr>
            </a:br>
            <a:r>
              <a:rPr lang="en-GB" altLang="en-US" sz="2000" b="1">
                <a:solidFill>
                  <a:srgbClr val="FF0000"/>
                </a:solidFill>
                <a:latin typeface="Letter-join 36" panose="02000805000000020003" pitchFamily="50" charset="0"/>
              </a:rPr>
              <a:t>Blending</a:t>
            </a:r>
            <a:r>
              <a:rPr lang="en-GB" altLang="en-US" sz="2000">
                <a:latin typeface="Letter-join 36" panose="02000805000000020003" pitchFamily="50" charset="0"/>
              </a:rPr>
              <a:t/>
            </a:r>
            <a:br>
              <a:rPr lang="en-GB" altLang="en-US" sz="2000">
                <a:latin typeface="Letter-join 36" panose="02000805000000020003" pitchFamily="50" charset="0"/>
              </a:rPr>
            </a:br>
            <a:r>
              <a:rPr lang="en-GB" altLang="en-US" sz="2000">
                <a:latin typeface="Letter-join 36" panose="02000805000000020003" pitchFamily="50" charset="0"/>
              </a:rPr>
              <a:t>• Children need to be able to </a:t>
            </a:r>
            <a:r>
              <a:rPr lang="en-GB" altLang="en-US" sz="2000" b="1">
                <a:latin typeface="Letter-join 36" panose="02000805000000020003" pitchFamily="50" charset="0"/>
              </a:rPr>
              <a:t>hear</a:t>
            </a:r>
            <a:r>
              <a:rPr lang="en-GB" altLang="en-US" sz="2000">
                <a:latin typeface="Letter-join 36" panose="02000805000000020003" pitchFamily="50" charset="0"/>
              </a:rPr>
              <a:t> the separate sounds in a word and then blend them together to </a:t>
            </a:r>
            <a:r>
              <a:rPr lang="en-GB" altLang="en-US" sz="2000" b="1">
                <a:latin typeface="Letter-join 36" panose="02000805000000020003" pitchFamily="50" charset="0"/>
              </a:rPr>
              <a:t>say</a:t>
            </a:r>
            <a:r>
              <a:rPr lang="en-GB" altLang="en-US" sz="2000">
                <a:latin typeface="Letter-join 36" panose="02000805000000020003" pitchFamily="50" charset="0"/>
              </a:rPr>
              <a:t> the whole word.</a:t>
            </a:r>
          </a:p>
          <a:p>
            <a:endParaRPr lang="en-GB" altLang="en-US">
              <a:latin typeface="Letter-join 36" panose="02000805000000020003" pitchFamily="50" charset="0"/>
            </a:endParaRPr>
          </a:p>
          <a:p>
            <a:r>
              <a:rPr lang="en-GB" altLang="en-US" sz="4400">
                <a:latin typeface="Letter-join 36" panose="02000805000000020003" pitchFamily="50" charset="0"/>
              </a:rPr>
              <a:t>/b/ /e/ /d/ = bed</a:t>
            </a:r>
          </a:p>
          <a:p>
            <a:r>
              <a:rPr lang="en-GB" altLang="en-US" sz="4400">
                <a:latin typeface="Letter-join 36" panose="02000805000000020003" pitchFamily="50" charset="0"/>
              </a:rPr>
              <a:t>/t/ /i/ /n/ = tin</a:t>
            </a:r>
          </a:p>
          <a:p>
            <a:r>
              <a:rPr lang="en-GB" altLang="en-US" sz="4400">
                <a:latin typeface="Letter-join 36" panose="02000805000000020003" pitchFamily="50" charset="0"/>
              </a:rPr>
              <a:t>/m/ /u/ /g/ = mug</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2988" y="85645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593850" y="817563"/>
            <a:ext cx="6965950" cy="1201737"/>
          </a:xfrm>
        </p:spPr>
        <p:txBody>
          <a:bodyPr/>
          <a:lstStyle/>
          <a:p>
            <a:r>
              <a:rPr lang="en-GB" altLang="en-US" sz="2400" b="1" u="sng" smtClean="0">
                <a:latin typeface="Letter-join 36" panose="02000805000000020003" pitchFamily="50" charset="0"/>
              </a:rPr>
              <a:t>Phonics Terms</a:t>
            </a:r>
          </a:p>
        </p:txBody>
      </p:sp>
      <p:sp>
        <p:nvSpPr>
          <p:cNvPr id="28675" name="Rectangle 3"/>
          <p:cNvSpPr>
            <a:spLocks noGrp="1" noChangeArrowheads="1"/>
          </p:cNvSpPr>
          <p:nvPr>
            <p:ph idx="1"/>
          </p:nvPr>
        </p:nvSpPr>
        <p:spPr>
          <a:xfrm>
            <a:off x="623888" y="1795463"/>
            <a:ext cx="7693025" cy="4525962"/>
          </a:xfrm>
        </p:spPr>
        <p:txBody>
          <a:bodyPr/>
          <a:lstStyle/>
          <a:p>
            <a:pPr marL="0" indent="0" algn="ctr">
              <a:buFont typeface="Brush Script MT" panose="03060802040406070304" pitchFamily="66" charset="0"/>
              <a:buNone/>
            </a:pPr>
            <a:r>
              <a:rPr lang="en-GB" altLang="en-US" sz="1800" smtClean="0">
                <a:latin typeface="Letter-join 36" panose="02000805000000020003" pitchFamily="50" charset="0"/>
              </a:rPr>
              <a:t>Phoneme frame and sound buttons (the two videos below </a:t>
            </a:r>
          </a:p>
          <a:p>
            <a:pPr marL="0" indent="0" algn="ctr">
              <a:buFont typeface="Brush Script MT" panose="03060802040406070304" pitchFamily="66" charset="0"/>
              <a:buNone/>
            </a:pPr>
            <a:r>
              <a:rPr lang="en-GB" altLang="en-US" sz="1800" smtClean="0">
                <a:latin typeface="Letter-join 36" panose="02000805000000020003" pitchFamily="50" charset="0"/>
              </a:rPr>
              <a:t>explain how phoneme frames and sound buttons are used </a:t>
            </a:r>
          </a:p>
          <a:p>
            <a:pPr marL="0" indent="0" algn="ctr">
              <a:buFont typeface="Brush Script MT" panose="03060802040406070304" pitchFamily="66" charset="0"/>
              <a:buNone/>
            </a:pPr>
            <a:r>
              <a:rPr lang="en-GB" altLang="en-US" sz="1800" smtClean="0">
                <a:latin typeface="Letter-join 36" panose="02000805000000020003" pitchFamily="50" charset="0"/>
              </a:rPr>
              <a:t>when teaching phonics). </a:t>
            </a:r>
          </a:p>
          <a:p>
            <a:pPr marL="0" indent="0" algn="ctr">
              <a:buFont typeface="Brush Script MT" panose="03060802040406070304" pitchFamily="66" charset="0"/>
              <a:buNone/>
            </a:pPr>
            <a:r>
              <a:rPr lang="en-GB" altLang="en-US" sz="1800" smtClean="0">
                <a:latin typeface="Letter-join 36" panose="02000805000000020003" pitchFamily="50" charset="0"/>
                <a:hlinkClick r:id="rId5"/>
              </a:rPr>
              <a:t>https://www.youtube.com/watch?v=6Ns1jRiwHzk</a:t>
            </a:r>
            <a:endParaRPr lang="en-GB" altLang="en-US" sz="1800" smtClean="0">
              <a:latin typeface="Letter-join 36" panose="02000805000000020003" pitchFamily="50" charset="0"/>
            </a:endParaRPr>
          </a:p>
          <a:p>
            <a:pPr marL="0" indent="0" algn="ctr">
              <a:buFont typeface="Brush Script MT" panose="03060802040406070304" pitchFamily="66" charset="0"/>
              <a:buNone/>
            </a:pPr>
            <a:r>
              <a:rPr lang="en-GB" altLang="en-US" sz="1800" smtClean="0">
                <a:latin typeface="Letter-join 36" panose="02000805000000020003" pitchFamily="50" charset="0"/>
                <a:hlinkClick r:id="rId6"/>
              </a:rPr>
              <a:t>https://www.youtube.com/watch?v=VOW_1ihyvFk</a:t>
            </a:r>
            <a:endParaRPr lang="en-GB" altLang="en-US" sz="1800" smtClean="0">
              <a:latin typeface="Letter-join 36" panose="02000805000000020003" pitchFamily="50" charset="0"/>
            </a:endParaRPr>
          </a:p>
          <a:p>
            <a:pPr marL="0" indent="0" algn="ctr">
              <a:buFont typeface="Brush Script MT" panose="03060802040406070304" pitchFamily="66" charset="0"/>
              <a:buNone/>
            </a:pPr>
            <a:endParaRPr lang="en-GB" altLang="en-US" sz="2000" b="1" smtClean="0"/>
          </a:p>
        </p:txBody>
      </p:sp>
      <p:pic>
        <p:nvPicPr>
          <p:cNvPr id="28676" name="Picture 6" descr="G:\Ash USB\P.E\School Logo[1].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817563"/>
            <a:ext cx="8636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nvGraphicFramePr>
        <p:xfrm>
          <a:off x="2205038" y="5092700"/>
          <a:ext cx="5076825" cy="1000125"/>
        </p:xfrm>
        <a:graphic>
          <a:graphicData uri="http://schemas.openxmlformats.org/drawingml/2006/table">
            <a:tbl>
              <a:tblPr firstRow="1" bandRow="1">
                <a:tableStyleId>{5C22544A-7EE6-4342-B048-85BDC9FD1C3A}</a:tableStyleId>
              </a:tblPr>
              <a:tblGrid>
                <a:gridCol w="1692275">
                  <a:extLst>
                    <a:ext uri="{9D8B030D-6E8A-4147-A177-3AD203B41FA5}">
                      <a16:colId xmlns:a16="http://schemas.microsoft.com/office/drawing/2014/main" val="4078403929"/>
                    </a:ext>
                  </a:extLst>
                </a:gridCol>
                <a:gridCol w="1692275">
                  <a:extLst>
                    <a:ext uri="{9D8B030D-6E8A-4147-A177-3AD203B41FA5}">
                      <a16:colId xmlns:a16="http://schemas.microsoft.com/office/drawing/2014/main" val="2467217126"/>
                    </a:ext>
                  </a:extLst>
                </a:gridCol>
                <a:gridCol w="1692275">
                  <a:extLst>
                    <a:ext uri="{9D8B030D-6E8A-4147-A177-3AD203B41FA5}">
                      <a16:colId xmlns:a16="http://schemas.microsoft.com/office/drawing/2014/main" val="653426448"/>
                    </a:ext>
                  </a:extLst>
                </a:gridCol>
              </a:tblGrid>
              <a:tr h="1000125">
                <a:tc>
                  <a:txBody>
                    <a:bodyPr/>
                    <a:lstStyle/>
                    <a:p>
                      <a:pPr algn="ctr"/>
                      <a:r>
                        <a:rPr lang="en-GB" sz="1800" dirty="0" smtClean="0">
                          <a:solidFill>
                            <a:schemeClr val="tx1"/>
                          </a:solidFill>
                          <a:latin typeface="Letter-join 36" panose="02000805000000020003" pitchFamily="50" charset="0"/>
                        </a:rPr>
                        <a:t>f</a:t>
                      </a:r>
                    </a:p>
                    <a:p>
                      <a:pPr algn="ctr"/>
                      <a:r>
                        <a:rPr lang="en-GB" sz="2400" dirty="0" smtClean="0">
                          <a:solidFill>
                            <a:schemeClr val="tx1"/>
                          </a:solidFill>
                          <a:latin typeface="Letter-join 36" panose="02000805000000020003" pitchFamily="50" charset="0"/>
                        </a:rPr>
                        <a:t>.</a:t>
                      </a:r>
                    </a:p>
                  </a:txBody>
                  <a:tcPr marL="91435" marR="91435" marT="45569" marB="45569"/>
                </a:tc>
                <a:tc>
                  <a:txBody>
                    <a:bodyPr/>
                    <a:lstStyle/>
                    <a:p>
                      <a:pPr algn="ctr"/>
                      <a:r>
                        <a:rPr lang="en-GB" sz="1800" dirty="0" err="1" smtClean="0">
                          <a:solidFill>
                            <a:schemeClr val="tx1"/>
                          </a:solidFill>
                          <a:latin typeface="Letter-join 36" panose="02000805000000020003" pitchFamily="50" charset="0"/>
                        </a:rPr>
                        <a:t>i</a:t>
                      </a:r>
                      <a:endParaRPr lang="en-GB" sz="1800" dirty="0" smtClean="0">
                        <a:solidFill>
                          <a:schemeClr val="tx1"/>
                        </a:solidFill>
                        <a:latin typeface="Letter-join 36" panose="02000805000000020003" pitchFamily="50" charset="0"/>
                      </a:endParaRPr>
                    </a:p>
                    <a:p>
                      <a:pPr algn="ctr"/>
                      <a:r>
                        <a:rPr lang="en-GB" sz="2400" dirty="0" smtClean="0">
                          <a:solidFill>
                            <a:schemeClr val="tx1"/>
                          </a:solidFill>
                          <a:latin typeface="Letter-join 36" panose="02000805000000020003" pitchFamily="50" charset="0"/>
                        </a:rPr>
                        <a:t>.</a:t>
                      </a:r>
                    </a:p>
                  </a:txBody>
                  <a:tcPr marL="91435" marR="91435" marT="45569" marB="45569"/>
                </a:tc>
                <a:tc>
                  <a:txBody>
                    <a:bodyPr/>
                    <a:lstStyle/>
                    <a:p>
                      <a:pPr algn="ctr"/>
                      <a:r>
                        <a:rPr lang="en-GB" sz="1800" dirty="0" err="1" smtClean="0">
                          <a:solidFill>
                            <a:schemeClr val="tx1"/>
                          </a:solidFill>
                          <a:latin typeface="Letter-join 36" panose="02000805000000020003" pitchFamily="50" charset="0"/>
                        </a:rPr>
                        <a:t>sh</a:t>
                      </a:r>
                      <a:endParaRPr lang="en-GB" sz="1800" dirty="0" smtClean="0">
                        <a:solidFill>
                          <a:schemeClr val="tx1"/>
                        </a:solidFill>
                        <a:latin typeface="Letter-join 36" panose="02000805000000020003" pitchFamily="50" charset="0"/>
                      </a:endParaRPr>
                    </a:p>
                    <a:p>
                      <a:pPr algn="ctr"/>
                      <a:r>
                        <a:rPr lang="en-GB" sz="1800" dirty="0" smtClean="0">
                          <a:solidFill>
                            <a:schemeClr val="tx1"/>
                          </a:solidFill>
                          <a:latin typeface="Letter-join 36" panose="02000805000000020003" pitchFamily="50" charset="0"/>
                        </a:rPr>
                        <a:t>_</a:t>
                      </a:r>
                    </a:p>
                  </a:txBody>
                  <a:tcPr marL="91435" marR="91435" marT="45569" marB="45569"/>
                </a:tc>
                <a:extLst>
                  <a:ext uri="{0D108BD9-81ED-4DB2-BD59-A6C34878D82A}">
                    <a16:rowId xmlns:a16="http://schemas.microsoft.com/office/drawing/2014/main" val="1902565235"/>
                  </a:ext>
                </a:extLst>
              </a:tr>
            </a:tbl>
          </a:graphicData>
        </a:graphic>
      </p:graphicFrame>
      <p:graphicFrame>
        <p:nvGraphicFramePr>
          <p:cNvPr id="7" name="Table 6"/>
          <p:cNvGraphicFramePr>
            <a:graphicFrameLocks noGrp="1"/>
          </p:cNvGraphicFramePr>
          <p:nvPr/>
        </p:nvGraphicFramePr>
        <p:xfrm>
          <a:off x="2193925" y="3692525"/>
          <a:ext cx="5087937" cy="1089025"/>
        </p:xfrm>
        <a:graphic>
          <a:graphicData uri="http://schemas.openxmlformats.org/drawingml/2006/table">
            <a:tbl>
              <a:tblPr firstRow="1" bandRow="1">
                <a:tableStyleId>{5C22544A-7EE6-4342-B048-85BDC9FD1C3A}</a:tableStyleId>
              </a:tblPr>
              <a:tblGrid>
                <a:gridCol w="1695979">
                  <a:extLst>
                    <a:ext uri="{9D8B030D-6E8A-4147-A177-3AD203B41FA5}">
                      <a16:colId xmlns:a16="http://schemas.microsoft.com/office/drawing/2014/main" val="3298153970"/>
                    </a:ext>
                  </a:extLst>
                </a:gridCol>
                <a:gridCol w="1695979">
                  <a:extLst>
                    <a:ext uri="{9D8B030D-6E8A-4147-A177-3AD203B41FA5}">
                      <a16:colId xmlns:a16="http://schemas.microsoft.com/office/drawing/2014/main" val="105475164"/>
                    </a:ext>
                  </a:extLst>
                </a:gridCol>
                <a:gridCol w="1695979">
                  <a:extLst>
                    <a:ext uri="{9D8B030D-6E8A-4147-A177-3AD203B41FA5}">
                      <a16:colId xmlns:a16="http://schemas.microsoft.com/office/drawing/2014/main" val="2059567908"/>
                    </a:ext>
                  </a:extLst>
                </a:gridCol>
              </a:tblGrid>
              <a:tr h="1089025">
                <a:tc>
                  <a:txBody>
                    <a:bodyPr/>
                    <a:lstStyle/>
                    <a:p>
                      <a:pPr algn="ctr"/>
                      <a:r>
                        <a:rPr lang="en-GB" sz="1800" dirty="0" smtClean="0">
                          <a:solidFill>
                            <a:schemeClr val="tx1"/>
                          </a:solidFill>
                          <a:latin typeface="Letter-join 36" panose="02000805000000020003" pitchFamily="50" charset="0"/>
                        </a:rPr>
                        <a:t>C</a:t>
                      </a:r>
                    </a:p>
                    <a:p>
                      <a:pPr algn="ctr"/>
                      <a:r>
                        <a:rPr lang="en-GB" sz="3600" dirty="0" smtClean="0">
                          <a:solidFill>
                            <a:schemeClr val="tx1"/>
                          </a:solidFill>
                          <a:latin typeface="Letter-join 36" panose="02000805000000020003" pitchFamily="50" charset="0"/>
                        </a:rPr>
                        <a:t>.</a:t>
                      </a:r>
                      <a:endParaRPr lang="en-GB" sz="3600" dirty="0">
                        <a:solidFill>
                          <a:schemeClr val="tx1"/>
                        </a:solidFill>
                        <a:latin typeface="Letter-join 36" panose="02000805000000020003" pitchFamily="50" charset="0"/>
                      </a:endParaRPr>
                    </a:p>
                  </a:txBody>
                  <a:tcPr marL="91441" marR="91441" marT="45735" marB="45735"/>
                </a:tc>
                <a:tc>
                  <a:txBody>
                    <a:bodyPr/>
                    <a:lstStyle/>
                    <a:p>
                      <a:pPr algn="ctr"/>
                      <a:r>
                        <a:rPr lang="en-GB" sz="1800" dirty="0" smtClean="0">
                          <a:solidFill>
                            <a:schemeClr val="tx1"/>
                          </a:solidFill>
                          <a:latin typeface="Letter-join 36" panose="02000805000000020003" pitchFamily="50" charset="0"/>
                        </a:rPr>
                        <a:t>a</a:t>
                      </a:r>
                    </a:p>
                    <a:p>
                      <a:pPr algn="ctr"/>
                      <a:r>
                        <a:rPr lang="en-GB" sz="3200" dirty="0" smtClean="0">
                          <a:solidFill>
                            <a:schemeClr val="tx1"/>
                          </a:solidFill>
                          <a:latin typeface="Letter-join 36" panose="02000805000000020003" pitchFamily="50" charset="0"/>
                        </a:rPr>
                        <a:t>.</a:t>
                      </a:r>
                    </a:p>
                  </a:txBody>
                  <a:tcPr marL="91441" marR="91441" marT="45735" marB="45735"/>
                </a:tc>
                <a:tc>
                  <a:txBody>
                    <a:bodyPr/>
                    <a:lstStyle/>
                    <a:p>
                      <a:pPr algn="ctr"/>
                      <a:r>
                        <a:rPr lang="en-GB" sz="1800" dirty="0" smtClean="0">
                          <a:solidFill>
                            <a:schemeClr val="tx1"/>
                          </a:solidFill>
                          <a:latin typeface="Letter-join 36" panose="02000805000000020003" pitchFamily="50" charset="0"/>
                        </a:rPr>
                        <a:t>t</a:t>
                      </a:r>
                    </a:p>
                    <a:p>
                      <a:pPr algn="ctr"/>
                      <a:r>
                        <a:rPr lang="en-GB" sz="2800" dirty="0" smtClean="0">
                          <a:solidFill>
                            <a:schemeClr val="tx1"/>
                          </a:solidFill>
                          <a:latin typeface="Letter-join 36" panose="02000805000000020003" pitchFamily="50" charset="0"/>
                        </a:rPr>
                        <a:t>.</a:t>
                      </a:r>
                      <a:endParaRPr lang="en-GB" sz="1800" dirty="0" smtClean="0">
                        <a:solidFill>
                          <a:schemeClr val="tx1"/>
                        </a:solidFill>
                        <a:latin typeface="Letter-join 36" panose="02000805000000020003" pitchFamily="50" charset="0"/>
                      </a:endParaRPr>
                    </a:p>
                    <a:p>
                      <a:pPr algn="ctr"/>
                      <a:endParaRPr lang="en-GB" sz="1800" dirty="0">
                        <a:solidFill>
                          <a:schemeClr val="tx1"/>
                        </a:solidFill>
                        <a:latin typeface="Letter-join 36" panose="02000805000000020003" pitchFamily="50" charset="0"/>
                      </a:endParaRPr>
                    </a:p>
                  </a:txBody>
                  <a:tcPr marL="91441" marR="91441" marT="45735" marB="45735"/>
                </a:tc>
                <a:extLst>
                  <a:ext uri="{0D108BD9-81ED-4DB2-BD59-A6C34878D82A}">
                    <a16:rowId xmlns:a16="http://schemas.microsoft.com/office/drawing/2014/main" val="1190408800"/>
                  </a:ext>
                </a:extLst>
              </a:tr>
            </a:tbl>
          </a:graphicData>
        </a:graphic>
      </p:graphicFrame>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96336" y="80883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531938" y="625475"/>
            <a:ext cx="7056437" cy="1512888"/>
          </a:xfrm>
        </p:spPr>
        <p:txBody>
          <a:bodyPr/>
          <a:lstStyle/>
          <a:p>
            <a:pPr eaLnBrk="1" hangingPunct="1"/>
            <a:r>
              <a:rPr lang="en-GB" altLang="en-US" sz="2400" b="1" u="sng" smtClean="0">
                <a:latin typeface="Letter-join 36" panose="02000805000000020003" pitchFamily="50" charset="0"/>
              </a:rPr>
              <a:t>Phase 2 (Nursery/ Reception)</a:t>
            </a:r>
          </a:p>
        </p:txBody>
      </p:sp>
      <p:sp>
        <p:nvSpPr>
          <p:cNvPr id="30723" name="Rectangle 3"/>
          <p:cNvSpPr>
            <a:spLocks noGrp="1" noChangeArrowheads="1"/>
          </p:cNvSpPr>
          <p:nvPr>
            <p:ph idx="1"/>
          </p:nvPr>
        </p:nvSpPr>
        <p:spPr>
          <a:xfrm>
            <a:off x="827088" y="1963738"/>
            <a:ext cx="7620000" cy="4360862"/>
          </a:xfrm>
        </p:spPr>
        <p:txBody>
          <a:bodyPr/>
          <a:lstStyle/>
          <a:p>
            <a:pPr marL="0" indent="0">
              <a:buFont typeface="Brush Script MT" panose="03060802040406070304" pitchFamily="66" charset="0"/>
              <a:buNone/>
            </a:pPr>
            <a:r>
              <a:rPr lang="en-GB" altLang="en-US" sz="1900" smtClean="0">
                <a:latin typeface="Letter-join 36" panose="02000805000000020003" pitchFamily="50" charset="0"/>
              </a:rPr>
              <a:t>Learning phonemes to read and write simple words</a:t>
            </a:r>
          </a:p>
          <a:p>
            <a:pPr marL="0" indent="0">
              <a:buFont typeface="Brush Script MT" panose="03060802040406070304" pitchFamily="66" charset="0"/>
              <a:buNone/>
            </a:pPr>
            <a:r>
              <a:rPr lang="en-GB" altLang="en-US" sz="1900" b="1" smtClean="0">
                <a:latin typeface="Letter-join 36" panose="02000805000000020003" pitchFamily="50" charset="0"/>
              </a:rPr>
              <a:t>Children will learn their first 19 phonemes</a:t>
            </a:r>
            <a:r>
              <a:rPr lang="en-GB" altLang="en-US" sz="1900" smtClean="0">
                <a:latin typeface="Letter-join 36" panose="02000805000000020003" pitchFamily="50" charset="0"/>
              </a:rPr>
              <a:t>:</a:t>
            </a:r>
          </a:p>
          <a:p>
            <a:pPr marL="0" indent="0">
              <a:buFont typeface="Brush Script MT" panose="03060802040406070304" pitchFamily="66" charset="0"/>
              <a:buNone/>
            </a:pPr>
            <a:r>
              <a:rPr lang="en-GB" altLang="en-US" sz="1900" b="1" smtClean="0">
                <a:latin typeface="Letter-join 36" panose="02000805000000020003" pitchFamily="50" charset="0"/>
              </a:rPr>
              <a:t>Set 1</a:t>
            </a:r>
            <a:r>
              <a:rPr lang="en-GB" altLang="en-US" sz="1900" smtClean="0">
                <a:latin typeface="Letter-join 36" panose="02000805000000020003" pitchFamily="50" charset="0"/>
              </a:rPr>
              <a:t>: s a t p </a:t>
            </a:r>
          </a:p>
          <a:p>
            <a:pPr marL="0" indent="0">
              <a:buFont typeface="Brush Script MT" panose="03060802040406070304" pitchFamily="66" charset="0"/>
              <a:buNone/>
            </a:pPr>
            <a:r>
              <a:rPr lang="en-GB" altLang="en-US" sz="1900" b="1" smtClean="0">
                <a:latin typeface="Letter-join 36" panose="02000805000000020003" pitchFamily="50" charset="0"/>
              </a:rPr>
              <a:t>Set 2</a:t>
            </a:r>
            <a:r>
              <a:rPr lang="en-GB" altLang="en-US" sz="1900" smtClean="0">
                <a:latin typeface="Letter-join 36" panose="02000805000000020003" pitchFamily="50" charset="0"/>
              </a:rPr>
              <a:t>: i n m d</a:t>
            </a:r>
          </a:p>
          <a:p>
            <a:pPr marL="0" indent="0">
              <a:buFont typeface="Brush Script MT" panose="03060802040406070304" pitchFamily="66" charset="0"/>
              <a:buNone/>
            </a:pPr>
            <a:r>
              <a:rPr lang="en-GB" altLang="en-US" sz="1900" b="1" smtClean="0">
                <a:latin typeface="Letter-join 36" panose="02000805000000020003" pitchFamily="50" charset="0"/>
              </a:rPr>
              <a:t>Set 3</a:t>
            </a:r>
            <a:r>
              <a:rPr lang="en-GB" altLang="en-US" sz="1900" smtClean="0">
                <a:latin typeface="Letter-join 36" panose="02000805000000020003" pitchFamily="50" charset="0"/>
              </a:rPr>
              <a:t>: g o c k </a:t>
            </a:r>
          </a:p>
          <a:p>
            <a:pPr marL="0" indent="0">
              <a:buFont typeface="Brush Script MT" panose="03060802040406070304" pitchFamily="66" charset="0"/>
              <a:buNone/>
            </a:pPr>
            <a:r>
              <a:rPr lang="en-GB" altLang="en-US" sz="1900" b="1" smtClean="0">
                <a:latin typeface="Letter-join 36" panose="02000805000000020003" pitchFamily="50" charset="0"/>
              </a:rPr>
              <a:t>Set 4: </a:t>
            </a:r>
            <a:r>
              <a:rPr lang="en-GB" altLang="en-US" sz="1900" smtClean="0">
                <a:latin typeface="Letter-join 36" panose="02000805000000020003" pitchFamily="50" charset="0"/>
              </a:rPr>
              <a:t>ck (as in duck) e u r</a:t>
            </a:r>
          </a:p>
          <a:p>
            <a:pPr marL="0" indent="0">
              <a:buFont typeface="Brush Script MT" panose="03060802040406070304" pitchFamily="66" charset="0"/>
              <a:buNone/>
            </a:pPr>
            <a:r>
              <a:rPr lang="en-GB" altLang="en-US" sz="1900" b="1" smtClean="0">
                <a:latin typeface="Letter-join 36" panose="02000805000000020003" pitchFamily="50" charset="0"/>
              </a:rPr>
              <a:t>Set 5</a:t>
            </a:r>
            <a:r>
              <a:rPr lang="en-GB" altLang="en-US" sz="1900" smtClean="0">
                <a:latin typeface="Letter-join 36" panose="02000805000000020003" pitchFamily="50" charset="0"/>
              </a:rPr>
              <a:t>: h b l f ff (as in puff) ll (as in hill) ss (as in hiss)</a:t>
            </a:r>
          </a:p>
          <a:p>
            <a:pPr marL="0" indent="0">
              <a:buFont typeface="Brush Script MT" panose="03060802040406070304" pitchFamily="66" charset="0"/>
              <a:buNone/>
            </a:pPr>
            <a:r>
              <a:rPr lang="en-GB" altLang="en-US" sz="1900" b="1" smtClean="0">
                <a:latin typeface="Letter-join 36" panose="02000805000000020003" pitchFamily="50" charset="0"/>
              </a:rPr>
              <a:t>They will use these phonemes to read and spell simple “consonant-vowel-consonant” (CVC) words:</a:t>
            </a:r>
          </a:p>
          <a:p>
            <a:pPr marL="0" indent="0">
              <a:buFont typeface="Brush Script MT" panose="03060802040406070304" pitchFamily="66" charset="0"/>
              <a:buNone/>
            </a:pPr>
            <a:r>
              <a:rPr lang="en-GB" altLang="en-US" sz="1900" smtClean="0">
                <a:latin typeface="Letter-join 36" panose="02000805000000020003" pitchFamily="50" charset="0"/>
              </a:rPr>
              <a:t>sat, tap, dig, duck, rug, puff, hill, hiss</a:t>
            </a:r>
          </a:p>
          <a:p>
            <a:pPr marL="0" indent="0">
              <a:buFont typeface="Brush Script MT" panose="03060802040406070304" pitchFamily="66" charset="0"/>
              <a:buNone/>
            </a:pPr>
            <a:r>
              <a:rPr lang="en-GB" altLang="en-US" sz="1900" b="1" smtClean="0">
                <a:latin typeface="Letter-join 36" panose="02000805000000020003" pitchFamily="50" charset="0"/>
              </a:rPr>
              <a:t>All these words contain 3 phonemes.</a:t>
            </a:r>
            <a:endParaRPr lang="en-US" altLang="en-US" sz="1900" smtClean="0">
              <a:latin typeface="Letter-join 36" panose="02000805000000020003" pitchFamily="50" charset="0"/>
              <a:sym typeface="Comic Sans MS" panose="030F0702030302020204" pitchFamily="66" charset="0"/>
            </a:endParaRPr>
          </a:p>
        </p:txBody>
      </p:sp>
      <p:pic>
        <p:nvPicPr>
          <p:cNvPr id="30724" name="Picture 6" descr="G:\Ash USB\P.E\School Logo[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765175"/>
            <a:ext cx="936625"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96336" y="78354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GB" altLang="en-US" sz="2400" b="1" u="sng" smtClean="0">
                <a:latin typeface="Letter-join 36" panose="02000805000000020003" pitchFamily="50" charset="0"/>
              </a:rPr>
              <a:t>Saying the Sounds</a:t>
            </a:r>
            <a:r>
              <a:rPr lang="en-GB" altLang="en-US" sz="3200" smtClean="0"/>
              <a:t/>
            </a:r>
            <a:br>
              <a:rPr lang="en-GB" altLang="en-US" sz="3200" smtClean="0"/>
            </a:br>
            <a:r>
              <a:rPr lang="en-US" altLang="en-US" sz="3200" smtClean="0">
                <a:latin typeface="Comic Sans MS" panose="030F0702030302020204" pitchFamily="66" charset="0"/>
              </a:rPr>
              <a:t>     </a:t>
            </a:r>
            <a:endParaRPr lang="en-GB" altLang="en-US" sz="3200" smtClean="0">
              <a:latin typeface="Comic Sans MS" panose="030F0702030302020204" pitchFamily="66" charset="0"/>
            </a:endParaRPr>
          </a:p>
        </p:txBody>
      </p:sp>
      <p:sp>
        <p:nvSpPr>
          <p:cNvPr id="17411" name="Content Placeholder 2"/>
          <p:cNvSpPr>
            <a:spLocks noGrp="1"/>
          </p:cNvSpPr>
          <p:nvPr>
            <p:ph idx="1"/>
          </p:nvPr>
        </p:nvSpPr>
        <p:spPr/>
        <p:txBody>
          <a:bodyPr/>
          <a:lstStyle/>
          <a:p>
            <a:pPr marL="0" indent="0">
              <a:buFont typeface="Brush Script MT" panose="03060802040406070304" pitchFamily="66" charset="0"/>
              <a:buNone/>
              <a:defRPr/>
            </a:pPr>
            <a:r>
              <a:rPr lang="en-GB" altLang="en-US" sz="2000" dirty="0" smtClean="0">
                <a:latin typeface="Letter-join 36" panose="02000805000000020003" pitchFamily="50" charset="0"/>
              </a:rPr>
              <a:t>• Sounds should be articulated clearly and precisely.</a:t>
            </a:r>
          </a:p>
          <a:p>
            <a:pPr>
              <a:buFont typeface="Arial" panose="020B0604020202020204" pitchFamily="34" charset="0"/>
              <a:buChar char="•"/>
              <a:defRPr/>
            </a:pPr>
            <a:r>
              <a:rPr lang="en-GB" altLang="en-US" sz="2000" dirty="0" smtClean="0">
                <a:latin typeface="Letter-join 36" panose="02000805000000020003" pitchFamily="50" charset="0"/>
              </a:rPr>
              <a:t>Pronunciation of Phase 2 sounds</a:t>
            </a:r>
          </a:p>
          <a:p>
            <a:pPr marL="0" indent="0">
              <a:buFont typeface="Brush Script MT" panose="03060802040406070304" pitchFamily="66" charset="0"/>
              <a:buNone/>
              <a:defRPr/>
            </a:pPr>
            <a:r>
              <a:rPr lang="en-GB" altLang="en-US" sz="2000" dirty="0" smtClean="0">
                <a:latin typeface="Letter-join 36" panose="02000805000000020003" pitchFamily="50" charset="0"/>
                <a:hlinkClick r:id="rId5"/>
              </a:rPr>
              <a:t>https://www.youtube.com/watch?v=DIpcahxNSU4</a:t>
            </a:r>
            <a:endParaRPr lang="en-GB" altLang="en-US" sz="2000" dirty="0" smtClean="0">
              <a:latin typeface="Letter-join 36" panose="02000805000000020003" pitchFamily="50" charset="0"/>
            </a:endParaRPr>
          </a:p>
          <a:p>
            <a:pPr marL="0" indent="0">
              <a:buFont typeface="Brush Script MT" panose="03060802040406070304" pitchFamily="66" charset="0"/>
              <a:buNone/>
              <a:defRPr/>
            </a:pPr>
            <a:endParaRPr lang="en-GB" altLang="en-US" dirty="0" smtClean="0">
              <a:latin typeface="Comic Sans MS" panose="030F0702030302020204" pitchFamily="66" charset="0"/>
            </a:endParaRPr>
          </a:p>
          <a:p>
            <a:pPr>
              <a:buFont typeface="Arial" panose="020B0604020202020204" pitchFamily="34" charset="0"/>
              <a:buChar char="•"/>
              <a:defRPr/>
            </a:pPr>
            <a:endParaRPr lang="en-GB" altLang="en-US" dirty="0" smtClean="0">
              <a:latin typeface="Comic Sans MS" panose="030F0702030302020204" pitchFamily="66" charset="0"/>
            </a:endParaRPr>
          </a:p>
          <a:p>
            <a:pPr>
              <a:buFont typeface="Arial" panose="020B0604020202020204" pitchFamily="34" charset="0"/>
              <a:buChar char="•"/>
              <a:defRPr/>
            </a:pPr>
            <a:endParaRPr lang="en-GB" altLang="en-US" dirty="0" smtClean="0">
              <a:latin typeface="Comic Sans MS" panose="030F0702030302020204" pitchFamily="66" charset="0"/>
            </a:endParaRPr>
          </a:p>
        </p:txBody>
      </p:sp>
      <p:pic>
        <p:nvPicPr>
          <p:cNvPr id="32772" name="Picture 7" descr="G:\Ash USB\P.E\School Logo[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5063" y="884238"/>
            <a:ext cx="70008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89826" y="83500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971550" y="598488"/>
            <a:ext cx="7620000" cy="609600"/>
          </a:xfrm>
        </p:spPr>
        <p:txBody>
          <a:bodyPr/>
          <a:lstStyle/>
          <a:p>
            <a:pPr eaLnBrk="1" hangingPunct="1"/>
            <a:r>
              <a:rPr lang="en-GB" altLang="en-US" sz="2400" b="1" u="sng" smtClean="0">
                <a:latin typeface="Letter-join 36" panose="02000805000000020003" pitchFamily="50" charset="0"/>
              </a:rPr>
              <a:t>How can I help at home?</a:t>
            </a:r>
          </a:p>
        </p:txBody>
      </p:sp>
      <p:sp>
        <p:nvSpPr>
          <p:cNvPr id="1027" name="Rectangle 3"/>
          <p:cNvSpPr>
            <a:spLocks noGrp="1" noChangeArrowheads="1"/>
          </p:cNvSpPr>
          <p:nvPr>
            <p:ph idx="1"/>
          </p:nvPr>
        </p:nvSpPr>
        <p:spPr>
          <a:xfrm>
            <a:off x="1187450" y="2492375"/>
            <a:ext cx="7620000" cy="4114800"/>
          </a:xfrm>
        </p:spPr>
        <p:txBody>
          <a:bodyPr/>
          <a:lstStyle/>
          <a:p>
            <a:pPr marL="609600" indent="-609600" eaLnBrk="1" hangingPunct="1">
              <a:buFontTx/>
              <a:buAutoNum type="arabicPeriod"/>
            </a:pPr>
            <a:endParaRPr lang="en-GB" altLang="en-US" smtClean="0">
              <a:latin typeface="Comic Sans MS" panose="030F0702030302020204" pitchFamily="66" charset="0"/>
            </a:endParaRPr>
          </a:p>
          <a:p>
            <a:pPr marL="609600" indent="-609600" eaLnBrk="1" hangingPunct="1">
              <a:buFontTx/>
              <a:buAutoNum type="arabicPeriod"/>
            </a:pPr>
            <a:endParaRPr lang="en-GB" altLang="en-US" smtClean="0">
              <a:latin typeface="Comic Sans MS" panose="030F0702030302020204" pitchFamily="66" charset="0"/>
            </a:endParaRPr>
          </a:p>
        </p:txBody>
      </p:sp>
      <p:pic>
        <p:nvPicPr>
          <p:cNvPr id="34820" name="Picture 6" descr="G:\Ash USB\P.E\School Logo[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598488"/>
            <a:ext cx="7493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1"/>
          <p:cNvSpPr>
            <a:spLocks noChangeArrowheads="1"/>
          </p:cNvSpPr>
          <p:nvPr/>
        </p:nvSpPr>
        <p:spPr bwMode="auto">
          <a:xfrm>
            <a:off x="933450" y="1628775"/>
            <a:ext cx="72009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r>
              <a:rPr lang="en-GB" altLang="en-US" sz="2000" b="1">
                <a:latin typeface="Letter-join 36" panose="02000805000000020003" pitchFamily="50" charset="0"/>
              </a:rPr>
              <a:t>Oral blending: the robot game</a:t>
            </a:r>
          </a:p>
          <a:p>
            <a:r>
              <a:rPr lang="en-GB" altLang="en-US" sz="2000">
                <a:latin typeface="Letter-join 36" panose="02000805000000020003" pitchFamily="50" charset="0"/>
              </a:rPr>
              <a:t>Children need to practise hearing a series</a:t>
            </a:r>
          </a:p>
          <a:p>
            <a:r>
              <a:rPr lang="en-GB" altLang="en-US" sz="2000">
                <a:latin typeface="Letter-join 36" panose="02000805000000020003" pitchFamily="50" charset="0"/>
              </a:rPr>
              <a:t>of spoken sounds and merging them</a:t>
            </a:r>
          </a:p>
          <a:p>
            <a:r>
              <a:rPr lang="en-GB" altLang="en-US" sz="2000">
                <a:latin typeface="Letter-join 36" panose="02000805000000020003" pitchFamily="50" charset="0"/>
              </a:rPr>
              <a:t>together to make a word.</a:t>
            </a:r>
          </a:p>
          <a:p>
            <a:r>
              <a:rPr lang="en-GB" altLang="en-US" sz="2000">
                <a:latin typeface="Letter-join 36" panose="02000805000000020003" pitchFamily="50" charset="0"/>
              </a:rPr>
              <a:t>For example, you say ‘b-u-s’, and your child says ‘bus’.</a:t>
            </a:r>
          </a:p>
          <a:p>
            <a:endParaRPr lang="en-GB" altLang="en-US" sz="2000" b="1">
              <a:latin typeface="Letter-join 36" panose="02000805000000020003" pitchFamily="50" charset="0"/>
            </a:endParaRPr>
          </a:p>
          <a:p>
            <a:r>
              <a:rPr lang="en-GB" altLang="en-US" sz="2000" b="1">
                <a:latin typeface="Letter-join 36" panose="02000805000000020003" pitchFamily="50" charset="0"/>
              </a:rPr>
              <a:t>“What’s in the box?” </a:t>
            </a:r>
            <a:r>
              <a:rPr lang="en-GB" altLang="en-US" sz="2000">
                <a:latin typeface="Letter-join 36" panose="02000805000000020003" pitchFamily="50" charset="0"/>
              </a:rPr>
              <a:t>is a great game for</a:t>
            </a:r>
          </a:p>
          <a:p>
            <a:r>
              <a:rPr lang="en-GB" altLang="en-US" sz="2000">
                <a:latin typeface="Letter-join 36" panose="02000805000000020003" pitchFamily="50" charset="0"/>
              </a:rPr>
              <a:t>practising this skill. You choose an item from the box and sound talk it. E.g ‘I have a d-o-ll’ and your child has to guess  what you are holding. Repeat with your child sounding out the item they are holding and you guess. </a:t>
            </a:r>
          </a:p>
          <a:p>
            <a:endParaRPr lang="en-GB" altLang="en-US" sz="2000">
              <a:latin typeface="Letter-join 36" panose="02000805000000020003" pitchFamily="50" charset="0"/>
            </a:endParaRP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24750" y="65201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dissolve">
                                      <p:cBhvr>
                                        <p:cTn id="7" dur="500"/>
                                        <p:tgtEl>
                                          <p:spTgt spid="1027">
                                            <p:txEl>
                                              <p:pRg st="0" end="0"/>
                                            </p:txEl>
                                          </p:spTgt>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258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childTnLst>
        </p:cTn>
      </p:par>
    </p:tnLst>
    <p:bldLst>
      <p:bldP spid="102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2"/>
          <p:cNvSpPr>
            <a:spLocks noGrp="1"/>
          </p:cNvSpPr>
          <p:nvPr>
            <p:ph type="title"/>
          </p:nvPr>
        </p:nvSpPr>
        <p:spPr/>
        <p:txBody>
          <a:bodyPr/>
          <a:lstStyle/>
          <a:p>
            <a:r>
              <a:rPr lang="en-GB" altLang="en-US" sz="2400" b="1" u="sng" smtClean="0">
                <a:latin typeface="Letter-join 36" panose="02000805000000020003" pitchFamily="50" charset="0"/>
              </a:rPr>
              <a:t>Tricky Words</a:t>
            </a:r>
          </a:p>
        </p:txBody>
      </p:sp>
      <p:sp>
        <p:nvSpPr>
          <p:cNvPr id="36867" name="Content Placeholder 1"/>
          <p:cNvSpPr>
            <a:spLocks noGrp="1"/>
          </p:cNvSpPr>
          <p:nvPr>
            <p:ph idx="1"/>
          </p:nvPr>
        </p:nvSpPr>
        <p:spPr>
          <a:xfrm>
            <a:off x="900113" y="2119313"/>
            <a:ext cx="7343775" cy="3603625"/>
          </a:xfrm>
        </p:spPr>
        <p:txBody>
          <a:bodyPr/>
          <a:lstStyle/>
          <a:p>
            <a:pPr marL="0" indent="0">
              <a:buFont typeface="Brush Script MT" panose="03060802040406070304" pitchFamily="66" charset="0"/>
              <a:buNone/>
            </a:pPr>
            <a:r>
              <a:rPr lang="en-GB" altLang="en-US" sz="2000" smtClean="0">
                <a:latin typeface="Letter-join 36" panose="02000805000000020003" pitchFamily="50" charset="0"/>
              </a:rPr>
              <a:t>There are many words that </a:t>
            </a:r>
            <a:r>
              <a:rPr lang="en-GB" altLang="en-US" sz="2000" b="1" smtClean="0">
                <a:latin typeface="Letter-join 36" panose="02000805000000020003" pitchFamily="50" charset="0"/>
              </a:rPr>
              <a:t>cannot </a:t>
            </a:r>
            <a:r>
              <a:rPr lang="en-GB" altLang="en-US" sz="2000" smtClean="0">
                <a:latin typeface="Letter-join 36" panose="02000805000000020003" pitchFamily="50" charset="0"/>
              </a:rPr>
              <a:t>be blended or segmented because they are irregular. The children will have to learn these words by sight. ‘Tricky’ words will be sent home on book marks when your child is ready. </a:t>
            </a:r>
          </a:p>
          <a:p>
            <a:pPr marL="0" indent="0">
              <a:buFont typeface="Brush Script MT" panose="03060802040406070304" pitchFamily="66" charset="0"/>
              <a:buNone/>
            </a:pPr>
            <a:endParaRPr lang="en-GB" altLang="en-US" smtClean="0">
              <a:latin typeface="Comic Sans MS" panose="030F0702030302020204" pitchFamily="66" charset="0"/>
            </a:endParaRPr>
          </a:p>
          <a:p>
            <a:pPr marL="0" indent="0" algn="ctr">
              <a:buFont typeface="Brush Script MT" panose="03060802040406070304" pitchFamily="66" charset="0"/>
              <a:buNone/>
            </a:pPr>
            <a:r>
              <a:rPr lang="en-GB" altLang="en-US" sz="3200" b="1" smtClean="0">
                <a:latin typeface="Letter-join 36" panose="02000805000000020003" pitchFamily="50" charset="0"/>
              </a:rPr>
              <a:t>the   was   said   you   some</a:t>
            </a:r>
            <a:endParaRPr lang="en-US" altLang="en-US" sz="3200" smtClean="0">
              <a:latin typeface="Letter-join 36" panose="02000805000000020003" pitchFamily="50" charset="0"/>
              <a:ea typeface="MS PGothic" panose="020B0600070205080204" pitchFamily="34" charset="-128"/>
              <a:sym typeface="Marker Felt"/>
            </a:endParaRPr>
          </a:p>
        </p:txBody>
      </p:sp>
      <p:pic>
        <p:nvPicPr>
          <p:cNvPr id="36868" name="Picture 6" descr="G:\Ash USB\P.E\School Logo[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375" y="719138"/>
            <a:ext cx="955675"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34288" y="80883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p:cNvSpPr>
            <a:spLocks noGrp="1"/>
          </p:cNvSpPr>
          <p:nvPr>
            <p:ph type="title"/>
          </p:nvPr>
        </p:nvSpPr>
        <p:spPr>
          <a:xfrm>
            <a:off x="1095375" y="817563"/>
            <a:ext cx="6964363" cy="760412"/>
          </a:xfrm>
        </p:spPr>
        <p:txBody>
          <a:bodyPr/>
          <a:lstStyle/>
          <a:p>
            <a:pPr eaLnBrk="1" hangingPunct="1"/>
            <a:r>
              <a:rPr lang="en-GB" altLang="en-US" sz="2400" b="1" u="sng" smtClean="0">
                <a:latin typeface="Letter-join 36" panose="02000805000000020003" pitchFamily="50" charset="0"/>
              </a:rPr>
              <a:t>Phase 3 (Nursery/Reception)</a:t>
            </a:r>
          </a:p>
        </p:txBody>
      </p:sp>
      <p:sp>
        <p:nvSpPr>
          <p:cNvPr id="29698" name="Content Placeholder 1"/>
          <p:cNvSpPr>
            <a:spLocks noGrp="1"/>
          </p:cNvSpPr>
          <p:nvPr>
            <p:ph idx="1"/>
          </p:nvPr>
        </p:nvSpPr>
        <p:spPr>
          <a:xfrm>
            <a:off x="900113" y="1677988"/>
            <a:ext cx="7343775" cy="3973512"/>
          </a:xfrm>
        </p:spPr>
        <p:txBody>
          <a:bodyPr rtlCol="0">
            <a:noAutofit/>
          </a:bodyPr>
          <a:lstStyle/>
          <a:p>
            <a:pPr marL="0" indent="0">
              <a:buFont typeface="Brush Script MT" panose="03060802040406070304" pitchFamily="66" charset="0"/>
              <a:buNone/>
              <a:defRPr/>
            </a:pPr>
            <a:r>
              <a:rPr lang="en-GB" sz="1900" dirty="0" smtClean="0">
                <a:latin typeface="Letter-join 36" panose="02000805000000020003" pitchFamily="50" charset="0"/>
              </a:rPr>
              <a:t>Learning </a:t>
            </a:r>
            <a:r>
              <a:rPr lang="en-GB" sz="1900" dirty="0">
                <a:latin typeface="Letter-join 36" panose="02000805000000020003" pitchFamily="50" charset="0"/>
              </a:rPr>
              <a:t>the long vowel phonemes</a:t>
            </a:r>
          </a:p>
          <a:p>
            <a:pPr marL="0" indent="0">
              <a:buFont typeface="Brush Script MT" panose="03060802040406070304" pitchFamily="66" charset="0"/>
              <a:buNone/>
              <a:defRPr/>
            </a:pPr>
            <a:r>
              <a:rPr lang="en-GB" sz="1900" dirty="0" smtClean="0">
                <a:latin typeface="Letter-join 36" panose="02000805000000020003" pitchFamily="50" charset="0"/>
              </a:rPr>
              <a:t>Children </a:t>
            </a:r>
            <a:r>
              <a:rPr lang="en-GB" sz="1900" dirty="0">
                <a:latin typeface="Letter-join 36" panose="02000805000000020003" pitchFamily="50" charset="0"/>
              </a:rPr>
              <a:t>will enter phase 3 once they </a:t>
            </a:r>
            <a:r>
              <a:rPr lang="en-GB" sz="1900" dirty="0" smtClean="0">
                <a:latin typeface="Letter-join 36" panose="02000805000000020003" pitchFamily="50" charset="0"/>
              </a:rPr>
              <a:t>know the </a:t>
            </a:r>
            <a:r>
              <a:rPr lang="en-GB" sz="1900" dirty="0">
                <a:latin typeface="Letter-join 36" panose="02000805000000020003" pitchFamily="50" charset="0"/>
              </a:rPr>
              <a:t>first 19 phonemes and can blend </a:t>
            </a:r>
            <a:r>
              <a:rPr lang="en-GB" sz="1900" dirty="0" smtClean="0">
                <a:latin typeface="Letter-join 36" panose="02000805000000020003" pitchFamily="50" charset="0"/>
              </a:rPr>
              <a:t>and segment </a:t>
            </a:r>
            <a:r>
              <a:rPr lang="en-GB" sz="1900" dirty="0">
                <a:latin typeface="Letter-join 36" panose="02000805000000020003" pitchFamily="50" charset="0"/>
              </a:rPr>
              <a:t>to read and spell CVC (</a:t>
            </a:r>
            <a:r>
              <a:rPr lang="en-GB" sz="1900" dirty="0" smtClean="0">
                <a:latin typeface="Letter-join 36" panose="02000805000000020003" pitchFamily="50" charset="0"/>
              </a:rPr>
              <a:t>consonant-verb-consonant) words, e.g. cat, dog, pan, pin.</a:t>
            </a:r>
            <a:endParaRPr lang="en-GB" sz="1900" dirty="0">
              <a:latin typeface="Letter-join 36" panose="02000805000000020003" pitchFamily="50" charset="0"/>
            </a:endParaRPr>
          </a:p>
          <a:p>
            <a:pPr marL="0" indent="0">
              <a:buFont typeface="Brush Script MT" panose="03060802040406070304" pitchFamily="66" charset="0"/>
              <a:buNone/>
              <a:defRPr/>
            </a:pPr>
            <a:r>
              <a:rPr lang="en-GB" sz="1900" dirty="0" smtClean="0">
                <a:latin typeface="Letter-join 36" panose="02000805000000020003" pitchFamily="50" charset="0"/>
              </a:rPr>
              <a:t>They will then </a:t>
            </a:r>
            <a:r>
              <a:rPr lang="en-GB" sz="1900" dirty="0">
                <a:latin typeface="Letter-join 36" panose="02000805000000020003" pitchFamily="50" charset="0"/>
              </a:rPr>
              <a:t>learn another 26 phonemes:</a:t>
            </a:r>
          </a:p>
          <a:p>
            <a:pPr>
              <a:buFont typeface="Arial" panose="020B0604020202020204" pitchFamily="34" charset="0"/>
              <a:buChar char="•"/>
              <a:defRPr/>
            </a:pPr>
            <a:r>
              <a:rPr lang="pl-PL" sz="1900" b="1" dirty="0" smtClean="0">
                <a:latin typeface="Letter-join 36" panose="02000805000000020003" pitchFamily="50" charset="0"/>
              </a:rPr>
              <a:t>j</a:t>
            </a:r>
            <a:r>
              <a:rPr lang="pl-PL" sz="1900" b="1" dirty="0">
                <a:latin typeface="Letter-join 36" panose="02000805000000020003" pitchFamily="50" charset="0"/>
              </a:rPr>
              <a:t>, v, w, x, y, z, zz, qu</a:t>
            </a:r>
          </a:p>
          <a:p>
            <a:pPr>
              <a:buFont typeface="Arial" panose="020B0604020202020204" pitchFamily="34" charset="0"/>
              <a:buChar char="•"/>
              <a:defRPr/>
            </a:pPr>
            <a:r>
              <a:rPr lang="en-GB" sz="1900" b="1" dirty="0" err="1" smtClean="0">
                <a:latin typeface="Letter-join 36" panose="02000805000000020003" pitchFamily="50" charset="0"/>
              </a:rPr>
              <a:t>ch</a:t>
            </a:r>
            <a:r>
              <a:rPr lang="en-GB" sz="1900" b="1" dirty="0">
                <a:latin typeface="Letter-join 36" panose="02000805000000020003" pitchFamily="50" charset="0"/>
              </a:rPr>
              <a:t>, </a:t>
            </a:r>
            <a:r>
              <a:rPr lang="en-GB" sz="1900" b="1" dirty="0" err="1">
                <a:latin typeface="Letter-join 36" panose="02000805000000020003" pitchFamily="50" charset="0"/>
              </a:rPr>
              <a:t>sh</a:t>
            </a:r>
            <a:r>
              <a:rPr lang="en-GB" sz="1900" b="1" dirty="0">
                <a:latin typeface="Letter-join 36" panose="02000805000000020003" pitchFamily="50" charset="0"/>
              </a:rPr>
              <a:t>, </a:t>
            </a:r>
            <a:r>
              <a:rPr lang="en-GB" sz="1900" b="1" dirty="0" err="1">
                <a:latin typeface="Letter-join 36" panose="02000805000000020003" pitchFamily="50" charset="0"/>
              </a:rPr>
              <a:t>th</a:t>
            </a:r>
            <a:r>
              <a:rPr lang="en-GB" sz="1900" b="1" dirty="0">
                <a:latin typeface="Letter-join 36" panose="02000805000000020003" pitchFamily="50" charset="0"/>
              </a:rPr>
              <a:t>, ng, </a:t>
            </a:r>
            <a:r>
              <a:rPr lang="en-GB" sz="1900" b="1" dirty="0" err="1">
                <a:latin typeface="Letter-join 36" panose="02000805000000020003" pitchFamily="50" charset="0"/>
              </a:rPr>
              <a:t>ai</a:t>
            </a:r>
            <a:r>
              <a:rPr lang="en-GB" sz="1900" b="1" dirty="0">
                <a:latin typeface="Letter-join 36" panose="02000805000000020003" pitchFamily="50" charset="0"/>
              </a:rPr>
              <a:t>, </a:t>
            </a:r>
            <a:r>
              <a:rPr lang="en-GB" sz="1900" b="1" dirty="0" err="1">
                <a:latin typeface="Letter-join 36" panose="02000805000000020003" pitchFamily="50" charset="0"/>
              </a:rPr>
              <a:t>ee</a:t>
            </a:r>
            <a:r>
              <a:rPr lang="en-GB" sz="1900" b="1" dirty="0">
                <a:latin typeface="Letter-join 36" panose="02000805000000020003" pitchFamily="50" charset="0"/>
              </a:rPr>
              <a:t>, </a:t>
            </a:r>
            <a:r>
              <a:rPr lang="en-GB" sz="1900" b="1" dirty="0" err="1">
                <a:latin typeface="Letter-join 36" panose="02000805000000020003" pitchFamily="50" charset="0"/>
              </a:rPr>
              <a:t>igh</a:t>
            </a:r>
            <a:r>
              <a:rPr lang="en-GB" sz="1900" b="1" dirty="0">
                <a:latin typeface="Letter-join 36" panose="02000805000000020003" pitchFamily="50" charset="0"/>
              </a:rPr>
              <a:t>, </a:t>
            </a:r>
            <a:r>
              <a:rPr lang="en-GB" sz="1900" b="1" dirty="0" err="1">
                <a:latin typeface="Letter-join 36" panose="02000805000000020003" pitchFamily="50" charset="0"/>
              </a:rPr>
              <a:t>oa</a:t>
            </a:r>
            <a:r>
              <a:rPr lang="en-GB" sz="1900" b="1" dirty="0">
                <a:latin typeface="Letter-join 36" panose="02000805000000020003" pitchFamily="50" charset="0"/>
              </a:rPr>
              <a:t>, </a:t>
            </a:r>
            <a:r>
              <a:rPr lang="en-GB" sz="1900" b="1" dirty="0" err="1">
                <a:latin typeface="Letter-join 36" panose="02000805000000020003" pitchFamily="50" charset="0"/>
              </a:rPr>
              <a:t>oo</a:t>
            </a:r>
            <a:r>
              <a:rPr lang="en-GB" sz="1900" b="1" dirty="0">
                <a:latin typeface="Letter-join 36" panose="02000805000000020003" pitchFamily="50" charset="0"/>
              </a:rPr>
              <a:t>, </a:t>
            </a:r>
            <a:r>
              <a:rPr lang="en-GB" sz="1900" b="1" dirty="0" err="1">
                <a:latin typeface="Letter-join 36" panose="02000805000000020003" pitchFamily="50" charset="0"/>
              </a:rPr>
              <a:t>ar</a:t>
            </a:r>
            <a:r>
              <a:rPr lang="en-GB" sz="1900" b="1" dirty="0">
                <a:latin typeface="Letter-join 36" panose="02000805000000020003" pitchFamily="50" charset="0"/>
              </a:rPr>
              <a:t>, or,</a:t>
            </a:r>
          </a:p>
          <a:p>
            <a:pPr>
              <a:buFont typeface="Arial" panose="020B0604020202020204" pitchFamily="34" charset="0"/>
              <a:buChar char="•"/>
              <a:defRPr/>
            </a:pPr>
            <a:r>
              <a:rPr lang="en-GB" sz="1900" b="1" dirty="0" err="1" smtClean="0">
                <a:latin typeface="Letter-join 36" panose="02000805000000020003" pitchFamily="50" charset="0"/>
              </a:rPr>
              <a:t>ur</a:t>
            </a:r>
            <a:r>
              <a:rPr lang="en-GB" sz="1900" b="1" dirty="0">
                <a:latin typeface="Letter-join 36" panose="02000805000000020003" pitchFamily="50" charset="0"/>
              </a:rPr>
              <a:t>, ow, oi, ear, air, </a:t>
            </a:r>
            <a:r>
              <a:rPr lang="en-GB" sz="1900" b="1" dirty="0" err="1">
                <a:latin typeface="Letter-join 36" panose="02000805000000020003" pitchFamily="50" charset="0"/>
              </a:rPr>
              <a:t>ure</a:t>
            </a:r>
            <a:r>
              <a:rPr lang="en-GB" sz="1900" b="1" dirty="0">
                <a:latin typeface="Letter-join 36" panose="02000805000000020003" pitchFamily="50" charset="0"/>
              </a:rPr>
              <a:t>, </a:t>
            </a:r>
            <a:r>
              <a:rPr lang="en-GB" sz="1900" b="1" dirty="0" err="1">
                <a:latin typeface="Letter-join 36" panose="02000805000000020003" pitchFamily="50" charset="0"/>
              </a:rPr>
              <a:t>er</a:t>
            </a:r>
            <a:endParaRPr lang="en-GB" sz="1900" b="1" dirty="0">
              <a:latin typeface="Letter-join 36" panose="02000805000000020003" pitchFamily="50" charset="0"/>
            </a:endParaRPr>
          </a:p>
          <a:p>
            <a:pPr marL="0" indent="0">
              <a:buFont typeface="Brush Script MT" panose="03060802040406070304" pitchFamily="66" charset="0"/>
              <a:buNone/>
              <a:defRPr/>
            </a:pPr>
            <a:r>
              <a:rPr lang="en-GB" sz="1900" dirty="0" smtClean="0">
                <a:latin typeface="Letter-join 36" panose="02000805000000020003" pitchFamily="50" charset="0"/>
              </a:rPr>
              <a:t>They </a:t>
            </a:r>
            <a:r>
              <a:rPr lang="en-GB" sz="1900" dirty="0">
                <a:latin typeface="Letter-join 36" panose="02000805000000020003" pitchFamily="50" charset="0"/>
              </a:rPr>
              <a:t>will use these phonemes (</a:t>
            </a:r>
            <a:r>
              <a:rPr lang="en-GB" sz="1900" b="1" dirty="0">
                <a:latin typeface="Letter-join 36" panose="02000805000000020003" pitchFamily="50" charset="0"/>
              </a:rPr>
              <a:t>and the ones from</a:t>
            </a:r>
          </a:p>
          <a:p>
            <a:pPr>
              <a:buFont typeface="Arial" panose="020B0604020202020204" pitchFamily="34" charset="0"/>
              <a:buChar char="•"/>
              <a:defRPr/>
            </a:pPr>
            <a:r>
              <a:rPr lang="en-GB" sz="1900" b="1" dirty="0">
                <a:latin typeface="Letter-join 36" panose="02000805000000020003" pitchFamily="50" charset="0"/>
              </a:rPr>
              <a:t>Phase 2</a:t>
            </a:r>
            <a:r>
              <a:rPr lang="en-GB" sz="1900" dirty="0">
                <a:latin typeface="Letter-join 36" panose="02000805000000020003" pitchFamily="50" charset="0"/>
              </a:rPr>
              <a:t>) to read and spell words:</a:t>
            </a:r>
          </a:p>
          <a:p>
            <a:pPr>
              <a:buFont typeface="Arial" panose="020B0604020202020204" pitchFamily="34" charset="0"/>
              <a:buChar char="•"/>
              <a:defRPr/>
            </a:pPr>
            <a:r>
              <a:rPr lang="en-GB" sz="1900" dirty="0">
                <a:latin typeface="Letter-join 36" panose="02000805000000020003" pitchFamily="50" charset="0"/>
              </a:rPr>
              <a:t>chip, shop, thin, ring, pain, feet, night,</a:t>
            </a:r>
          </a:p>
          <a:p>
            <a:pPr>
              <a:buFont typeface="Arial" panose="020B0604020202020204" pitchFamily="34" charset="0"/>
              <a:buChar char="•"/>
              <a:defRPr/>
            </a:pPr>
            <a:r>
              <a:rPr lang="en-GB" sz="1900" dirty="0">
                <a:latin typeface="Letter-join 36" panose="02000805000000020003" pitchFamily="50" charset="0"/>
              </a:rPr>
              <a:t>boat, boot, look, farm, fork, burn,</a:t>
            </a:r>
            <a:endParaRPr lang="en-GB" altLang="en-US" sz="1900" dirty="0" smtClean="0">
              <a:latin typeface="Letter-join 36" panose="02000805000000020003" pitchFamily="50" charset="0"/>
            </a:endParaRPr>
          </a:p>
        </p:txBody>
      </p:sp>
      <p:pic>
        <p:nvPicPr>
          <p:cNvPr id="38916" name="Picture 6" descr="G:\Ash USB\P.E\School Logo[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738" y="717550"/>
            <a:ext cx="760412"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34288" y="8175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2" name="Picture 6" descr="G:\Ash USB\P.E\School Logo[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730250"/>
            <a:ext cx="84455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1"/>
          <p:cNvSpPr txBox="1">
            <a:spLocks noChangeArrowheads="1"/>
          </p:cNvSpPr>
          <p:nvPr/>
        </p:nvSpPr>
        <p:spPr bwMode="auto">
          <a:xfrm>
            <a:off x="823913" y="2279650"/>
            <a:ext cx="6411912"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buFont typeface="Arial" panose="020B0604020202020204" pitchFamily="34" charset="0"/>
              <a:buChar char="•"/>
            </a:pPr>
            <a:r>
              <a:rPr lang="en-GB" altLang="en-US" sz="2000">
                <a:latin typeface="Letter-join 36" panose="02000805000000020003" pitchFamily="50" charset="0"/>
              </a:rPr>
              <a:t> Sounds should be articulated clearly and precisely.</a:t>
            </a:r>
          </a:p>
          <a:p>
            <a:pPr>
              <a:buFont typeface="Arial" panose="020B0604020202020204" pitchFamily="34" charset="0"/>
              <a:buChar char="•"/>
            </a:pPr>
            <a:endParaRPr lang="en-GB" altLang="en-US" sz="2000">
              <a:latin typeface="Letter-join 36" panose="02000805000000020003" pitchFamily="50" charset="0"/>
            </a:endParaRPr>
          </a:p>
          <a:p>
            <a:pPr>
              <a:buFont typeface="Arial" panose="020B0604020202020204" pitchFamily="34" charset="0"/>
              <a:buChar char="•"/>
            </a:pPr>
            <a:r>
              <a:rPr lang="en-GB" altLang="en-US" sz="2000">
                <a:latin typeface="Letter-join 36" panose="02000805000000020003" pitchFamily="50" charset="0"/>
              </a:rPr>
              <a:t>Pronunciation of Phase 3 sounds</a:t>
            </a:r>
          </a:p>
          <a:p>
            <a:r>
              <a:rPr lang="en-GB" altLang="en-US" sz="2000">
                <a:latin typeface="Letter-join 36" panose="02000805000000020003" pitchFamily="50" charset="0"/>
                <a:hlinkClick r:id="rId6"/>
              </a:rPr>
              <a:t>https://www.youtube.com/watch?v=vU2vWZKS7rY</a:t>
            </a:r>
            <a:endParaRPr lang="en-GB" altLang="en-US" sz="2000">
              <a:latin typeface="Letter-join 36" panose="02000805000000020003" pitchFamily="50" charset="0"/>
            </a:endParaRPr>
          </a:p>
          <a:p>
            <a:endParaRPr lang="en-GB" altLang="en-US"/>
          </a:p>
        </p:txBody>
      </p:sp>
      <p:sp>
        <p:nvSpPr>
          <p:cNvPr id="40964" name="TextBox 1"/>
          <p:cNvSpPr txBox="1">
            <a:spLocks noChangeArrowheads="1"/>
          </p:cNvSpPr>
          <p:nvPr/>
        </p:nvSpPr>
        <p:spPr bwMode="auto">
          <a:xfrm>
            <a:off x="2700338" y="1008063"/>
            <a:ext cx="3671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r>
              <a:rPr lang="en-GB" altLang="en-US" sz="2400" b="1" u="sng">
                <a:latin typeface="Letter-join 36" panose="02000805000000020003" pitchFamily="50" charset="0"/>
              </a:rPr>
              <a:t>Saying the Sounds</a:t>
            </a:r>
            <a:endParaRPr lang="en-GB" altLang="en-US" b="1" u="sng"/>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52320" y="8604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GB" altLang="en-US" sz="2400" b="1" u="sng" smtClean="0">
                <a:latin typeface="Letter-join 36" panose="02000805000000020003" pitchFamily="50" charset="0"/>
              </a:rPr>
              <a:t>Phonics and Reading</a:t>
            </a:r>
          </a:p>
        </p:txBody>
      </p:sp>
      <p:pic>
        <p:nvPicPr>
          <p:cNvPr id="43011" name="Picture 6" descr="G:\Ash USB\P.E\School Logo[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738" y="717550"/>
            <a:ext cx="97631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Content Placeholder 4"/>
          <p:cNvPicPr>
            <a:picLocks noGrp="1" noChangeAspect="1"/>
          </p:cNvPicPr>
          <p:nvPr>
            <p:ph idx="1"/>
          </p:nvPr>
        </p:nvPicPr>
        <p:blipFill>
          <a:blip r:embed="rId6">
            <a:extLst>
              <a:ext uri="{28A0092B-C50C-407E-A947-70E740481C1C}">
                <a14:useLocalDpi xmlns:a14="http://schemas.microsoft.com/office/drawing/2010/main" val="0"/>
              </a:ext>
            </a:extLst>
          </a:blip>
          <a:srcRect/>
          <a:stretch>
            <a:fillRect/>
          </a:stretch>
        </p:blipFill>
        <p:spPr>
          <a:xfrm>
            <a:off x="6137275" y="2135188"/>
            <a:ext cx="1920875" cy="1439862"/>
          </a:xfrm>
        </p:spPr>
      </p:pic>
      <p:pic>
        <p:nvPicPr>
          <p:cNvPr id="43013"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37275" y="3933825"/>
            <a:ext cx="19208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Box 6"/>
          <p:cNvSpPr txBox="1">
            <a:spLocks noChangeArrowheads="1"/>
          </p:cNvSpPr>
          <p:nvPr/>
        </p:nvSpPr>
        <p:spPr bwMode="auto">
          <a:xfrm>
            <a:off x="1549400" y="2152650"/>
            <a:ext cx="45370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r>
              <a:rPr lang="en-GB" altLang="en-US" sz="2000">
                <a:latin typeface="Letter-join 36" panose="02000805000000020003" pitchFamily="50" charset="0"/>
              </a:rPr>
              <a:t>Children in Nursery will begin to take books home during the Spring Term. </a:t>
            </a:r>
          </a:p>
          <a:p>
            <a:endParaRPr lang="en-GB" altLang="en-US" sz="2000">
              <a:latin typeface="Letter-join 36" panose="02000805000000020003" pitchFamily="50" charset="0"/>
            </a:endParaRPr>
          </a:p>
          <a:p>
            <a:r>
              <a:rPr lang="en-GB" altLang="en-US" sz="2000">
                <a:latin typeface="Letter-join 36" panose="02000805000000020003" pitchFamily="50" charset="0"/>
              </a:rPr>
              <a:t>The children will begin by taking discussion books home and will progress onto worded books following the introduction of Phase 2 phonics.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40337" y="965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971550" y="1858963"/>
            <a:ext cx="7088188" cy="3960812"/>
          </a:xfrm>
        </p:spPr>
        <p:txBody>
          <a:bodyPr/>
          <a:lstStyle/>
          <a:p>
            <a:r>
              <a:rPr lang="en-GB" altLang="en-US" sz="2400" b="1" u="sng" smtClean="0">
                <a:latin typeface="Letter-join 36" panose="02000805000000020003" pitchFamily="50" charset="0"/>
              </a:rPr>
              <a:t>Aims</a:t>
            </a:r>
            <a:r>
              <a:rPr lang="en-GB" altLang="en-US" sz="2400" smtClean="0">
                <a:latin typeface="Letter-join 36" panose="02000805000000020003" pitchFamily="50" charset="0"/>
              </a:rPr>
              <a:t/>
            </a:r>
            <a:br>
              <a:rPr lang="en-GB" altLang="en-US" sz="2400" smtClean="0">
                <a:latin typeface="Letter-join 36" panose="02000805000000020003" pitchFamily="50" charset="0"/>
              </a:rPr>
            </a:br>
            <a:r>
              <a:rPr lang="en-GB" altLang="en-US" sz="2400" smtClean="0">
                <a:latin typeface="Letter-join 36" panose="02000805000000020003" pitchFamily="50" charset="0"/>
              </a:rPr>
              <a:t/>
            </a:r>
            <a:br>
              <a:rPr lang="en-GB" altLang="en-US" sz="2400" smtClean="0">
                <a:latin typeface="Letter-join 36" panose="02000805000000020003" pitchFamily="50" charset="0"/>
              </a:rPr>
            </a:br>
            <a:r>
              <a:rPr lang="en-GB" altLang="en-US" sz="2000" smtClean="0">
                <a:latin typeface="Letter-join 36" panose="02000805000000020003" pitchFamily="50" charset="0"/>
              </a:rPr>
              <a:t>• To share how phonics is taught at Hillside Primary.</a:t>
            </a:r>
            <a:br>
              <a:rPr lang="en-GB" altLang="en-US" sz="2000" smtClean="0">
                <a:latin typeface="Letter-join 36" panose="02000805000000020003" pitchFamily="50" charset="0"/>
              </a:rPr>
            </a:br>
            <a:r>
              <a:rPr lang="en-GB" altLang="en-US" sz="2000" smtClean="0">
                <a:latin typeface="Letter-join 36" panose="02000805000000020003" pitchFamily="50" charset="0"/>
              </a:rPr>
              <a:t>• To develop parents’ confidence in helping their children with phonics and reading.</a:t>
            </a:r>
            <a:br>
              <a:rPr lang="en-GB" altLang="en-US" sz="2000" smtClean="0">
                <a:latin typeface="Letter-join 36" panose="02000805000000020003" pitchFamily="50" charset="0"/>
              </a:rPr>
            </a:br>
            <a:r>
              <a:rPr lang="en-GB" altLang="en-US" sz="2000" smtClean="0">
                <a:latin typeface="Letter-join 36" panose="02000805000000020003" pitchFamily="50" charset="0"/>
              </a:rPr>
              <a:t>• To teach the basics of phonics and some useful phonics terms.</a:t>
            </a:r>
            <a:br>
              <a:rPr lang="en-GB" altLang="en-US" sz="2000" smtClean="0">
                <a:latin typeface="Letter-join 36" panose="02000805000000020003" pitchFamily="50" charset="0"/>
              </a:rPr>
            </a:br>
            <a:r>
              <a:rPr lang="en-GB" altLang="en-US" sz="2000" smtClean="0">
                <a:latin typeface="Letter-join 36" panose="02000805000000020003" pitchFamily="50" charset="0"/>
              </a:rPr>
              <a:t>• To outline the different stages in phonic development.</a:t>
            </a:r>
            <a:br>
              <a:rPr lang="en-GB" altLang="en-US" sz="2000" smtClean="0">
                <a:latin typeface="Letter-join 36" panose="02000805000000020003" pitchFamily="50" charset="0"/>
              </a:rPr>
            </a:br>
            <a:r>
              <a:rPr lang="en-GB" altLang="en-US" sz="2000" smtClean="0">
                <a:latin typeface="Letter-join 36" panose="02000805000000020003" pitchFamily="50" charset="0"/>
              </a:rPr>
              <a:t>• To show examples of activities and resources we use to teach phonics.</a:t>
            </a:r>
            <a:br>
              <a:rPr lang="en-GB" altLang="en-US" sz="2000" smtClean="0">
                <a:latin typeface="Letter-join 36" panose="02000805000000020003" pitchFamily="50" charset="0"/>
              </a:rPr>
            </a:br>
            <a:r>
              <a:rPr lang="en-GB" altLang="en-US" sz="2000" smtClean="0">
                <a:latin typeface="Letter-join 36" panose="02000805000000020003" pitchFamily="50" charset="0"/>
              </a:rPr>
              <a:t>• To share websites which parents can use to support their children.</a:t>
            </a:r>
            <a:r>
              <a:rPr lang="en-GB" altLang="en-US" sz="1600" smtClean="0">
                <a:latin typeface="Letter-join 36" panose="02000805000000020003" pitchFamily="50" charset="0"/>
              </a:rPr>
              <a:t/>
            </a:r>
            <a:br>
              <a:rPr lang="en-GB" altLang="en-US" sz="1600" smtClean="0">
                <a:latin typeface="Letter-join 36" panose="02000805000000020003" pitchFamily="50" charset="0"/>
              </a:rPr>
            </a:br>
            <a:endParaRPr lang="en-US" altLang="en-US" sz="1600" smtClean="0">
              <a:latin typeface="Letter-join 36" panose="02000805000000020003" pitchFamily="50" charset="0"/>
            </a:endParaRPr>
          </a:p>
        </p:txBody>
      </p:sp>
      <p:pic>
        <p:nvPicPr>
          <p:cNvPr id="8195" name="Picture 6" descr="G:\Ash USB\P.E\School Logo[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5063" y="717550"/>
            <a:ext cx="1008062"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20660" y="97234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GB" altLang="en-US" sz="2400" b="1" u="sng" smtClean="0">
                <a:latin typeface="Letter-join 36" panose="02000805000000020003" pitchFamily="50" charset="0"/>
              </a:rPr>
              <a:t>Phonics and Writing</a:t>
            </a:r>
          </a:p>
        </p:txBody>
      </p:sp>
      <p:sp>
        <p:nvSpPr>
          <p:cNvPr id="45059" name="Content Placeholder 2"/>
          <p:cNvSpPr>
            <a:spLocks noGrp="1"/>
          </p:cNvSpPr>
          <p:nvPr>
            <p:ph idx="1"/>
          </p:nvPr>
        </p:nvSpPr>
        <p:spPr/>
        <p:txBody>
          <a:bodyPr/>
          <a:lstStyle/>
          <a:p>
            <a:pPr>
              <a:buFont typeface="Arial" panose="020B0604020202020204" pitchFamily="34" charset="0"/>
              <a:buChar char="•"/>
            </a:pPr>
            <a:r>
              <a:rPr lang="en-GB" altLang="en-US" sz="2000" smtClean="0">
                <a:latin typeface="Letter-join 36" panose="02000805000000020003" pitchFamily="50" charset="0"/>
              </a:rPr>
              <a:t>Cursive font</a:t>
            </a:r>
          </a:p>
          <a:p>
            <a:pPr>
              <a:buFont typeface="Arial" panose="020B0604020202020204" pitchFamily="34" charset="0"/>
              <a:buChar char="•"/>
            </a:pPr>
            <a:r>
              <a:rPr lang="en-GB" altLang="en-US" sz="2000" smtClean="0">
                <a:latin typeface="Letter-join 36" panose="02000805000000020003" pitchFamily="50" charset="0"/>
              </a:rPr>
              <a:t>Encouraging children to use lead in and lead out</a:t>
            </a:r>
          </a:p>
          <a:p>
            <a:pPr>
              <a:buFont typeface="Arial" panose="020B0604020202020204" pitchFamily="34" charset="0"/>
              <a:buChar char="•"/>
            </a:pPr>
            <a:r>
              <a:rPr lang="en-GB" altLang="en-US" sz="2000" smtClean="0">
                <a:latin typeface="Letter-join 36" panose="02000805000000020003" pitchFamily="50" charset="0"/>
              </a:rPr>
              <a:t>Each sound we learn we also try to write – in fun ways!</a:t>
            </a:r>
          </a:p>
          <a:p>
            <a:pPr>
              <a:buFont typeface="Arial" panose="020B0604020202020204" pitchFamily="34" charset="0"/>
              <a:buChar char="•"/>
            </a:pPr>
            <a:endParaRPr lang="en-GB" altLang="en-US" smtClean="0">
              <a:latin typeface="Letter-join 36" panose="02000805000000020003" pitchFamily="50" charset="0"/>
            </a:endParaRPr>
          </a:p>
        </p:txBody>
      </p:sp>
      <p:pic>
        <p:nvPicPr>
          <p:cNvPr id="45060" name="Picture 6" descr="G:\Ash USB\P.E\School Logo[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375" y="817563"/>
            <a:ext cx="955675"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59688" y="8175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GB" altLang="en-US" sz="2400" b="1" u="sng" smtClean="0">
                <a:latin typeface="Letter-join 36" panose="02000805000000020003" pitchFamily="50" charset="0"/>
              </a:rPr>
              <a:t>How can I help at home?</a:t>
            </a:r>
          </a:p>
        </p:txBody>
      </p:sp>
      <p:sp>
        <p:nvSpPr>
          <p:cNvPr id="47107" name="Content Placeholder 2"/>
          <p:cNvSpPr>
            <a:spLocks noGrp="1"/>
          </p:cNvSpPr>
          <p:nvPr>
            <p:ph idx="1"/>
          </p:nvPr>
        </p:nvSpPr>
        <p:spPr>
          <a:xfrm>
            <a:off x="966788" y="1947863"/>
            <a:ext cx="7221537" cy="4292600"/>
          </a:xfrm>
        </p:spPr>
        <p:txBody>
          <a:bodyPr/>
          <a:lstStyle/>
          <a:p>
            <a:pPr>
              <a:buFont typeface="Arial" panose="020B0604020202020204" pitchFamily="34" charset="0"/>
              <a:buChar char="•"/>
            </a:pPr>
            <a:r>
              <a:rPr lang="en-GB" altLang="en-US" sz="1900" smtClean="0">
                <a:latin typeface="Letter-join 36" panose="02000805000000020003" pitchFamily="50" charset="0"/>
              </a:rPr>
              <a:t>Say each sound in the word from left to right.</a:t>
            </a:r>
          </a:p>
          <a:p>
            <a:pPr>
              <a:buFont typeface="Arial" panose="020B0604020202020204" pitchFamily="34" charset="0"/>
              <a:buChar char="•"/>
            </a:pPr>
            <a:r>
              <a:rPr lang="en-GB" altLang="en-US" sz="1900" smtClean="0">
                <a:latin typeface="Letter-join 36" panose="02000805000000020003" pitchFamily="50" charset="0"/>
              </a:rPr>
              <a:t>Blend the sounds by pointing to each letter, i.e. /</a:t>
            </a:r>
          </a:p>
          <a:p>
            <a:pPr>
              <a:buFont typeface="Arial" panose="020B0604020202020204" pitchFamily="34" charset="0"/>
              <a:buChar char="•"/>
            </a:pPr>
            <a:r>
              <a:rPr lang="en-GB" altLang="en-US" sz="1900" smtClean="0">
                <a:latin typeface="Letter-join 36" panose="02000805000000020003" pitchFamily="50" charset="0"/>
              </a:rPr>
              <a:t>b/ in bat, or letter group, i.e. /igh/ in sigh, as you say the sound, then run your finger under the whole word as you say it.</a:t>
            </a:r>
          </a:p>
          <a:p>
            <a:pPr>
              <a:buFont typeface="Arial" panose="020B0604020202020204" pitchFamily="34" charset="0"/>
              <a:buChar char="•"/>
            </a:pPr>
            <a:r>
              <a:rPr lang="en-GB" altLang="en-US" sz="1900" smtClean="0">
                <a:latin typeface="Letter-join 36" panose="02000805000000020003" pitchFamily="50" charset="0"/>
              </a:rPr>
              <a:t>Try to ensure that you pronounce the sound accurately.</a:t>
            </a:r>
          </a:p>
          <a:p>
            <a:pPr>
              <a:buFont typeface="Arial" panose="020B0604020202020204" pitchFamily="34" charset="0"/>
              <a:buChar char="•"/>
            </a:pPr>
            <a:r>
              <a:rPr lang="en-GB" altLang="en-US" sz="1900" smtClean="0">
                <a:latin typeface="Letter-join 36" panose="02000805000000020003" pitchFamily="50" charset="0"/>
              </a:rPr>
              <a:t>Talk about the meaning if your child does not</a:t>
            </a:r>
          </a:p>
          <a:p>
            <a:pPr>
              <a:buFont typeface="Arial" panose="020B0604020202020204" pitchFamily="34" charset="0"/>
              <a:buChar char="•"/>
            </a:pPr>
            <a:r>
              <a:rPr lang="en-GB" altLang="en-US" sz="1900" smtClean="0">
                <a:latin typeface="Letter-join 36" panose="02000805000000020003" pitchFamily="50" charset="0"/>
              </a:rPr>
              <a:t>understand the word they have read.</a:t>
            </a:r>
          </a:p>
          <a:p>
            <a:pPr>
              <a:buFont typeface="Arial" panose="020B0604020202020204" pitchFamily="34" charset="0"/>
              <a:buChar char="•"/>
            </a:pPr>
            <a:r>
              <a:rPr lang="en-GB" altLang="en-US" sz="1900" smtClean="0">
                <a:latin typeface="Letter-join 36" panose="02000805000000020003" pitchFamily="50" charset="0"/>
              </a:rPr>
              <a:t>Work at your child’s pace.</a:t>
            </a:r>
          </a:p>
          <a:p>
            <a:pPr>
              <a:buFont typeface="Arial" panose="020B0604020202020204" pitchFamily="34" charset="0"/>
              <a:buChar char="•"/>
            </a:pPr>
            <a:r>
              <a:rPr lang="en-GB" altLang="en-US" sz="1900" smtClean="0">
                <a:latin typeface="Letter-join 36" panose="02000805000000020003" pitchFamily="50" charset="0"/>
              </a:rPr>
              <a:t>Always be positive and give lots of praise and</a:t>
            </a:r>
          </a:p>
          <a:p>
            <a:pPr>
              <a:buFont typeface="Arial" panose="020B0604020202020204" pitchFamily="34" charset="0"/>
              <a:buChar char="•"/>
            </a:pPr>
            <a:r>
              <a:rPr lang="en-GB" altLang="en-US" sz="1900" smtClean="0">
                <a:latin typeface="Letter-join 36" panose="02000805000000020003" pitchFamily="50" charset="0"/>
              </a:rPr>
              <a:t>encouragement.</a:t>
            </a:r>
          </a:p>
        </p:txBody>
      </p:sp>
      <p:pic>
        <p:nvPicPr>
          <p:cNvPr id="47108" name="Picture 7" descr="G:\Ash USB\P.E\School Logo[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4588" y="722313"/>
            <a:ext cx="9525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99351" y="77901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ChangeArrowheads="1"/>
          </p:cNvSpPr>
          <p:nvPr/>
        </p:nvSpPr>
        <p:spPr bwMode="auto">
          <a:xfrm>
            <a:off x="1339850" y="1157288"/>
            <a:ext cx="6700838" cy="560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2"/>
              </a:buClr>
              <a:buSzPct val="85000"/>
              <a:buFont typeface="Brush Script MT" panose="03060802040406070304" pitchFamily="66" charset="0"/>
              <a:buChar char="O"/>
              <a:defRPr sz="2400">
                <a:solidFill>
                  <a:schemeClr val="tx1"/>
                </a:solidFill>
                <a:latin typeface="Franklin Gothic Book" panose="020B0503020102020204" pitchFamily="34" charset="0"/>
              </a:defRPr>
            </a:lvl1pPr>
            <a:lvl2pPr marL="742950" indent="-285750">
              <a:spcBef>
                <a:spcPct val="20000"/>
              </a:spcBef>
              <a:buClr>
                <a:schemeClr val="accent2"/>
              </a:buClr>
              <a:buSzPct val="85000"/>
              <a:buFont typeface="Brush Script MT" panose="03060802040406070304" pitchFamily="66" charset="0"/>
              <a:buChar char="O"/>
              <a:defRPr sz="2200">
                <a:solidFill>
                  <a:schemeClr val="tx1"/>
                </a:solidFill>
                <a:latin typeface="Franklin Gothic Book" panose="020B0503020102020204" pitchFamily="34" charset="0"/>
              </a:defRPr>
            </a:lvl2pPr>
            <a:lvl3pPr marL="1143000" indent="-228600">
              <a:spcBef>
                <a:spcPct val="20000"/>
              </a:spcBef>
              <a:buClr>
                <a:schemeClr val="accent2"/>
              </a:buClr>
              <a:buSzPct val="85000"/>
              <a:buFont typeface="Brush Script MT" panose="03060802040406070304" pitchFamily="66" charset="0"/>
              <a:buChar char="O"/>
              <a:defRPr sz="2000">
                <a:solidFill>
                  <a:schemeClr val="tx1"/>
                </a:solidFill>
                <a:latin typeface="Franklin Gothic Book" panose="020B0503020102020204" pitchFamily="34" charset="0"/>
              </a:defRPr>
            </a:lvl3pPr>
            <a:lvl4pPr marL="1600200" indent="-228600">
              <a:spcBef>
                <a:spcPct val="20000"/>
              </a:spcBef>
              <a:buClr>
                <a:schemeClr val="accent2"/>
              </a:buClr>
              <a:buSzPct val="85000"/>
              <a:buFont typeface="Brush Script MT" panose="03060802040406070304" pitchFamily="66" charset="0"/>
              <a:buChar char="O"/>
              <a:defRPr>
                <a:solidFill>
                  <a:schemeClr val="tx1"/>
                </a:solidFill>
                <a:latin typeface="Franklin Gothic Book" panose="020B0503020102020204" pitchFamily="34" charset="0"/>
              </a:defRPr>
            </a:lvl4pPr>
            <a:lvl5pPr marL="2057400" indent="-228600">
              <a:spcBef>
                <a:spcPct val="20000"/>
              </a:spcBef>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9pPr>
          </a:lstStyle>
          <a:p>
            <a:pPr algn="ctr">
              <a:buFont typeface="Brush Script MT" panose="03060802040406070304" pitchFamily="66" charset="0"/>
              <a:buNone/>
            </a:pPr>
            <a:r>
              <a:rPr lang="en-GB" altLang="en-US" sz="3600" b="1">
                <a:solidFill>
                  <a:srgbClr val="C00000"/>
                </a:solidFill>
                <a:latin typeface="Letter-join 36" panose="02000805000000020003" pitchFamily="50" charset="0"/>
              </a:rPr>
              <a:t>If you would like any more information or to discuss anything in this PowerPoint, please contact me on the home learning email: </a:t>
            </a:r>
          </a:p>
          <a:p>
            <a:pPr algn="ctr">
              <a:buFont typeface="Brush Script MT" panose="03060802040406070304" pitchFamily="66" charset="0"/>
              <a:buNone/>
            </a:pPr>
            <a:endParaRPr lang="en-GB" altLang="en-US" sz="2800" b="1">
              <a:solidFill>
                <a:srgbClr val="C00000"/>
              </a:solidFill>
              <a:latin typeface="Letter-join 36" panose="02000805000000020003" pitchFamily="50" charset="0"/>
            </a:endParaRPr>
          </a:p>
          <a:p>
            <a:pPr>
              <a:buFont typeface="Brush Script MT" panose="03060802040406070304" pitchFamily="66" charset="0"/>
              <a:buNone/>
            </a:pPr>
            <a:r>
              <a:rPr lang="en-GB" altLang="en-US" sz="3200" b="1">
                <a:solidFill>
                  <a:srgbClr val="FF0000"/>
                </a:solidFill>
                <a:latin typeface="Letter-join 36" panose="02000805000000020003" pitchFamily="50" charset="0"/>
                <a:hlinkClick r:id="rId5"/>
              </a:rPr>
              <a:t>nurseryhomelearning@hillsideprimary.org.uk</a:t>
            </a:r>
            <a:endParaRPr lang="en-GB" altLang="en-US" sz="3200" b="1">
              <a:solidFill>
                <a:srgbClr val="FF0000"/>
              </a:solidFill>
              <a:latin typeface="Letter-join 36" panose="02000805000000020003" pitchFamily="50" charset="0"/>
            </a:endParaRPr>
          </a:p>
          <a:p>
            <a:pPr>
              <a:buFont typeface="Brush Script MT" panose="03060802040406070304" pitchFamily="66" charset="0"/>
              <a:buNone/>
            </a:pPr>
            <a:endParaRPr lang="en-GB" altLang="en-US" sz="3200" b="1">
              <a:solidFill>
                <a:srgbClr val="FF0000"/>
              </a:solidFill>
              <a:latin typeface="Letter-join 36" panose="02000805000000020003" pitchFamily="50" charset="0"/>
            </a:endParaRPr>
          </a:p>
        </p:txBody>
      </p:sp>
      <p:sp>
        <p:nvSpPr>
          <p:cNvPr id="49155" name="Rectangle 4"/>
          <p:cNvSpPr>
            <a:spLocks noChangeArrowheads="1"/>
          </p:cNvSpPr>
          <p:nvPr/>
        </p:nvSpPr>
        <p:spPr bwMode="auto">
          <a:xfrm>
            <a:off x="457200" y="2098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2"/>
              </a:buClr>
              <a:buSzPct val="85000"/>
              <a:buFont typeface="Brush Script MT" panose="03060802040406070304" pitchFamily="66" charset="0"/>
              <a:buChar char="O"/>
              <a:defRPr sz="2400">
                <a:solidFill>
                  <a:schemeClr val="tx1"/>
                </a:solidFill>
                <a:latin typeface="Franklin Gothic Book" panose="020B0503020102020204" pitchFamily="34" charset="0"/>
              </a:defRPr>
            </a:lvl1pPr>
            <a:lvl2pPr marL="742950" indent="-285750">
              <a:spcBef>
                <a:spcPct val="20000"/>
              </a:spcBef>
              <a:buClr>
                <a:schemeClr val="accent2"/>
              </a:buClr>
              <a:buSzPct val="85000"/>
              <a:buFont typeface="Brush Script MT" panose="03060802040406070304" pitchFamily="66" charset="0"/>
              <a:buChar char="O"/>
              <a:defRPr sz="2200">
                <a:solidFill>
                  <a:schemeClr val="tx1"/>
                </a:solidFill>
                <a:latin typeface="Franklin Gothic Book" panose="020B0503020102020204" pitchFamily="34" charset="0"/>
              </a:defRPr>
            </a:lvl2pPr>
            <a:lvl3pPr marL="1143000" indent="-228600">
              <a:spcBef>
                <a:spcPct val="20000"/>
              </a:spcBef>
              <a:buClr>
                <a:schemeClr val="accent2"/>
              </a:buClr>
              <a:buSzPct val="85000"/>
              <a:buFont typeface="Brush Script MT" panose="03060802040406070304" pitchFamily="66" charset="0"/>
              <a:buChar char="O"/>
              <a:defRPr sz="2000">
                <a:solidFill>
                  <a:schemeClr val="tx1"/>
                </a:solidFill>
                <a:latin typeface="Franklin Gothic Book" panose="020B0503020102020204" pitchFamily="34" charset="0"/>
              </a:defRPr>
            </a:lvl3pPr>
            <a:lvl4pPr marL="1600200" indent="-228600">
              <a:spcBef>
                <a:spcPct val="20000"/>
              </a:spcBef>
              <a:buClr>
                <a:schemeClr val="accent2"/>
              </a:buClr>
              <a:buSzPct val="85000"/>
              <a:buFont typeface="Brush Script MT" panose="03060802040406070304" pitchFamily="66" charset="0"/>
              <a:buChar char="O"/>
              <a:defRPr>
                <a:solidFill>
                  <a:schemeClr val="tx1"/>
                </a:solidFill>
                <a:latin typeface="Franklin Gothic Book" panose="020B0503020102020204" pitchFamily="34" charset="0"/>
              </a:defRPr>
            </a:lvl4pPr>
            <a:lvl5pPr marL="2057400" indent="-228600">
              <a:spcBef>
                <a:spcPct val="20000"/>
              </a:spcBef>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9pPr>
          </a:lstStyle>
          <a:p>
            <a:pPr algn="ctr" eaLnBrk="1" hangingPunct="1">
              <a:spcBef>
                <a:spcPct val="0"/>
              </a:spcBef>
              <a:buClrTx/>
              <a:buSzTx/>
              <a:buFontTx/>
              <a:buNone/>
            </a:pPr>
            <a:endParaRPr lang="en-US" altLang="en-US">
              <a:latin typeface="Comic Sans MS" panose="030F0702030302020204" pitchFamily="66" charset="0"/>
            </a:endParaRPr>
          </a:p>
        </p:txBody>
      </p:sp>
      <p:pic>
        <p:nvPicPr>
          <p:cNvPr id="49156" name="Picture 7" descr="G:\Ash USB\P.E\School Logo[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550" y="693738"/>
            <a:ext cx="990600"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24328" y="9048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ChangeArrowheads="1"/>
          </p:cNvSpPr>
          <p:nvPr/>
        </p:nvSpPr>
        <p:spPr bwMode="auto">
          <a:xfrm>
            <a:off x="1187450" y="1341438"/>
            <a:ext cx="6700838" cy="218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2"/>
              </a:buClr>
              <a:buSzPct val="85000"/>
              <a:buFont typeface="Brush Script MT" panose="03060802040406070304" pitchFamily="66" charset="0"/>
              <a:buChar char="O"/>
              <a:defRPr sz="2400">
                <a:solidFill>
                  <a:schemeClr val="tx1"/>
                </a:solidFill>
                <a:latin typeface="Franklin Gothic Book" panose="020B0503020102020204" pitchFamily="34" charset="0"/>
              </a:defRPr>
            </a:lvl1pPr>
            <a:lvl2pPr marL="742950" indent="-285750">
              <a:spcBef>
                <a:spcPct val="20000"/>
              </a:spcBef>
              <a:buClr>
                <a:schemeClr val="accent2"/>
              </a:buClr>
              <a:buSzPct val="85000"/>
              <a:buFont typeface="Brush Script MT" panose="03060802040406070304" pitchFamily="66" charset="0"/>
              <a:buChar char="O"/>
              <a:defRPr sz="2200">
                <a:solidFill>
                  <a:schemeClr val="tx1"/>
                </a:solidFill>
                <a:latin typeface="Franklin Gothic Book" panose="020B0503020102020204" pitchFamily="34" charset="0"/>
              </a:defRPr>
            </a:lvl2pPr>
            <a:lvl3pPr marL="1143000" indent="-228600">
              <a:spcBef>
                <a:spcPct val="20000"/>
              </a:spcBef>
              <a:buClr>
                <a:schemeClr val="accent2"/>
              </a:buClr>
              <a:buSzPct val="85000"/>
              <a:buFont typeface="Brush Script MT" panose="03060802040406070304" pitchFamily="66" charset="0"/>
              <a:buChar char="O"/>
              <a:defRPr sz="2000">
                <a:solidFill>
                  <a:schemeClr val="tx1"/>
                </a:solidFill>
                <a:latin typeface="Franklin Gothic Book" panose="020B0503020102020204" pitchFamily="34" charset="0"/>
              </a:defRPr>
            </a:lvl3pPr>
            <a:lvl4pPr marL="1600200" indent="-228600">
              <a:spcBef>
                <a:spcPct val="20000"/>
              </a:spcBef>
              <a:buClr>
                <a:schemeClr val="accent2"/>
              </a:buClr>
              <a:buSzPct val="85000"/>
              <a:buFont typeface="Brush Script MT" panose="03060802040406070304" pitchFamily="66" charset="0"/>
              <a:buChar char="O"/>
              <a:defRPr>
                <a:solidFill>
                  <a:schemeClr val="tx1"/>
                </a:solidFill>
                <a:latin typeface="Franklin Gothic Book" panose="020B0503020102020204" pitchFamily="34" charset="0"/>
              </a:defRPr>
            </a:lvl4pPr>
            <a:lvl5pPr marL="2057400" indent="-228600">
              <a:spcBef>
                <a:spcPct val="20000"/>
              </a:spcBef>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9pPr>
          </a:lstStyle>
          <a:p>
            <a:pPr algn="ctr">
              <a:buFont typeface="Brush Script MT" panose="03060802040406070304" pitchFamily="66" charset="0"/>
              <a:buNone/>
            </a:pPr>
            <a:r>
              <a:rPr lang="en-GB" altLang="en-US" sz="3600" b="1">
                <a:solidFill>
                  <a:srgbClr val="C00000"/>
                </a:solidFill>
                <a:latin typeface="Letter-join 36" panose="02000805000000020003" pitchFamily="50" charset="0"/>
              </a:rPr>
              <a:t>Remember…</a:t>
            </a:r>
          </a:p>
          <a:p>
            <a:pPr algn="ctr">
              <a:buFont typeface="Brush Script MT" panose="03060802040406070304" pitchFamily="66" charset="0"/>
              <a:buNone/>
            </a:pPr>
            <a:r>
              <a:rPr lang="en-GB" altLang="en-US" sz="2800" b="1">
                <a:solidFill>
                  <a:srgbClr val="C00000"/>
                </a:solidFill>
                <a:latin typeface="Letter-join 36" panose="02000805000000020003" pitchFamily="50" charset="0"/>
              </a:rPr>
              <a:t>Learning to read should be fun for both children and parents.</a:t>
            </a:r>
          </a:p>
          <a:p>
            <a:pPr>
              <a:buFont typeface="Brush Script MT" panose="03060802040406070304" pitchFamily="66" charset="0"/>
              <a:buNone/>
            </a:pPr>
            <a:endParaRPr lang="en-GB" altLang="en-US" sz="3200">
              <a:solidFill>
                <a:srgbClr val="C00000"/>
              </a:solidFill>
              <a:latin typeface="Comic Sans MS" panose="030F0702030302020204" pitchFamily="66" charset="0"/>
            </a:endParaRPr>
          </a:p>
        </p:txBody>
      </p:sp>
      <p:sp>
        <p:nvSpPr>
          <p:cNvPr id="51203" name="Rectangle 4"/>
          <p:cNvSpPr>
            <a:spLocks noChangeArrowheads="1"/>
          </p:cNvSpPr>
          <p:nvPr/>
        </p:nvSpPr>
        <p:spPr bwMode="auto">
          <a:xfrm>
            <a:off x="457200" y="2098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2"/>
              </a:buClr>
              <a:buSzPct val="85000"/>
              <a:buFont typeface="Brush Script MT" panose="03060802040406070304" pitchFamily="66" charset="0"/>
              <a:buChar char="O"/>
              <a:defRPr sz="2400">
                <a:solidFill>
                  <a:schemeClr val="tx1"/>
                </a:solidFill>
                <a:latin typeface="Franklin Gothic Book" panose="020B0503020102020204" pitchFamily="34" charset="0"/>
              </a:defRPr>
            </a:lvl1pPr>
            <a:lvl2pPr marL="742950" indent="-285750">
              <a:spcBef>
                <a:spcPct val="20000"/>
              </a:spcBef>
              <a:buClr>
                <a:schemeClr val="accent2"/>
              </a:buClr>
              <a:buSzPct val="85000"/>
              <a:buFont typeface="Brush Script MT" panose="03060802040406070304" pitchFamily="66" charset="0"/>
              <a:buChar char="O"/>
              <a:defRPr sz="2200">
                <a:solidFill>
                  <a:schemeClr val="tx1"/>
                </a:solidFill>
                <a:latin typeface="Franklin Gothic Book" panose="020B0503020102020204" pitchFamily="34" charset="0"/>
              </a:defRPr>
            </a:lvl2pPr>
            <a:lvl3pPr marL="1143000" indent="-228600">
              <a:spcBef>
                <a:spcPct val="20000"/>
              </a:spcBef>
              <a:buClr>
                <a:schemeClr val="accent2"/>
              </a:buClr>
              <a:buSzPct val="85000"/>
              <a:buFont typeface="Brush Script MT" panose="03060802040406070304" pitchFamily="66" charset="0"/>
              <a:buChar char="O"/>
              <a:defRPr sz="2000">
                <a:solidFill>
                  <a:schemeClr val="tx1"/>
                </a:solidFill>
                <a:latin typeface="Franklin Gothic Book" panose="020B0503020102020204" pitchFamily="34" charset="0"/>
              </a:defRPr>
            </a:lvl3pPr>
            <a:lvl4pPr marL="1600200" indent="-228600">
              <a:spcBef>
                <a:spcPct val="20000"/>
              </a:spcBef>
              <a:buClr>
                <a:schemeClr val="accent2"/>
              </a:buClr>
              <a:buSzPct val="85000"/>
              <a:buFont typeface="Brush Script MT" panose="03060802040406070304" pitchFamily="66" charset="0"/>
              <a:buChar char="O"/>
              <a:defRPr>
                <a:solidFill>
                  <a:schemeClr val="tx1"/>
                </a:solidFill>
                <a:latin typeface="Franklin Gothic Book" panose="020B0503020102020204" pitchFamily="34" charset="0"/>
              </a:defRPr>
            </a:lvl4pPr>
            <a:lvl5pPr marL="2057400" indent="-228600">
              <a:spcBef>
                <a:spcPct val="20000"/>
              </a:spcBef>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9pPr>
          </a:lstStyle>
          <a:p>
            <a:pPr algn="ctr" eaLnBrk="1" hangingPunct="1">
              <a:spcBef>
                <a:spcPct val="0"/>
              </a:spcBef>
              <a:buClrTx/>
              <a:buSzTx/>
              <a:buFontTx/>
              <a:buNone/>
            </a:pPr>
            <a:endParaRPr lang="en-US" altLang="en-US">
              <a:latin typeface="Comic Sans MS" panose="030F0702030302020204" pitchFamily="66" charset="0"/>
            </a:endParaRPr>
          </a:p>
        </p:txBody>
      </p:sp>
      <p:pic>
        <p:nvPicPr>
          <p:cNvPr id="51204" name="Picture 7" descr="G:\Ash USB\P.E\School Logo[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550" y="693738"/>
            <a:ext cx="990600"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7" descr="Child and mother reading a book together, happy woman and son Child and mother reading a book together - happy cartoon woman and little boy sitting with open textbook and smiling. Babysitter or mom with kid, isolated vector illustration. Parent stock ve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3132138"/>
            <a:ext cx="2697162"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ctrTitle"/>
          </p:nvPr>
        </p:nvSpPr>
        <p:spPr>
          <a:xfrm>
            <a:off x="1038225" y="981075"/>
            <a:ext cx="7131050" cy="4679950"/>
          </a:xfrm>
        </p:spPr>
        <p:txBody>
          <a:bodyPr/>
          <a:lstStyle/>
          <a:p>
            <a:pPr>
              <a:buFont typeface="Wingdings 2" panose="05020102010507070707" pitchFamily="18" charset="2"/>
              <a:buNone/>
            </a:pPr>
            <a:r>
              <a:rPr lang="en-GB" altLang="en-US" sz="2400" b="1" u="sng" smtClean="0">
                <a:latin typeface="Letter-join 36" panose="02000805000000020003" pitchFamily="50" charset="0"/>
              </a:rPr>
              <a:t>What is Phonics?</a:t>
            </a:r>
            <a:r>
              <a:rPr lang="en-GB" altLang="en-US" sz="2400" smtClean="0">
                <a:latin typeface="Letter-join 36" panose="02000805000000020003" pitchFamily="50" charset="0"/>
              </a:rPr>
              <a:t/>
            </a:r>
            <a:br>
              <a:rPr lang="en-GB" altLang="en-US" sz="2400" smtClean="0">
                <a:latin typeface="Letter-join 36" panose="02000805000000020003" pitchFamily="50" charset="0"/>
              </a:rPr>
            </a:br>
            <a:r>
              <a:rPr lang="en-GB" altLang="en-US" sz="2000" smtClean="0">
                <a:latin typeface="Letter-join 36" panose="02000805000000020003" pitchFamily="50" charset="0"/>
              </a:rPr>
              <a:t/>
            </a:r>
            <a:br>
              <a:rPr lang="en-GB" altLang="en-US" sz="2000" smtClean="0">
                <a:latin typeface="Letter-join 36" panose="02000805000000020003" pitchFamily="50" charset="0"/>
              </a:rPr>
            </a:br>
            <a:r>
              <a:rPr lang="en-GB" altLang="en-US" sz="2000" smtClean="0">
                <a:latin typeface="Letter-join 36" panose="02000805000000020003" pitchFamily="50" charset="0"/>
              </a:rPr>
              <a:t>Phonics is all about using …</a:t>
            </a:r>
            <a:br>
              <a:rPr lang="en-GB" altLang="en-US" sz="2000" smtClean="0">
                <a:latin typeface="Letter-join 36" panose="02000805000000020003" pitchFamily="50" charset="0"/>
              </a:rPr>
            </a:br>
            <a:r>
              <a:rPr lang="en-GB" altLang="en-US" sz="2000" smtClean="0">
                <a:latin typeface="Letter-join 36" panose="02000805000000020003" pitchFamily="50" charset="0"/>
              </a:rPr>
              <a:t/>
            </a:r>
            <a:br>
              <a:rPr lang="en-GB" altLang="en-US" sz="2000" smtClean="0">
                <a:latin typeface="Letter-join 36" panose="02000805000000020003" pitchFamily="50" charset="0"/>
              </a:rPr>
            </a:br>
            <a:r>
              <a:rPr lang="en-GB" altLang="en-US" sz="2000" b="1" smtClean="0">
                <a:latin typeface="Letter-join 36" panose="02000805000000020003" pitchFamily="50" charset="0"/>
              </a:rPr>
              <a:t>skills </a:t>
            </a:r>
            <a:r>
              <a:rPr lang="en-GB" altLang="en-US" sz="2000" smtClean="0">
                <a:latin typeface="Letter-join 36" panose="02000805000000020003" pitchFamily="50" charset="0"/>
              </a:rPr>
              <a:t>for reading and spelling</a:t>
            </a:r>
            <a:br>
              <a:rPr lang="en-GB" altLang="en-US" sz="2000" smtClean="0">
                <a:latin typeface="Letter-join 36" panose="02000805000000020003" pitchFamily="50" charset="0"/>
              </a:rPr>
            </a:br>
            <a:r>
              <a:rPr lang="en-GB" altLang="en-US" sz="2000" smtClean="0">
                <a:latin typeface="Letter-join 36" panose="02000805000000020003" pitchFamily="50" charset="0"/>
              </a:rPr>
              <a:t>plus</a:t>
            </a:r>
            <a:br>
              <a:rPr lang="en-GB" altLang="en-US" sz="2000" smtClean="0">
                <a:latin typeface="Letter-join 36" panose="02000805000000020003" pitchFamily="50" charset="0"/>
              </a:rPr>
            </a:br>
            <a:r>
              <a:rPr lang="en-GB" altLang="en-US" sz="2000" b="1" smtClean="0">
                <a:latin typeface="Letter-join 36" panose="02000805000000020003" pitchFamily="50" charset="0"/>
              </a:rPr>
              <a:t>knowledge </a:t>
            </a:r>
            <a:r>
              <a:rPr lang="en-GB" altLang="en-US" sz="2000" smtClean="0">
                <a:latin typeface="Letter-join 36" panose="02000805000000020003" pitchFamily="50" charset="0"/>
              </a:rPr>
              <a:t>of the alphabet </a:t>
            </a:r>
            <a:br>
              <a:rPr lang="en-GB" altLang="en-US" sz="2000" smtClean="0">
                <a:latin typeface="Letter-join 36" panose="02000805000000020003" pitchFamily="50" charset="0"/>
              </a:rPr>
            </a:br>
            <a:r>
              <a:rPr lang="en-GB" altLang="en-US" sz="2000" smtClean="0">
                <a:latin typeface="Letter-join 36" panose="02000805000000020003" pitchFamily="50" charset="0"/>
              </a:rPr>
              <a:t/>
            </a:r>
            <a:br>
              <a:rPr lang="en-GB" altLang="en-US" sz="2000" smtClean="0">
                <a:latin typeface="Letter-join 36" panose="02000805000000020003" pitchFamily="50" charset="0"/>
              </a:rPr>
            </a:br>
            <a:r>
              <a:rPr lang="en-GB" altLang="en-US" sz="2000" smtClean="0">
                <a:latin typeface="CCW Cursive Writing 19"/>
              </a:rPr>
              <a:t/>
            </a:r>
            <a:br>
              <a:rPr lang="en-GB" altLang="en-US" sz="2000" smtClean="0">
                <a:latin typeface="CCW Cursive Writing 19"/>
              </a:rPr>
            </a:br>
            <a:r>
              <a:rPr lang="en-GB" altLang="en-US" sz="2000" b="1" smtClean="0">
                <a:latin typeface="Letter-join 36" panose="02000805000000020003" pitchFamily="50" charset="0"/>
              </a:rPr>
              <a:t/>
            </a:r>
            <a:br>
              <a:rPr lang="en-GB" altLang="en-US" sz="2000" b="1" smtClean="0">
                <a:latin typeface="Letter-join 36" panose="02000805000000020003" pitchFamily="50" charset="0"/>
              </a:rPr>
            </a:br>
            <a:r>
              <a:rPr lang="en-GB" altLang="en-US" sz="2000" smtClean="0">
                <a:latin typeface="Letter-join 36" panose="02000805000000020003" pitchFamily="50" charset="0"/>
              </a:rPr>
              <a:t>Learning phonics will help your child</a:t>
            </a:r>
            <a:br>
              <a:rPr lang="en-GB" altLang="en-US" sz="2000" smtClean="0">
                <a:latin typeface="Letter-join 36" panose="02000805000000020003" pitchFamily="50" charset="0"/>
              </a:rPr>
            </a:br>
            <a:r>
              <a:rPr lang="en-GB" altLang="en-US" sz="2000" smtClean="0">
                <a:latin typeface="Letter-join 36" panose="02000805000000020003" pitchFamily="50" charset="0"/>
              </a:rPr>
              <a:t>to become a good reader and writer.</a:t>
            </a:r>
            <a:endParaRPr lang="en-US" altLang="en-US" sz="2000" smtClean="0">
              <a:latin typeface="Letter-join 36" panose="02000805000000020003" pitchFamily="50" charset="0"/>
              <a:cs typeface="Arial" panose="020B0604020202020204" pitchFamily="34" charset="0"/>
            </a:endParaRPr>
          </a:p>
        </p:txBody>
      </p:sp>
      <p:sp>
        <p:nvSpPr>
          <p:cNvPr id="10243" name="Text Box 4"/>
          <p:cNvSpPr txBox="1">
            <a:spLocks noChangeArrowheads="1"/>
          </p:cNvSpPr>
          <p:nvPr/>
        </p:nvSpPr>
        <p:spPr bwMode="auto">
          <a:xfrm>
            <a:off x="2843213" y="333375"/>
            <a:ext cx="3457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5000"/>
              <a:buFont typeface="Brush Script MT" panose="03060802040406070304" pitchFamily="66" charset="0"/>
              <a:buChar char="O"/>
              <a:defRPr sz="2400">
                <a:solidFill>
                  <a:schemeClr val="tx1"/>
                </a:solidFill>
                <a:latin typeface="Franklin Gothic Book" panose="020B0503020102020204" pitchFamily="34" charset="0"/>
              </a:defRPr>
            </a:lvl1pPr>
            <a:lvl2pPr marL="742950" indent="-285750">
              <a:spcBef>
                <a:spcPct val="20000"/>
              </a:spcBef>
              <a:buClr>
                <a:schemeClr val="accent2"/>
              </a:buClr>
              <a:buSzPct val="85000"/>
              <a:buFont typeface="Brush Script MT" panose="03060802040406070304" pitchFamily="66" charset="0"/>
              <a:buChar char="O"/>
              <a:defRPr sz="2200">
                <a:solidFill>
                  <a:schemeClr val="tx1"/>
                </a:solidFill>
                <a:latin typeface="Franklin Gothic Book" panose="020B0503020102020204" pitchFamily="34" charset="0"/>
              </a:defRPr>
            </a:lvl2pPr>
            <a:lvl3pPr marL="1143000" indent="-228600">
              <a:spcBef>
                <a:spcPct val="20000"/>
              </a:spcBef>
              <a:buClr>
                <a:schemeClr val="accent2"/>
              </a:buClr>
              <a:buSzPct val="85000"/>
              <a:buFont typeface="Brush Script MT" panose="03060802040406070304" pitchFamily="66" charset="0"/>
              <a:buChar char="O"/>
              <a:defRPr sz="2000">
                <a:solidFill>
                  <a:schemeClr val="tx1"/>
                </a:solidFill>
                <a:latin typeface="Franklin Gothic Book" panose="020B0503020102020204" pitchFamily="34" charset="0"/>
              </a:defRPr>
            </a:lvl3pPr>
            <a:lvl4pPr marL="1600200" indent="-228600">
              <a:spcBef>
                <a:spcPct val="20000"/>
              </a:spcBef>
              <a:buClr>
                <a:schemeClr val="accent2"/>
              </a:buClr>
              <a:buSzPct val="85000"/>
              <a:buFont typeface="Brush Script MT" panose="03060802040406070304" pitchFamily="66" charset="0"/>
              <a:buChar char="O"/>
              <a:defRPr>
                <a:solidFill>
                  <a:schemeClr val="tx1"/>
                </a:solidFill>
                <a:latin typeface="Franklin Gothic Book" panose="020B0503020102020204" pitchFamily="34" charset="0"/>
              </a:defRPr>
            </a:lvl4pPr>
            <a:lvl5pPr marL="2057400" indent="-228600">
              <a:spcBef>
                <a:spcPct val="20000"/>
              </a:spcBef>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lr>
                <a:schemeClr val="accent2"/>
              </a:buClr>
              <a:buSzPct val="85000"/>
              <a:buFont typeface="Brush Script MT" panose="03060802040406070304" pitchFamily="66" charset="0"/>
              <a:buChar char="O"/>
              <a:defRPr sz="1600">
                <a:solidFill>
                  <a:schemeClr val="tx1"/>
                </a:solidFill>
                <a:latin typeface="Franklin Gothic Book" panose="020B0503020102020204" pitchFamily="34" charset="0"/>
              </a:defRPr>
            </a:lvl9pPr>
          </a:lstStyle>
          <a:p>
            <a:pPr eaLnBrk="1" hangingPunct="1">
              <a:spcBef>
                <a:spcPct val="50000"/>
              </a:spcBef>
              <a:buClrTx/>
              <a:buSzTx/>
              <a:buFontTx/>
              <a:buNone/>
            </a:pPr>
            <a:endParaRPr lang="en-US" altLang="en-US" sz="1800">
              <a:latin typeface="Arial" panose="020B0604020202020204" pitchFamily="34" charset="0"/>
            </a:endParaRPr>
          </a:p>
        </p:txBody>
      </p:sp>
      <p:pic>
        <p:nvPicPr>
          <p:cNvPr id="10244" name="Picture 6" descr="G:\Ash USB\P.E\School Logo[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1341438"/>
            <a:ext cx="1008062"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20272" y="134143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a:xfrm>
            <a:off x="1727200" y="1341438"/>
            <a:ext cx="5722938" cy="792162"/>
          </a:xfrm>
        </p:spPr>
        <p:txBody>
          <a:bodyPr/>
          <a:lstStyle/>
          <a:p>
            <a:r>
              <a:rPr lang="en-GB" altLang="en-US" sz="2400" b="1" u="sng" smtClean="0">
                <a:latin typeface="Letter-join 36" panose="02000805000000020003" pitchFamily="50" charset="0"/>
              </a:rPr>
              <a:t>Daily Phonics</a:t>
            </a:r>
          </a:p>
        </p:txBody>
      </p:sp>
      <p:sp>
        <p:nvSpPr>
          <p:cNvPr id="14339" name="Subtitle 2"/>
          <p:cNvSpPr>
            <a:spLocks noGrp="1"/>
          </p:cNvSpPr>
          <p:nvPr>
            <p:ph type="subTitle" idx="1"/>
          </p:nvPr>
        </p:nvSpPr>
        <p:spPr>
          <a:xfrm>
            <a:off x="1116013" y="2276475"/>
            <a:ext cx="6985000" cy="3455988"/>
          </a:xfrm>
        </p:spPr>
        <p:txBody>
          <a:bodyPr/>
          <a:lstStyle/>
          <a:p>
            <a:pPr marL="285750" indent="-285750" algn="l">
              <a:buFont typeface="Arial" panose="020B0604020202020204" pitchFamily="34" charset="0"/>
              <a:buChar char="•"/>
              <a:defRPr/>
            </a:pPr>
            <a:r>
              <a:rPr lang="en-GB" altLang="en-US" sz="2000" dirty="0" smtClean="0">
                <a:solidFill>
                  <a:schemeClr val="tx1"/>
                </a:solidFill>
                <a:latin typeface="Letter-join 36" panose="02000805000000020003" pitchFamily="50" charset="0"/>
              </a:rPr>
              <a:t>We </a:t>
            </a:r>
            <a:r>
              <a:rPr lang="en-GB" altLang="en-US" sz="2000" dirty="0">
                <a:solidFill>
                  <a:schemeClr val="tx1"/>
                </a:solidFill>
                <a:latin typeface="Letter-join 36" panose="02000805000000020003" pitchFamily="50" charset="0"/>
              </a:rPr>
              <a:t>use the Letters and Sounds resources to support the teaching of </a:t>
            </a:r>
            <a:r>
              <a:rPr lang="en-GB" altLang="en-US" sz="2000" dirty="0" smtClean="0">
                <a:solidFill>
                  <a:schemeClr val="tx1"/>
                </a:solidFill>
                <a:latin typeface="Letter-join 36" panose="02000805000000020003" pitchFamily="50" charset="0"/>
              </a:rPr>
              <a:t>phonics.</a:t>
            </a:r>
          </a:p>
          <a:p>
            <a:pPr marL="285750" indent="-285750" algn="l">
              <a:buFont typeface="Arial" panose="020B0604020202020204" pitchFamily="34" charset="0"/>
              <a:buChar char="•"/>
              <a:defRPr/>
            </a:pPr>
            <a:r>
              <a:rPr lang="en-GB" altLang="en-US" sz="2000" dirty="0" smtClean="0">
                <a:solidFill>
                  <a:schemeClr val="tx1"/>
                </a:solidFill>
                <a:latin typeface="Letter-join 36" panose="02000805000000020003" pitchFamily="50" charset="0"/>
              </a:rPr>
              <a:t>Every day the children have 20 minute</a:t>
            </a:r>
          </a:p>
          <a:p>
            <a:pPr algn="l">
              <a:defRPr/>
            </a:pPr>
            <a:r>
              <a:rPr lang="en-GB" altLang="en-US" sz="2000" dirty="0" smtClean="0">
                <a:solidFill>
                  <a:schemeClr val="tx1"/>
                </a:solidFill>
                <a:latin typeface="Letter-join 36" panose="02000805000000020003" pitchFamily="50" charset="0"/>
              </a:rPr>
              <a:t>    sessions of phonics.</a:t>
            </a:r>
          </a:p>
          <a:p>
            <a:pPr algn="l">
              <a:defRPr/>
            </a:pPr>
            <a:r>
              <a:rPr lang="en-GB" altLang="en-US" sz="2000" dirty="0" smtClean="0">
                <a:solidFill>
                  <a:schemeClr val="tx1"/>
                </a:solidFill>
                <a:latin typeface="Letter-join 36" panose="02000805000000020003" pitchFamily="50" charset="0"/>
              </a:rPr>
              <a:t>•   Fast paced approach.</a:t>
            </a:r>
          </a:p>
          <a:p>
            <a:pPr algn="l">
              <a:defRPr/>
            </a:pPr>
            <a:r>
              <a:rPr lang="en-GB" altLang="en-US" sz="2000" dirty="0" smtClean="0">
                <a:solidFill>
                  <a:schemeClr val="tx1"/>
                </a:solidFill>
                <a:latin typeface="Letter-join 36" panose="02000805000000020003" pitchFamily="50" charset="0"/>
              </a:rPr>
              <a:t>•   Lessons encompass a range of games, songs and rhymes.</a:t>
            </a:r>
          </a:p>
          <a:p>
            <a:pPr algn="l">
              <a:defRPr/>
            </a:pPr>
            <a:r>
              <a:rPr lang="en-GB" altLang="en-US" sz="2000" dirty="0" smtClean="0">
                <a:solidFill>
                  <a:schemeClr val="tx1"/>
                </a:solidFill>
                <a:latin typeface="Letter-join 36" panose="02000805000000020003" pitchFamily="50" charset="0"/>
              </a:rPr>
              <a:t>•  There are 6 phonics phases which the </a:t>
            </a:r>
          </a:p>
          <a:p>
            <a:pPr algn="l">
              <a:defRPr/>
            </a:pPr>
            <a:r>
              <a:rPr lang="en-GB" altLang="en-US" sz="2000" dirty="0">
                <a:solidFill>
                  <a:schemeClr val="tx1"/>
                </a:solidFill>
                <a:latin typeface="Letter-join 36" panose="02000805000000020003" pitchFamily="50" charset="0"/>
              </a:rPr>
              <a:t> </a:t>
            </a:r>
            <a:r>
              <a:rPr lang="en-GB" altLang="en-US" sz="2000" dirty="0" smtClean="0">
                <a:solidFill>
                  <a:schemeClr val="tx1"/>
                </a:solidFill>
                <a:latin typeface="Letter-join 36" panose="02000805000000020003" pitchFamily="50" charset="0"/>
              </a:rPr>
              <a:t>   children work through at their own pace</a:t>
            </a:r>
            <a:endParaRPr lang="en-US" altLang="en-US" sz="2000" dirty="0" smtClean="0">
              <a:solidFill>
                <a:schemeClr val="tx1"/>
              </a:solidFill>
              <a:latin typeface="Letter-join 36" panose="02000805000000020003" pitchFamily="50" charset="0"/>
            </a:endParaRPr>
          </a:p>
        </p:txBody>
      </p:sp>
      <p:pic>
        <p:nvPicPr>
          <p:cNvPr id="12292" name="Picture 7" descr="G:\Ash USB\P.E\School Logo[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7950" y="1341438"/>
            <a:ext cx="6985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89788" y="11985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42988" y="692150"/>
            <a:ext cx="6964362" cy="5419725"/>
          </a:xfrm>
        </p:spPr>
        <p:txBody>
          <a:bodyPr/>
          <a:lstStyle/>
          <a:p>
            <a:r>
              <a:rPr lang="en-GB" altLang="en-US" sz="2400" b="1" u="sng" smtClean="0">
                <a:latin typeface="Letter-join 36" panose="02000805000000020003" pitchFamily="50" charset="0"/>
              </a:rPr>
              <a:t>A Typical Lesson</a:t>
            </a:r>
            <a:r>
              <a:rPr lang="en-GB" altLang="en-US" sz="3600" smtClean="0">
                <a:latin typeface="Letter-join 36" panose="02000805000000020003" pitchFamily="50" charset="0"/>
              </a:rPr>
              <a:t/>
            </a:r>
            <a:br>
              <a:rPr lang="en-GB" altLang="en-US" sz="3600" smtClean="0">
                <a:latin typeface="Letter-join 36" panose="02000805000000020003" pitchFamily="50" charset="0"/>
              </a:rPr>
            </a:br>
            <a:r>
              <a:rPr lang="en-GB" altLang="en-US" sz="3600" smtClean="0">
                <a:latin typeface="Letter-join 36" panose="02000805000000020003" pitchFamily="50" charset="0"/>
              </a:rPr>
              <a:t/>
            </a:r>
            <a:br>
              <a:rPr lang="en-GB" altLang="en-US" sz="3600" smtClean="0">
                <a:latin typeface="Letter-join 36" panose="02000805000000020003" pitchFamily="50" charset="0"/>
              </a:rPr>
            </a:br>
            <a:r>
              <a:rPr lang="en-GB" altLang="en-US" sz="2000" b="1" smtClean="0">
                <a:latin typeface="Letter-join 36" panose="02000805000000020003" pitchFamily="50" charset="0"/>
              </a:rPr>
              <a:t>Revisit and Review </a:t>
            </a:r>
            <a:r>
              <a:rPr lang="en-GB" altLang="en-US" sz="2000" smtClean="0">
                <a:latin typeface="Letter-join 36" panose="02000805000000020003" pitchFamily="50" charset="0"/>
              </a:rPr>
              <a:t>– Revisit all sounds and ’Tricky’ words taught so far.</a:t>
            </a:r>
            <a:br>
              <a:rPr lang="en-GB" altLang="en-US" sz="2000" smtClean="0">
                <a:latin typeface="Letter-join 36" panose="02000805000000020003" pitchFamily="50" charset="0"/>
              </a:rPr>
            </a:br>
            <a:r>
              <a:rPr lang="en-GB" altLang="en-US" sz="2000" b="1" smtClean="0">
                <a:latin typeface="Letter-join 36" panose="02000805000000020003" pitchFamily="50" charset="0"/>
              </a:rPr>
              <a:t>Teach</a:t>
            </a:r>
            <a:r>
              <a:rPr lang="en-GB" altLang="en-US" sz="2000" smtClean="0">
                <a:latin typeface="Letter-join 36" panose="02000805000000020003" pitchFamily="50" charset="0"/>
              </a:rPr>
              <a:t> – Teach new sounds/Tricky words</a:t>
            </a:r>
            <a:br>
              <a:rPr lang="en-GB" altLang="en-US" sz="2000" smtClean="0">
                <a:latin typeface="Letter-join 36" panose="02000805000000020003" pitchFamily="50" charset="0"/>
              </a:rPr>
            </a:br>
            <a:r>
              <a:rPr lang="en-GB" altLang="en-US" sz="2000" b="1" smtClean="0">
                <a:latin typeface="Letter-join 36" panose="02000805000000020003" pitchFamily="50" charset="0"/>
              </a:rPr>
              <a:t>Practice – </a:t>
            </a:r>
            <a:r>
              <a:rPr lang="en-GB" altLang="en-US" sz="2000" smtClean="0">
                <a:latin typeface="Letter-join 36" panose="02000805000000020003" pitchFamily="50" charset="0"/>
              </a:rPr>
              <a:t>Reading or spelling with the new sound/word.</a:t>
            </a:r>
            <a:r>
              <a:rPr lang="en-GB" altLang="en-US" sz="2000" b="1" smtClean="0">
                <a:latin typeface="Letter-join 36" panose="02000805000000020003" pitchFamily="50" charset="0"/>
              </a:rPr>
              <a:t/>
            </a:r>
            <a:br>
              <a:rPr lang="en-GB" altLang="en-US" sz="2000" b="1" smtClean="0">
                <a:latin typeface="Letter-join 36" panose="02000805000000020003" pitchFamily="50" charset="0"/>
              </a:rPr>
            </a:br>
            <a:r>
              <a:rPr lang="en-GB" altLang="en-US" sz="2000" b="1" smtClean="0">
                <a:latin typeface="Letter-join 36" panose="02000805000000020003" pitchFamily="50" charset="0"/>
              </a:rPr>
              <a:t>Apply – </a:t>
            </a:r>
            <a:r>
              <a:rPr lang="en-GB" altLang="en-US" sz="2000" smtClean="0">
                <a:latin typeface="Letter-join 36" panose="02000805000000020003" pitchFamily="50" charset="0"/>
              </a:rPr>
              <a:t>Read or write a caption (with the teacher) using one or more high frequency words and words containing the new letter.</a:t>
            </a:r>
            <a:br>
              <a:rPr lang="en-GB" altLang="en-US" sz="2000" smtClean="0">
                <a:latin typeface="Letter-join 36" panose="02000805000000020003" pitchFamily="50" charset="0"/>
              </a:rPr>
            </a:br>
            <a:r>
              <a:rPr lang="en-GB" altLang="en-US" sz="2000" b="1" smtClean="0">
                <a:latin typeface="Letter-join 36" panose="02000805000000020003" pitchFamily="50" charset="0"/>
              </a:rPr>
              <a:t>Assess – </a:t>
            </a:r>
            <a:r>
              <a:rPr lang="en-GB" altLang="en-US" sz="2000" smtClean="0">
                <a:latin typeface="Letter-join 36" panose="02000805000000020003" pitchFamily="50" charset="0"/>
              </a:rPr>
              <a:t>Identify any children that may need extra support with the new learning</a:t>
            </a:r>
          </a:p>
        </p:txBody>
      </p:sp>
      <p:pic>
        <p:nvPicPr>
          <p:cNvPr id="14339" name="Picture 7" descr="G:\Ash USB\P.E\School Logo[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817563"/>
            <a:ext cx="70008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30001" y="8175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a:xfrm>
            <a:off x="1727200" y="1341438"/>
            <a:ext cx="5722938" cy="792162"/>
          </a:xfrm>
        </p:spPr>
        <p:txBody>
          <a:bodyPr/>
          <a:lstStyle/>
          <a:p>
            <a:r>
              <a:rPr lang="en-GB" altLang="en-US" sz="2400" b="1" u="sng" smtClean="0">
                <a:latin typeface="Letter-join 36" panose="02000805000000020003" pitchFamily="50" charset="0"/>
              </a:rPr>
              <a:t>Phase 1 (Nursery)</a:t>
            </a:r>
          </a:p>
        </p:txBody>
      </p:sp>
      <p:sp>
        <p:nvSpPr>
          <p:cNvPr id="16387" name="Subtitle 2"/>
          <p:cNvSpPr>
            <a:spLocks noGrp="1"/>
          </p:cNvSpPr>
          <p:nvPr>
            <p:ph type="subTitle" idx="1"/>
          </p:nvPr>
        </p:nvSpPr>
        <p:spPr>
          <a:xfrm>
            <a:off x="1727200" y="2133600"/>
            <a:ext cx="5711825" cy="3671888"/>
          </a:xfrm>
        </p:spPr>
        <p:txBody>
          <a:bodyPr/>
          <a:lstStyle/>
          <a:p>
            <a:pPr algn="l"/>
            <a:r>
              <a:rPr lang="en-GB" altLang="en-US" sz="2000" smtClean="0">
                <a:solidFill>
                  <a:schemeClr val="tx1"/>
                </a:solidFill>
                <a:latin typeface="Letter-join 36" panose="02000805000000020003" pitchFamily="50" charset="0"/>
              </a:rPr>
              <a:t>Getting ready for phonics</a:t>
            </a:r>
          </a:p>
          <a:p>
            <a:pPr algn="l"/>
            <a:endParaRPr lang="en-GB" altLang="en-US" sz="2000" smtClean="0">
              <a:solidFill>
                <a:schemeClr val="tx1"/>
              </a:solidFill>
              <a:latin typeface="Letter-join 36" panose="02000805000000020003" pitchFamily="50" charset="0"/>
            </a:endParaRPr>
          </a:p>
          <a:p>
            <a:pPr algn="l"/>
            <a:r>
              <a:rPr lang="en-GB" altLang="en-US" sz="2000" b="1" smtClean="0">
                <a:solidFill>
                  <a:schemeClr val="tx1"/>
                </a:solidFill>
                <a:latin typeface="Letter-join 36" panose="02000805000000020003" pitchFamily="50" charset="0"/>
              </a:rPr>
              <a:t>1</a:t>
            </a:r>
            <a:r>
              <a:rPr lang="en-GB" altLang="en-US" sz="2000" smtClean="0">
                <a:solidFill>
                  <a:schemeClr val="tx1"/>
                </a:solidFill>
                <a:latin typeface="Letter-join 36" panose="02000805000000020003" pitchFamily="50" charset="0"/>
              </a:rPr>
              <a:t>. </a:t>
            </a:r>
            <a:r>
              <a:rPr lang="en-GB" altLang="en-US" sz="2000" b="1" smtClean="0">
                <a:solidFill>
                  <a:schemeClr val="tx1"/>
                </a:solidFill>
                <a:latin typeface="Letter-join 36" panose="02000805000000020003" pitchFamily="50" charset="0"/>
              </a:rPr>
              <a:t>Tuning into sounds</a:t>
            </a:r>
          </a:p>
          <a:p>
            <a:pPr algn="l"/>
            <a:r>
              <a:rPr lang="en-GB" altLang="en-US" sz="2000" b="1" smtClean="0">
                <a:solidFill>
                  <a:schemeClr val="tx1"/>
                </a:solidFill>
                <a:latin typeface="Letter-join 36" panose="02000805000000020003" pitchFamily="50" charset="0"/>
              </a:rPr>
              <a:t>2. Listening and remembering sounds</a:t>
            </a:r>
          </a:p>
          <a:p>
            <a:pPr algn="l"/>
            <a:r>
              <a:rPr lang="en-GB" altLang="en-US" sz="2000" b="1" smtClean="0">
                <a:solidFill>
                  <a:schemeClr val="tx1"/>
                </a:solidFill>
                <a:latin typeface="Letter-join 36" panose="02000805000000020003" pitchFamily="50" charset="0"/>
              </a:rPr>
              <a:t>3. Talking about sounds</a:t>
            </a:r>
          </a:p>
          <a:p>
            <a:pPr algn="l"/>
            <a:endParaRPr lang="en-GB" altLang="en-US" sz="2000" b="1" smtClean="0">
              <a:solidFill>
                <a:schemeClr val="tx1"/>
              </a:solidFill>
              <a:latin typeface="Letter-join 36" panose="02000805000000020003" pitchFamily="50" charset="0"/>
            </a:endParaRPr>
          </a:p>
        </p:txBody>
      </p:sp>
      <p:pic>
        <p:nvPicPr>
          <p:cNvPr id="16388" name="Picture 7" descr="G:\Ash USB\P.E\School Logo[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1196975"/>
            <a:ext cx="792162"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79372" y="136801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GB" altLang="en-US" sz="2400" b="1" u="sng" smtClean="0">
                <a:latin typeface="Letter-join 36" panose="02000805000000020003" pitchFamily="50" charset="0"/>
              </a:rPr>
              <a:t>Phase 1 </a:t>
            </a:r>
          </a:p>
        </p:txBody>
      </p:sp>
      <p:pic>
        <p:nvPicPr>
          <p:cNvPr id="18435" name="Picture 7" descr="G:\Ash USB\P.E\School Logo[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388" y="852488"/>
            <a:ext cx="9398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4"/>
          <p:cNvSpPr>
            <a:spLocks noChangeArrowheads="1"/>
          </p:cNvSpPr>
          <p:nvPr/>
        </p:nvSpPr>
        <p:spPr bwMode="auto">
          <a:xfrm>
            <a:off x="1095375" y="2274888"/>
            <a:ext cx="7148513"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a:buFont typeface="Arial" panose="020B0604020202020204" pitchFamily="34" charset="0"/>
              <a:buChar char="•"/>
            </a:pPr>
            <a:r>
              <a:rPr lang="en-GB" altLang="en-US" sz="2000">
                <a:latin typeface="Letter-join 36" panose="02000805000000020003" pitchFamily="50" charset="0"/>
              </a:rPr>
              <a:t>Aspect 1: General sound discrimination – environmental sounds </a:t>
            </a:r>
          </a:p>
          <a:p>
            <a:pPr>
              <a:buFont typeface="Arial" panose="020B0604020202020204" pitchFamily="34" charset="0"/>
              <a:buChar char="•"/>
            </a:pPr>
            <a:r>
              <a:rPr lang="en-GB" altLang="en-US" sz="2000">
                <a:latin typeface="Letter-join 36" panose="02000805000000020003" pitchFamily="50" charset="0"/>
              </a:rPr>
              <a:t>Aspect 2: General sound discrimination – instrumental sounds </a:t>
            </a:r>
          </a:p>
          <a:p>
            <a:pPr>
              <a:buFont typeface="Arial" panose="020B0604020202020204" pitchFamily="34" charset="0"/>
              <a:buChar char="•"/>
            </a:pPr>
            <a:r>
              <a:rPr lang="en-GB" altLang="en-US" sz="2000">
                <a:latin typeface="Letter-join 36" panose="02000805000000020003" pitchFamily="50" charset="0"/>
              </a:rPr>
              <a:t>Aspect 3: General sound discrimination – body percussion </a:t>
            </a:r>
          </a:p>
          <a:p>
            <a:pPr>
              <a:buFont typeface="Arial" panose="020B0604020202020204" pitchFamily="34" charset="0"/>
              <a:buChar char="•"/>
            </a:pPr>
            <a:r>
              <a:rPr lang="en-GB" altLang="en-US" sz="2000">
                <a:latin typeface="Letter-join 36" panose="02000805000000020003" pitchFamily="50" charset="0"/>
              </a:rPr>
              <a:t>Aspect 4: Rhythm and rhyme</a:t>
            </a:r>
          </a:p>
          <a:p>
            <a:pPr>
              <a:buFont typeface="Arial" panose="020B0604020202020204" pitchFamily="34" charset="0"/>
              <a:buChar char="•"/>
            </a:pPr>
            <a:r>
              <a:rPr lang="en-GB" altLang="en-US" sz="2000">
                <a:latin typeface="Letter-join 36" panose="02000805000000020003" pitchFamily="50" charset="0"/>
              </a:rPr>
              <a:t>Aspect 5: Alliteration </a:t>
            </a:r>
          </a:p>
          <a:p>
            <a:pPr>
              <a:buFont typeface="Arial" panose="020B0604020202020204" pitchFamily="34" charset="0"/>
              <a:buChar char="•"/>
            </a:pPr>
            <a:r>
              <a:rPr lang="en-GB" altLang="en-US" sz="2000">
                <a:latin typeface="Letter-join 36" panose="02000805000000020003" pitchFamily="50" charset="0"/>
              </a:rPr>
              <a:t>Aspect 6: Voice sounds </a:t>
            </a:r>
          </a:p>
          <a:p>
            <a:pPr>
              <a:buFont typeface="Arial" panose="020B0604020202020204" pitchFamily="34" charset="0"/>
              <a:buChar char="•"/>
            </a:pPr>
            <a:r>
              <a:rPr lang="en-GB" altLang="en-US" sz="2000">
                <a:latin typeface="Letter-join 36" panose="02000805000000020003" pitchFamily="50" charset="0"/>
              </a:rPr>
              <a:t>Aspect 7: Oral blending and segmenting</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77125" y="87906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128713" y="879475"/>
            <a:ext cx="6964362" cy="1201738"/>
          </a:xfrm>
        </p:spPr>
        <p:txBody>
          <a:bodyPr/>
          <a:lstStyle/>
          <a:p>
            <a:r>
              <a:rPr lang="en-GB" altLang="en-US" sz="2400" b="1" u="sng" smtClean="0">
                <a:latin typeface="Letter-join 36" panose="02000805000000020003" pitchFamily="50" charset="0"/>
              </a:rPr>
              <a:t>How can I help at home?</a:t>
            </a:r>
          </a:p>
        </p:txBody>
      </p:sp>
      <p:sp>
        <p:nvSpPr>
          <p:cNvPr id="18435" name="Content Placeholder 2"/>
          <p:cNvSpPr>
            <a:spLocks noGrp="1"/>
          </p:cNvSpPr>
          <p:nvPr>
            <p:ph idx="1"/>
          </p:nvPr>
        </p:nvSpPr>
        <p:spPr>
          <a:xfrm>
            <a:off x="900113" y="2081213"/>
            <a:ext cx="7488237" cy="4495800"/>
          </a:xfrm>
        </p:spPr>
        <p:txBody>
          <a:bodyPr/>
          <a:lstStyle/>
          <a:p>
            <a:pPr marL="0" indent="0">
              <a:buFont typeface="Brush Script MT" panose="03060802040406070304" pitchFamily="66" charset="0"/>
              <a:buNone/>
              <a:defRPr/>
            </a:pPr>
            <a:r>
              <a:rPr lang="en-GB" altLang="en-US" sz="2000" dirty="0" smtClean="0">
                <a:latin typeface="Letter-join 36" panose="02000805000000020003" pitchFamily="50" charset="0"/>
              </a:rPr>
              <a:t>• Nursery rhymes, songs, action rhymes.</a:t>
            </a:r>
          </a:p>
          <a:p>
            <a:pPr marL="0" indent="0">
              <a:buFont typeface="Brush Script MT" panose="03060802040406070304" pitchFamily="66" charset="0"/>
              <a:buNone/>
              <a:defRPr/>
            </a:pPr>
            <a:r>
              <a:rPr lang="en-GB" altLang="en-US" sz="2000" dirty="0" smtClean="0">
                <a:latin typeface="Letter-join 36" panose="02000805000000020003" pitchFamily="50" charset="0"/>
              </a:rPr>
              <a:t>• Add sound effects to stories.</a:t>
            </a:r>
          </a:p>
          <a:p>
            <a:pPr marL="0" indent="0">
              <a:buFont typeface="Brush Script MT" panose="03060802040406070304" pitchFamily="66" charset="0"/>
              <a:buNone/>
              <a:defRPr/>
            </a:pPr>
            <a:r>
              <a:rPr lang="en-GB" altLang="en-US" sz="2000" dirty="0" smtClean="0">
                <a:latin typeface="Letter-join 36" panose="02000805000000020003" pitchFamily="50" charset="0"/>
              </a:rPr>
              <a:t>• Music and movement: rhythm, guess the</a:t>
            </a:r>
          </a:p>
          <a:p>
            <a:pPr marL="0" indent="0">
              <a:buFont typeface="Brush Script MT" panose="03060802040406070304" pitchFamily="66" charset="0"/>
              <a:buNone/>
              <a:defRPr/>
            </a:pPr>
            <a:r>
              <a:rPr lang="en-GB" altLang="en-US" sz="2000" dirty="0" smtClean="0">
                <a:latin typeface="Letter-join 36" panose="02000805000000020003" pitchFamily="50" charset="0"/>
              </a:rPr>
              <a:t>  instrument.</a:t>
            </a:r>
          </a:p>
          <a:p>
            <a:pPr marL="0" indent="0">
              <a:buFont typeface="Brush Script MT" panose="03060802040406070304" pitchFamily="66" charset="0"/>
              <a:buNone/>
              <a:defRPr/>
            </a:pPr>
            <a:r>
              <a:rPr lang="en-GB" altLang="en-US" sz="2000" dirty="0" smtClean="0">
                <a:latin typeface="Letter-join 36" panose="02000805000000020003" pitchFamily="50" charset="0"/>
              </a:rPr>
              <a:t>• Talking about sounds: listening walks,         loud/soft, high/low, silly noises.</a:t>
            </a:r>
          </a:p>
          <a:p>
            <a:pPr marL="0" indent="0">
              <a:buFont typeface="Brush Script MT" panose="03060802040406070304" pitchFamily="66" charset="0"/>
              <a:buNone/>
              <a:defRPr/>
            </a:pPr>
            <a:r>
              <a:rPr lang="en-GB" altLang="en-US" sz="2000" dirty="0" smtClean="0">
                <a:latin typeface="Letter-join 36" panose="02000805000000020003" pitchFamily="50" charset="0"/>
              </a:rPr>
              <a:t>• Speaking &amp; listening: silly sentences “Happy Harry hops”, mimics, animal sounds.</a:t>
            </a:r>
          </a:p>
          <a:p>
            <a:pPr marL="0" indent="0">
              <a:buFont typeface="Brush Script MT" panose="03060802040406070304" pitchFamily="66" charset="0"/>
              <a:buNone/>
              <a:defRPr/>
            </a:pPr>
            <a:r>
              <a:rPr lang="en-GB" altLang="en-US" sz="2000" dirty="0" smtClean="0">
                <a:latin typeface="Letter-join 36" panose="02000805000000020003" pitchFamily="50" charset="0"/>
              </a:rPr>
              <a:t>Some games for listening to sounds can be found on:</a:t>
            </a:r>
            <a:endParaRPr lang="en-GB" altLang="en-US" sz="2000" dirty="0">
              <a:latin typeface="Letter-join 36" panose="02000805000000020003" pitchFamily="50" charset="0"/>
            </a:endParaRPr>
          </a:p>
          <a:p>
            <a:pPr>
              <a:buFont typeface="Arial" panose="020B0604020202020204" pitchFamily="34" charset="0"/>
              <a:buChar char="•"/>
              <a:defRPr/>
            </a:pPr>
            <a:r>
              <a:rPr lang="en-GB" sz="2000" b="1" dirty="0" smtClean="0">
                <a:latin typeface="Letter-join 36" panose="02000805000000020003" pitchFamily="50" charset="0"/>
                <a:hlinkClick r:id="rId5"/>
              </a:rPr>
              <a:t>www.letters-and-sounds.com</a:t>
            </a:r>
            <a:endParaRPr lang="en-GB" sz="2000" b="1" dirty="0" smtClean="0">
              <a:latin typeface="Letter-join 36" panose="02000805000000020003" pitchFamily="50" charset="0"/>
            </a:endParaRPr>
          </a:p>
          <a:p>
            <a:pPr>
              <a:buFont typeface="Arial" panose="020B0604020202020204" pitchFamily="34" charset="0"/>
              <a:buChar char="•"/>
              <a:defRPr/>
            </a:pPr>
            <a:r>
              <a:rPr lang="en-GB" sz="2000" b="1" dirty="0" smtClean="0">
                <a:latin typeface="Letter-join 36" panose="02000805000000020003" pitchFamily="50" charset="0"/>
                <a:hlinkClick r:id="rId6"/>
              </a:rPr>
              <a:t>www.phonicsplay.co.uk</a:t>
            </a:r>
            <a:endParaRPr lang="en-GB" sz="2000" b="1" dirty="0" smtClean="0">
              <a:latin typeface="Letter-join 36" panose="02000805000000020003" pitchFamily="50" charset="0"/>
            </a:endParaRPr>
          </a:p>
          <a:p>
            <a:pPr marL="0" indent="0">
              <a:buFont typeface="Brush Script MT" panose="03060802040406070304" pitchFamily="66" charset="0"/>
              <a:buNone/>
              <a:defRPr/>
            </a:pPr>
            <a:endParaRPr lang="en-GB" altLang="en-US" sz="1200" dirty="0" smtClean="0">
              <a:latin typeface="Letter-join 36" panose="02000805000000020003" pitchFamily="50" charset="0"/>
            </a:endParaRPr>
          </a:p>
        </p:txBody>
      </p:sp>
      <p:pic>
        <p:nvPicPr>
          <p:cNvPr id="20484" name="Picture 7" descr="G:\Ash USB\P.E\School Logo[1].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4425" y="884238"/>
            <a:ext cx="6985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05268" y="9747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868363" y="735013"/>
            <a:ext cx="7088187" cy="1143000"/>
          </a:xfrm>
        </p:spPr>
        <p:txBody>
          <a:bodyPr/>
          <a:lstStyle/>
          <a:p>
            <a:pPr eaLnBrk="1" hangingPunct="1"/>
            <a:r>
              <a:rPr lang="en-GB" altLang="en-US" sz="3600" smtClean="0">
                <a:latin typeface="Tempus Sans ITC" panose="04020404030D07020202" pitchFamily="82" charset="0"/>
              </a:rPr>
              <a:t>	</a:t>
            </a:r>
            <a:r>
              <a:rPr lang="en-GB" altLang="en-US" sz="2400" b="1" u="sng" smtClean="0">
                <a:latin typeface="Letter-join 36" panose="02000805000000020003" pitchFamily="50" charset="0"/>
              </a:rPr>
              <a:t>Phonics Terms</a:t>
            </a:r>
            <a:r>
              <a:rPr lang="en-GB" altLang="en-US" sz="3600" smtClean="0"/>
              <a:t/>
            </a:r>
            <a:br>
              <a:rPr lang="en-GB" altLang="en-US" sz="3600" smtClean="0"/>
            </a:br>
            <a:endParaRPr lang="en-GB" altLang="en-US" sz="3600" smtClean="0">
              <a:latin typeface="Comic Sans MS" panose="030F0702030302020204" pitchFamily="66" charset="0"/>
            </a:endParaRPr>
          </a:p>
        </p:txBody>
      </p:sp>
      <p:sp>
        <p:nvSpPr>
          <p:cNvPr id="22531" name="Rectangle 3"/>
          <p:cNvSpPr>
            <a:spLocks noGrp="1" noChangeArrowheads="1"/>
          </p:cNvSpPr>
          <p:nvPr>
            <p:ph idx="1"/>
          </p:nvPr>
        </p:nvSpPr>
        <p:spPr>
          <a:xfrm>
            <a:off x="1116013" y="1184275"/>
            <a:ext cx="7127875" cy="3603625"/>
          </a:xfrm>
        </p:spPr>
        <p:txBody>
          <a:bodyPr/>
          <a:lstStyle/>
          <a:p>
            <a:pPr eaLnBrk="1" hangingPunct="1">
              <a:lnSpc>
                <a:spcPct val="80000"/>
              </a:lnSpc>
            </a:pPr>
            <a:endParaRPr lang="en-GB" altLang="en-US" sz="2000" smtClean="0">
              <a:latin typeface="Comic Sans MS" panose="030F0702030302020204" pitchFamily="66" charset="0"/>
            </a:endParaRPr>
          </a:p>
          <a:p>
            <a:pPr eaLnBrk="1" hangingPunct="1">
              <a:lnSpc>
                <a:spcPct val="80000"/>
              </a:lnSpc>
            </a:pPr>
            <a:endParaRPr lang="en-GB" altLang="en-US" smtClean="0">
              <a:latin typeface="Comic Sans MS" panose="030F0702030302020204" pitchFamily="66" charset="0"/>
            </a:endParaRPr>
          </a:p>
          <a:p>
            <a:pPr eaLnBrk="1" hangingPunct="1">
              <a:lnSpc>
                <a:spcPct val="80000"/>
              </a:lnSpc>
              <a:buFontTx/>
              <a:buNone/>
            </a:pPr>
            <a:endParaRPr lang="en-GB" altLang="en-US" sz="2000" smtClean="0">
              <a:latin typeface="Comic Sans MS" panose="030F0702030302020204" pitchFamily="66" charset="0"/>
            </a:endParaRPr>
          </a:p>
        </p:txBody>
      </p:sp>
      <p:pic>
        <p:nvPicPr>
          <p:cNvPr id="22532" name="Picture 6" descr="G:\Ash USB\P.E\School Logo[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363" y="717550"/>
            <a:ext cx="866775"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1"/>
          <p:cNvSpPr txBox="1">
            <a:spLocks noChangeArrowheads="1"/>
          </p:cNvSpPr>
          <p:nvPr/>
        </p:nvSpPr>
        <p:spPr bwMode="auto">
          <a:xfrm>
            <a:off x="755650" y="1925638"/>
            <a:ext cx="76327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r>
              <a:rPr lang="en-GB" altLang="en-US" b="1">
                <a:latin typeface="Letter-join 36" panose="02000805000000020003" pitchFamily="50" charset="0"/>
              </a:rPr>
              <a:t>Your children will learn to use the term: </a:t>
            </a:r>
          </a:p>
          <a:p>
            <a:endParaRPr lang="en-GB" altLang="en-US" b="1">
              <a:latin typeface="Letter-join 36" panose="02000805000000020003" pitchFamily="50" charset="0"/>
            </a:endParaRPr>
          </a:p>
          <a:p>
            <a:r>
              <a:rPr lang="en-GB" altLang="en-US" b="1">
                <a:solidFill>
                  <a:srgbClr val="FF0000"/>
                </a:solidFill>
                <a:latin typeface="Letter-join 36" panose="02000805000000020003" pitchFamily="50" charset="0"/>
              </a:rPr>
              <a:t>phoneme</a:t>
            </a:r>
          </a:p>
          <a:p>
            <a:r>
              <a:rPr lang="en-GB" altLang="en-US">
                <a:latin typeface="Letter-join 36" panose="02000805000000020003" pitchFamily="50" charset="0"/>
              </a:rPr>
              <a:t>Phonemes are sounds that can be heard in words</a:t>
            </a:r>
          </a:p>
          <a:p>
            <a:r>
              <a:rPr lang="en-GB" altLang="en-US">
                <a:latin typeface="Letter-join 36" panose="02000805000000020003" pitchFamily="50" charset="0"/>
              </a:rPr>
              <a:t>e.g. c-a-t</a:t>
            </a:r>
          </a:p>
          <a:p>
            <a:r>
              <a:rPr lang="en-GB" altLang="en-US" b="1">
                <a:solidFill>
                  <a:srgbClr val="FF0000"/>
                </a:solidFill>
                <a:latin typeface="Letter-join 36" panose="02000805000000020003" pitchFamily="50" charset="0"/>
              </a:rPr>
              <a:t>grapheme</a:t>
            </a:r>
          </a:p>
          <a:p>
            <a:r>
              <a:rPr lang="en-GB" altLang="en-US">
                <a:latin typeface="Letter-join 36" panose="02000805000000020003" pitchFamily="50" charset="0"/>
              </a:rPr>
              <a:t>This is how a phoneme is written down</a:t>
            </a:r>
          </a:p>
          <a:p>
            <a:r>
              <a:rPr lang="en-GB" altLang="en-US" b="1">
                <a:solidFill>
                  <a:srgbClr val="FF0000"/>
                </a:solidFill>
                <a:latin typeface="Letter-join 36" panose="02000805000000020003" pitchFamily="50" charset="0"/>
              </a:rPr>
              <a:t>digraph</a:t>
            </a:r>
          </a:p>
          <a:p>
            <a:r>
              <a:rPr lang="en-GB" altLang="en-US">
                <a:latin typeface="Letter-join 36" panose="02000805000000020003" pitchFamily="50" charset="0"/>
              </a:rPr>
              <a:t>This means that the phoneme comprises of two letters</a:t>
            </a:r>
          </a:p>
          <a:p>
            <a:r>
              <a:rPr lang="en-GB" altLang="en-US">
                <a:latin typeface="Letter-join 36" panose="02000805000000020003" pitchFamily="50" charset="0"/>
              </a:rPr>
              <a:t>e.g. ll, ff, ck, ss</a:t>
            </a:r>
          </a:p>
          <a:p>
            <a:pPr>
              <a:buFont typeface="Brush Script MT" panose="03060802040406070304" pitchFamily="66" charset="0"/>
              <a:buNone/>
            </a:pPr>
            <a:r>
              <a:rPr lang="en-GB" altLang="en-US" b="1">
                <a:solidFill>
                  <a:srgbClr val="FF0000"/>
                </a:solidFill>
                <a:latin typeface="Letter-join 36" panose="02000805000000020003" pitchFamily="50" charset="0"/>
              </a:rPr>
              <a:t>trigraph</a:t>
            </a:r>
          </a:p>
          <a:p>
            <a:pPr>
              <a:buFont typeface="Brush Script MT" panose="03060802040406070304" pitchFamily="66" charset="0"/>
              <a:buNone/>
            </a:pPr>
            <a:r>
              <a:rPr lang="en-GB" altLang="en-US">
                <a:latin typeface="Letter-join 36" panose="02000805000000020003" pitchFamily="50" charset="0"/>
              </a:rPr>
              <a:t>This means that the phoneme comprises of three letters</a:t>
            </a:r>
          </a:p>
          <a:p>
            <a:pPr>
              <a:buFont typeface="Brush Script MT" panose="03060802040406070304" pitchFamily="66" charset="0"/>
              <a:buNone/>
            </a:pPr>
            <a:r>
              <a:rPr lang="en-GB" altLang="en-US">
                <a:latin typeface="Letter-join 36" panose="02000805000000020003" pitchFamily="50" charset="0"/>
              </a:rPr>
              <a:t>e.g. igh , ear, ure</a:t>
            </a:r>
          </a:p>
          <a:p>
            <a:endParaRPr lang="en-GB" altLang="en-US" sz="2000">
              <a:latin typeface="Letter-join 36" panose="02000805000000020003" pitchFamily="50"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90619" y="8794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Custom 1">
      <a:dk1>
        <a:srgbClr val="000000"/>
      </a:dk1>
      <a:lt1>
        <a:srgbClr val="FFFFFF"/>
      </a:lt1>
      <a:dk2>
        <a:srgbClr val="C00000"/>
      </a:dk2>
      <a:lt2>
        <a:srgbClr val="C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extLst>
    <a:ext uri="{05A4C25C-085E-4340-85A3-A5531E510DB2}">
      <thm15:themeFamily xmlns:thm15="http://schemas.microsoft.com/office/thememl/2012/main" name="Theme1" id="{38FEE584-C2FB-4856-8C3E-48546AE49317}" vid="{9F89D258-0034-40CD-9E04-02070F50ED1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7C81DD00187864EA8A9C027F7C138DB" ma:contentTypeVersion="13" ma:contentTypeDescription="Create a new document." ma:contentTypeScope="" ma:versionID="668ffac28067532ad320805a0a886b29">
  <xsd:schema xmlns:xsd="http://www.w3.org/2001/XMLSchema" xmlns:xs="http://www.w3.org/2001/XMLSchema" xmlns:p="http://schemas.microsoft.com/office/2006/metadata/properties" xmlns:ns3="38d919e6-8709-4af2-ac02-7bd1315f7d6a" xmlns:ns4="629d02ef-2e90-4e75-a840-36819d37c47d" targetNamespace="http://schemas.microsoft.com/office/2006/metadata/properties" ma:root="true" ma:fieldsID="dd7ac9d7912e2423e7d9a9fbeeb04378" ns3:_="" ns4:_="">
    <xsd:import namespace="38d919e6-8709-4af2-ac02-7bd1315f7d6a"/>
    <xsd:import namespace="629d02ef-2e90-4e75-a840-36819d37c47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d919e6-8709-4af2-ac02-7bd1315f7d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29d02ef-2e90-4e75-a840-36819d37c47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D2BB4B1-D7D0-45E1-92A9-D0B8EB215F87}">
  <ds:schemaRefs>
    <ds:schemaRef ds:uri="http://schemas.microsoft.com/sharepoint/v3/contenttype/forms"/>
  </ds:schemaRefs>
</ds:datastoreItem>
</file>

<file path=customXml/itemProps2.xml><?xml version="1.0" encoding="utf-8"?>
<ds:datastoreItem xmlns:ds="http://schemas.openxmlformats.org/officeDocument/2006/customXml" ds:itemID="{C16EF6B5-78F8-45E8-9569-F6706D6AEE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d919e6-8709-4af2-ac02-7bd1315f7d6a"/>
    <ds:schemaRef ds:uri="629d02ef-2e90-4e75-a840-36819d37c4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50D7FC2-5C53-43EC-89DD-686C5443E32D}">
  <ds:schemaRefs>
    <ds:schemaRef ds:uri="http://purl.org/dc/terms/"/>
    <ds:schemaRef ds:uri="http://schemas.microsoft.com/office/2006/documentManagement/types"/>
    <ds:schemaRef ds:uri="http://schemas.microsoft.com/office/infopath/2007/PartnerControls"/>
    <ds:schemaRef ds:uri="http://purl.org/dc/elements/1.1/"/>
    <ds:schemaRef ds:uri="629d02ef-2e90-4e75-a840-36819d37c47d"/>
    <ds:schemaRef ds:uri="http://schemas.microsoft.com/office/2006/metadata/properties"/>
    <ds:schemaRef ds:uri="http://schemas.openxmlformats.org/package/2006/metadata/core-properties"/>
    <ds:schemaRef ds:uri="38d919e6-8709-4af2-ac02-7bd1315f7d6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Theme1</Template>
  <TotalTime>3234</TotalTime>
  <Words>2739</Words>
  <Application>Microsoft Office PowerPoint</Application>
  <PresentationFormat>On-screen Show (4:3)</PresentationFormat>
  <Paragraphs>193</Paragraphs>
  <Slides>23</Slides>
  <Notes>23</Notes>
  <HiddenSlides>0</HiddenSlides>
  <MMClips>22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23</vt:i4>
      </vt:variant>
    </vt:vector>
  </HeadingPairs>
  <TitlesOfParts>
    <vt:vector size="37" baseType="lpstr">
      <vt:lpstr>Franklin Gothic Book</vt:lpstr>
      <vt:lpstr>Arial</vt:lpstr>
      <vt:lpstr>Constantia</vt:lpstr>
      <vt:lpstr>Brush Script MT</vt:lpstr>
      <vt:lpstr>Times New Roman</vt:lpstr>
      <vt:lpstr>Rage Italic</vt:lpstr>
      <vt:lpstr>Comic Sans MS</vt:lpstr>
      <vt:lpstr>Letter-join 36</vt:lpstr>
      <vt:lpstr>CCW Cursive Writing 19</vt:lpstr>
      <vt:lpstr>Wingdings 2</vt:lpstr>
      <vt:lpstr>Tempus Sans ITC</vt:lpstr>
      <vt:lpstr>MS PGothic</vt:lpstr>
      <vt:lpstr>Marker Felt</vt:lpstr>
      <vt:lpstr>Theme1</vt:lpstr>
      <vt:lpstr> </vt:lpstr>
      <vt:lpstr>Aims  • To share how phonics is taught at Hillside Primary. • To develop parents’ confidence in helping their children with phonics and reading. • To teach the basics of phonics and some useful phonics terms. • To outline the different stages in phonic development. • To show examples of activities and resources we use to teach phonics. • To share websites which parents can use to support their children. </vt:lpstr>
      <vt:lpstr>What is Phonics?  Phonics is all about using …  skills for reading and spelling plus knowledge of the alphabet     Learning phonics will help your child to become a good reader and writer.</vt:lpstr>
      <vt:lpstr>Daily Phonics</vt:lpstr>
      <vt:lpstr>A Typical Lesson  Revisit and Review – Revisit all sounds and ’Tricky’ words taught so far. Teach – Teach new sounds/Tricky words Practice – Reading or spelling with the new sound/word. Apply – Read or write a caption (with the teacher) using one or more high frequency words and words containing the new letter. Assess – Identify any children that may need extra support with the new learning</vt:lpstr>
      <vt:lpstr>Phase 1 (Nursery)</vt:lpstr>
      <vt:lpstr>Phase 1 </vt:lpstr>
      <vt:lpstr>How can I help at home?</vt:lpstr>
      <vt:lpstr> Phonics Terms </vt:lpstr>
      <vt:lpstr>PowerPoint Presentation</vt:lpstr>
      <vt:lpstr>Phonics Terms </vt:lpstr>
      <vt:lpstr>Phonics Terms</vt:lpstr>
      <vt:lpstr>Phase 2 (Nursery/ Reception)</vt:lpstr>
      <vt:lpstr>Saying the Sounds      </vt:lpstr>
      <vt:lpstr>How can I help at home?</vt:lpstr>
      <vt:lpstr>Tricky Words</vt:lpstr>
      <vt:lpstr>Phase 3 (Nursery/Reception)</vt:lpstr>
      <vt:lpstr>PowerPoint Presentation</vt:lpstr>
      <vt:lpstr>Phonics and Reading</vt:lpstr>
      <vt:lpstr>Phonics and Writing</vt:lpstr>
      <vt:lpstr>How can I help at home?</vt:lpstr>
      <vt:lpstr>PowerPoint Presentation</vt:lpstr>
      <vt:lpstr>PowerPoint Presentation</vt:lpstr>
    </vt:vector>
  </TitlesOfParts>
  <Company>Pavillion Communication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Foundation Stage</dc:title>
  <dc:creator>Gina</dc:creator>
  <cp:lastModifiedBy>Mrs S.Hewitt</cp:lastModifiedBy>
  <cp:revision>207</cp:revision>
  <dcterms:created xsi:type="dcterms:W3CDTF">2005-06-06T15:11:20Z</dcterms:created>
  <dcterms:modified xsi:type="dcterms:W3CDTF">2021-01-12T15:26:13Z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0x010100C7C81DD00187864EA8A9C027F7C138DB</vt:lpwstr>
  </property>
</Properties>
</file>